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6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33418-C87D-4FDB-9AAE-7CBD212C9950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4FE878-A225-45F6-ACD7-67B4F6A7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5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5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0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8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752600"/>
            <a:ext cx="4195762" cy="192405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183" y="4505116"/>
            <a:ext cx="3872947" cy="338554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pic>
        <p:nvPicPr>
          <p:cNvPr id="28" name="Picture 3" descr="C:\Users\rezzk\Desktop\Corp Deck\Images\Globe with Picture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6840" y="1052880"/>
            <a:ext cx="4476623" cy="543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267199" y="1118606"/>
            <a:ext cx="4876801" cy="5328019"/>
          </a:xfrm>
          <a:prstGeom prst="rect">
            <a:avLst/>
          </a:prstGeom>
          <a:gradFill>
            <a:gsLst>
              <a:gs pos="0">
                <a:schemeClr val="bg1">
                  <a:alpha val="42000"/>
                </a:schemeClr>
              </a:gs>
              <a:gs pos="100000">
                <a:schemeClr val="bg1">
                  <a:alpha val="3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6349951"/>
            <a:ext cx="9144000" cy="327074"/>
          </a:xfrm>
          <a:prstGeom prst="rect">
            <a:avLst/>
          </a:prstGeom>
          <a:solidFill>
            <a:srgbClr val="FB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400799"/>
            <a:ext cx="9144000" cy="45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6563439"/>
            <a:ext cx="91535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© 2012, Confidential,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Pegasystems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Inc.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052880"/>
            <a:ext cx="9144000" cy="6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18606"/>
            <a:ext cx="190919" cy="5231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1"/>
            <a:ext cx="9153524" cy="1072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" y="298702"/>
            <a:ext cx="1052184" cy="499788"/>
          </a:xfrm>
          <a:prstGeom prst="rect">
            <a:avLst/>
          </a:prstGeom>
        </p:spPr>
      </p:pic>
      <p:sp>
        <p:nvSpPr>
          <p:cNvPr id="15" name="Content Placeholder 26"/>
          <p:cNvSpPr>
            <a:spLocks noGrp="1"/>
          </p:cNvSpPr>
          <p:nvPr>
            <p:ph sz="quarter" idx="4294967295"/>
          </p:nvPr>
        </p:nvSpPr>
        <p:spPr>
          <a:xfrm>
            <a:off x="8415051" y="6461119"/>
            <a:ext cx="617537" cy="338138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121920" cy="68580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21" y="6429273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41618"/>
            <a:ext cx="39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921" y="6412647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4939" y="6449931"/>
            <a:ext cx="39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10074"/>
        </a:buClr>
        <a:buSzPct val="10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Test Studio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5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ctr"/>
            <a:r>
              <a:rPr lang="en-US" dirty="0"/>
              <a:t>Handling exceptions conditions</a:t>
            </a:r>
          </a:p>
          <a:p>
            <a:pPr lvl="1" fontAlgn="ctr"/>
            <a:r>
              <a:rPr lang="en-US" dirty="0"/>
              <a:t>Timing issues</a:t>
            </a:r>
          </a:p>
          <a:p>
            <a:pPr lvl="2" fontAlgn="ctr"/>
            <a:r>
              <a:rPr lang="en-US" dirty="0"/>
              <a:t>Element wait, Synchronization and possible issue if best practices not followed</a:t>
            </a:r>
          </a:p>
          <a:p>
            <a:pPr lvl="1" fontAlgn="ctr"/>
            <a:r>
              <a:rPr lang="en-US" dirty="0"/>
              <a:t>Handling pop up's and unexpected popups</a:t>
            </a:r>
          </a:p>
          <a:p>
            <a:pPr lvl="1" fontAlgn="ctr"/>
            <a:r>
              <a:rPr lang="en-US" dirty="0"/>
              <a:t>Debugging of failures</a:t>
            </a:r>
          </a:p>
          <a:p>
            <a:pPr lvl="2" fontAlgn="ctr"/>
            <a:r>
              <a:rPr lang="en-US" dirty="0"/>
              <a:t>Element location</a:t>
            </a:r>
          </a:p>
          <a:p>
            <a:pPr lvl="2" fontAlgn="ctr"/>
            <a:r>
              <a:rPr lang="en-US" dirty="0"/>
              <a:t>Compile errors</a:t>
            </a:r>
          </a:p>
          <a:p>
            <a:pPr lvl="0" fontAlgn="ctr"/>
            <a:r>
              <a:rPr lang="en-US" dirty="0"/>
              <a:t>How to create stable and maintainable test scripts</a:t>
            </a:r>
          </a:p>
          <a:p>
            <a:pPr lvl="1" fontAlgn="ctr"/>
            <a:r>
              <a:rPr lang="en-US" dirty="0"/>
              <a:t>Usage of "Wait"</a:t>
            </a:r>
          </a:p>
          <a:p>
            <a:pPr lvl="1" fontAlgn="ctr"/>
            <a:r>
              <a:rPr lang="en-US" dirty="0"/>
              <a:t>Modularization</a:t>
            </a:r>
          </a:p>
          <a:p>
            <a:pPr lvl="2" fontAlgn="ctr"/>
            <a:r>
              <a:rPr lang="en-US" dirty="0"/>
              <a:t>Example</a:t>
            </a:r>
          </a:p>
          <a:p>
            <a:pPr lvl="2" fontAlgn="ctr"/>
            <a:r>
              <a:rPr lang="en-US" dirty="0"/>
              <a:t>Issues with large test cases</a:t>
            </a:r>
          </a:p>
          <a:p>
            <a:r>
              <a:rPr lang="en-US" dirty="0" smtClean="0"/>
              <a:t>Data Driving Test Using Local Data and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Delay</a:t>
            </a:r>
          </a:p>
          <a:p>
            <a:pPr lvl="1"/>
            <a:r>
              <a:rPr lang="en-US" dirty="0" smtClean="0"/>
              <a:t>Waits for a specified amount of time independent of the execution</a:t>
            </a:r>
          </a:p>
          <a:p>
            <a:pPr lvl="1"/>
            <a:r>
              <a:rPr lang="en-US" dirty="0" smtClean="0"/>
              <a:t>Slows the execution unnecessarily. </a:t>
            </a:r>
          </a:p>
          <a:p>
            <a:r>
              <a:rPr lang="en-US" dirty="0" smtClean="0"/>
              <a:t>Synchronization or Custom Wait</a:t>
            </a:r>
          </a:p>
          <a:p>
            <a:pPr lvl="1"/>
            <a:r>
              <a:rPr lang="en-US" dirty="0" smtClean="0"/>
              <a:t>Waits till a selected property of a selected object is changed as expected.</a:t>
            </a:r>
          </a:p>
          <a:p>
            <a:pPr lvl="1"/>
            <a:r>
              <a:rPr lang="en-US" dirty="0" smtClean="0"/>
              <a:t>Better handles timings </a:t>
            </a:r>
          </a:p>
        </p:txBody>
      </p:sp>
    </p:spTree>
    <p:extLst>
      <p:ext uri="{BB962C8B-B14F-4D97-AF65-F5344CB8AC3E}">
        <p14:creationId xmlns:p14="http://schemas.microsoft.com/office/powerpoint/2010/main" val="23453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toggle “Continue on Failure</a:t>
            </a:r>
            <a:r>
              <a:rPr lang="en-US" dirty="0" smtClean="0"/>
              <a:t>” if the popup may or may not appear.</a:t>
            </a:r>
            <a:endParaRPr lang="en-US" dirty="0" smtClean="0"/>
          </a:p>
          <a:p>
            <a:r>
              <a:rPr lang="en-US" dirty="0" smtClean="0"/>
              <a:t>When running from test list, change the property of handle popups to handle unexpected popups.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3154" y="1828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54" y="2590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412" y="3352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2412" y="4114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4548" y="4876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676400"/>
            <a:ext cx="2133600" cy="38100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676400"/>
            <a:ext cx="2133600" cy="38100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438400" y="2057400"/>
            <a:ext cx="1034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2438400" y="2819400"/>
            <a:ext cx="1034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2438400" y="3581400"/>
            <a:ext cx="104401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2438400" y="4343400"/>
            <a:ext cx="104614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940" y="1905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Login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6955" y="2629256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" y="3352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414399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Logout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5149554" y="2057400"/>
            <a:ext cx="1327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5149554" y="2819400"/>
            <a:ext cx="1327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5158812" y="3581400"/>
            <a:ext cx="1318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 flipV="1">
            <a:off x="5160948" y="4267200"/>
            <a:ext cx="139225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96940" y="1905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Login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77000" y="2590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96940" y="3352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</a:t>
            </a:r>
            <a:r>
              <a:rPr lang="en-US" dirty="0" err="1" smtClean="0"/>
              <a:t>StepB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11895" y="4038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To Logout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" y="5638800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3170" y="5651126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Verifications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verification as much as possible to make test robust.</a:t>
            </a:r>
          </a:p>
          <a:p>
            <a:r>
              <a:rPr lang="en-US" dirty="0" smtClean="0"/>
              <a:t>Used for reporting a test case.</a:t>
            </a:r>
          </a:p>
          <a:p>
            <a:r>
              <a:rPr lang="en-US" dirty="0" smtClean="0"/>
              <a:t>Does not add much to the execution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Wait for element or property also acts as a verification and preferable to be used if not for reporting a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defect-Ideal Condition</a:t>
            </a:r>
          </a:p>
          <a:p>
            <a:r>
              <a:rPr lang="en-US" dirty="0"/>
              <a:t>C</a:t>
            </a:r>
            <a:r>
              <a:rPr lang="en-US" dirty="0" smtClean="0"/>
              <a:t>hange in object properties</a:t>
            </a:r>
          </a:p>
          <a:p>
            <a:r>
              <a:rPr lang="en-US" dirty="0" smtClean="0"/>
              <a:t>Object property used to recognize is Dynamic</a:t>
            </a:r>
          </a:p>
          <a:p>
            <a:r>
              <a:rPr lang="en-US" dirty="0" smtClean="0"/>
              <a:t>Something in the hierarchy above the object changed</a:t>
            </a:r>
          </a:p>
          <a:p>
            <a:r>
              <a:rPr lang="en-US" dirty="0" smtClean="0"/>
              <a:t>Unstable environment effecting the test execution.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Work Around</a:t>
            </a:r>
          </a:p>
          <a:p>
            <a:r>
              <a:rPr lang="en-US" dirty="0" smtClean="0"/>
              <a:t>Compare the object properties to the previously saved properties.</a:t>
            </a:r>
          </a:p>
          <a:p>
            <a:r>
              <a:rPr lang="en-US" dirty="0" smtClean="0"/>
              <a:t>Use proper Wait and synchronizations.</a:t>
            </a:r>
          </a:p>
          <a:p>
            <a:r>
              <a:rPr lang="en-US" dirty="0" smtClean="0"/>
              <a:t>Use non dynamic properties for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9609"/>
      </p:ext>
    </p:extLst>
  </p:cSld>
  <p:clrMapOvr>
    <a:masterClrMapping/>
  </p:clrMapOvr>
</p:sld>
</file>

<file path=ppt/theme/theme1.xml><?xml version="1.0" encoding="utf-8"?>
<a:theme xmlns:a="http://schemas.openxmlformats.org/drawingml/2006/main" name="PegaCorporateTemplate_4x3">
  <a:themeElements>
    <a:clrScheme name="Pega Color Scheme">
      <a:dk1>
        <a:srgbClr val="000000"/>
      </a:dk1>
      <a:lt1>
        <a:srgbClr val="FFFFFF"/>
      </a:lt1>
      <a:dk2>
        <a:srgbClr val="002F5F"/>
      </a:dk2>
      <a:lt2>
        <a:srgbClr val="7090B7"/>
      </a:lt2>
      <a:accent1>
        <a:srgbClr val="002F5F"/>
      </a:accent1>
      <a:accent2>
        <a:srgbClr val="009FDA"/>
      </a:accent2>
      <a:accent3>
        <a:srgbClr val="00C7B2"/>
      </a:accent3>
      <a:accent4>
        <a:srgbClr val="8EBAE5"/>
      </a:accent4>
      <a:accent5>
        <a:srgbClr val="C7AC4C"/>
      </a:accent5>
      <a:accent6>
        <a:srgbClr val="776F67"/>
      </a:accent6>
      <a:hlink>
        <a:srgbClr val="0062C6"/>
      </a:hlink>
      <a:folHlink>
        <a:srgbClr val="595959"/>
      </a:folHlink>
    </a:clrScheme>
    <a:fontScheme name="Pega Corporat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genta Accent">
      <a:srgbClr val="D10074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PegaCorporateTemplate_4x3</Template>
  <TotalTime>245</TotalTime>
  <Words>293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PegaCorporateTemplate_4x3</vt:lpstr>
      <vt:lpstr>Telerik Test Studio</vt:lpstr>
      <vt:lpstr>Day 2 Topics</vt:lpstr>
      <vt:lpstr>Synchronization</vt:lpstr>
      <vt:lpstr>Popup Handling</vt:lpstr>
      <vt:lpstr>Modularizing test</vt:lpstr>
      <vt:lpstr>Using Verifications</vt:lpstr>
      <vt:lpstr>Possible Failure</vt:lpstr>
      <vt:lpstr>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Test Studio</dc:title>
  <dc:creator>Saraowgi, Himanshu</dc:creator>
  <cp:lastModifiedBy>Saraowgi, Himanshu</cp:lastModifiedBy>
  <cp:revision>8</cp:revision>
  <dcterms:created xsi:type="dcterms:W3CDTF">2012-12-24T08:55:14Z</dcterms:created>
  <dcterms:modified xsi:type="dcterms:W3CDTF">2012-12-24T13:26:25Z</dcterms:modified>
</cp:coreProperties>
</file>