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6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33418-C87D-4FDB-9AAE-7CBD212C9950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4FE878-A225-45F6-ACD7-67B4F6A7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5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5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10074"/>
              </a:buClr>
              <a:buSzPct val="100000"/>
              <a:buFont typeface="Wingdings 3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07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8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1508"/>
            <a:ext cx="8229600" cy="71596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81974"/>
            <a:ext cx="8218488" cy="417512"/>
          </a:xfrm>
        </p:spPr>
        <p:txBody>
          <a:bodyPr/>
          <a:lstStyle>
            <a:lvl1pPr marL="0" indent="0">
              <a:buNone/>
              <a:defRPr b="1" i="1">
                <a:solidFill>
                  <a:srgbClr val="23C2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89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752600"/>
            <a:ext cx="4195762" cy="192405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36 pt. Arial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183" y="4505116"/>
            <a:ext cx="3872947" cy="338554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6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Name, Title</a:t>
            </a:r>
            <a:endParaRPr lang="en-US" dirty="0"/>
          </a:p>
        </p:txBody>
      </p:sp>
      <p:pic>
        <p:nvPicPr>
          <p:cNvPr id="28" name="Picture 3" descr="C:\Users\rezzk\Desktop\Corp Deck\Images\Globe with Picture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6840" y="1052880"/>
            <a:ext cx="4476623" cy="543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267199" y="1118606"/>
            <a:ext cx="4876801" cy="5328019"/>
          </a:xfrm>
          <a:prstGeom prst="rect">
            <a:avLst/>
          </a:prstGeom>
          <a:gradFill>
            <a:gsLst>
              <a:gs pos="0">
                <a:schemeClr val="bg1">
                  <a:alpha val="42000"/>
                </a:schemeClr>
              </a:gs>
              <a:gs pos="100000">
                <a:schemeClr val="bg1">
                  <a:alpha val="32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6349951"/>
            <a:ext cx="9144000" cy="327074"/>
          </a:xfrm>
          <a:prstGeom prst="rect">
            <a:avLst/>
          </a:prstGeom>
          <a:solidFill>
            <a:srgbClr val="FB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6400799"/>
            <a:ext cx="9144000" cy="457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6563439"/>
            <a:ext cx="915352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© 2012, Confidential,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 Pegasystems</a:t>
            </a:r>
            <a:r>
              <a:rPr lang="en-US" sz="800" baseline="0" dirty="0" smtClean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Inc.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052880"/>
            <a:ext cx="9144000" cy="6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18606"/>
            <a:ext cx="190919" cy="5231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" y="1"/>
            <a:ext cx="9153524" cy="1072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" y="298702"/>
            <a:ext cx="1052184" cy="499788"/>
          </a:xfrm>
          <a:prstGeom prst="rect">
            <a:avLst/>
          </a:prstGeom>
        </p:spPr>
      </p:pic>
      <p:sp>
        <p:nvSpPr>
          <p:cNvPr id="15" name="Content Placeholder 26"/>
          <p:cNvSpPr>
            <a:spLocks noGrp="1"/>
          </p:cNvSpPr>
          <p:nvPr>
            <p:ph sz="quarter" idx="4294967295"/>
          </p:nvPr>
        </p:nvSpPr>
        <p:spPr>
          <a:xfrm>
            <a:off x="8415051" y="6461119"/>
            <a:ext cx="617537" cy="338138"/>
          </a:xfrm>
        </p:spPr>
        <p:txBody>
          <a:bodyPr wrap="none">
            <a:sp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1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14400"/>
          </a:xfrm>
        </p:spPr>
        <p:txBody>
          <a:bodyPr anchor="ctr" anchorCtr="0">
            <a:norm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>
            <a:lvl1pPr marL="342900" indent="-342900">
              <a:buFont typeface="Wingdings 3" pitchFamily="18" charset="2"/>
              <a:buChar char="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accent2"/>
              </a:buClr>
              <a:buFont typeface="Arial" pitchFamily="34" charset="0"/>
              <a:buChar char="̶"/>
              <a:defRPr sz="20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6" name="Picture 3" descr="C:\Users\rezzk\Desktop\Corp Deck\Images\PegaLogoBlueCMYK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3142" y="6427920"/>
            <a:ext cx="704794" cy="3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3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121920" cy="6858000"/>
          </a:xfrm>
          <a:prstGeom prst="rect">
            <a:avLst/>
          </a:prstGeom>
          <a:solidFill>
            <a:srgbClr val="002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21" y="6429273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41618"/>
            <a:ext cx="39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921" y="6412647"/>
            <a:ext cx="323833" cy="323833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24939" y="6449931"/>
            <a:ext cx="39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3525A-9CD5-4006-8B41-FDDF6D587D63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10074"/>
        </a:buClr>
        <a:buSzPct val="10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Test Studio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5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ctr"/>
            <a:r>
              <a:rPr lang="en-US" dirty="0" smtClean="0"/>
              <a:t>Debugging Issues Faced</a:t>
            </a:r>
          </a:p>
          <a:p>
            <a:pPr lvl="0" fontAlgn="ctr"/>
            <a:r>
              <a:rPr lang="en-US" dirty="0" smtClean="0"/>
              <a:t>Data Driving Using SQL</a:t>
            </a:r>
          </a:p>
          <a:p>
            <a:pPr lvl="0" fontAlgn="ctr"/>
            <a:r>
              <a:rPr lang="en-US" dirty="0" smtClean="0"/>
              <a:t>Custom Function For Table</a:t>
            </a:r>
          </a:p>
          <a:p>
            <a:pPr lvl="0" fontAlgn="ctr"/>
            <a:r>
              <a:rPr lang="en-US" dirty="0" smtClean="0"/>
              <a:t>Understanding Table Function</a:t>
            </a:r>
          </a:p>
          <a:p>
            <a:pPr lvl="0" fontAlgn="ctr"/>
            <a:r>
              <a:rPr lang="en-US" dirty="0" smtClean="0"/>
              <a:t>Useful Custom Codes</a:t>
            </a:r>
          </a:p>
          <a:p>
            <a:pPr lvl="0" fontAlgn="ctr"/>
            <a:r>
              <a:rPr lang="en-US" dirty="0" smtClean="0"/>
              <a:t>Test Suite Creation and Execution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46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/>
            <a:r>
              <a:rPr lang="en-US" dirty="0"/>
              <a:t>Data Driving Using SQL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/>
          <a:lstStyle/>
          <a:p>
            <a:r>
              <a:rPr lang="en-US" dirty="0" smtClean="0"/>
              <a:t>Requires A connection String.</a:t>
            </a:r>
          </a:p>
          <a:p>
            <a:r>
              <a:rPr lang="en-US" dirty="0" smtClean="0"/>
              <a:t>Ex: </a:t>
            </a:r>
            <a:r>
              <a:rPr lang="en-US" sz="2000" dirty="0"/>
              <a:t>Server=</a:t>
            </a:r>
            <a:r>
              <a:rPr lang="en-US" sz="2000" dirty="0" err="1"/>
              <a:t>myServerAddress;Database</a:t>
            </a:r>
            <a:r>
              <a:rPr lang="en-US" sz="2000" dirty="0"/>
              <a:t>=</a:t>
            </a:r>
            <a:r>
              <a:rPr lang="en-US" sz="2000" dirty="0" err="1"/>
              <a:t>myDataBase;User</a:t>
            </a:r>
            <a:r>
              <a:rPr lang="en-US" sz="2000" dirty="0"/>
              <a:t> </a:t>
            </a:r>
            <a:r>
              <a:rPr lang="en-US" sz="2000" dirty="0" smtClean="0"/>
              <a:t>Id=</a:t>
            </a:r>
            <a:r>
              <a:rPr lang="en-US" sz="2000" dirty="0" err="1" smtClean="0"/>
              <a:t>myUsername;Password</a:t>
            </a:r>
            <a:r>
              <a:rPr lang="en-US" sz="2000" dirty="0" smtClean="0"/>
              <a:t>=</a:t>
            </a:r>
            <a:r>
              <a:rPr lang="en-US" sz="2000" dirty="0" err="1" smtClean="0"/>
              <a:t>myPassword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Similar to Excel based data binding.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3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ctr"/>
            <a:r>
              <a:rPr lang="en-US" dirty="0"/>
              <a:t>Custom Function For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ClickFromTableByText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FindTextInTable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Custom Function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static Boolean </a:t>
            </a:r>
            <a:r>
              <a:rPr lang="en-US" sz="1600" dirty="0" err="1"/>
              <a:t>ClickFromTableByText</a:t>
            </a:r>
            <a:r>
              <a:rPr lang="en-US" sz="1600" dirty="0"/>
              <a:t>(</a:t>
            </a:r>
            <a:r>
              <a:rPr lang="en-US" sz="1600" dirty="0" err="1"/>
              <a:t>HtmlTable</a:t>
            </a:r>
            <a:r>
              <a:rPr lang="en-US" sz="1600" dirty="0"/>
              <a:t> table, String Text, </a:t>
            </a:r>
            <a:r>
              <a:rPr lang="en-US" sz="1600" dirty="0" err="1"/>
              <a:t>int</a:t>
            </a:r>
            <a:r>
              <a:rPr lang="en-US" sz="1600" dirty="0"/>
              <a:t> Column)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 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        Boolean </a:t>
            </a:r>
            <a:r>
              <a:rPr lang="en-US" sz="1600" dirty="0" err="1"/>
              <a:t>RetunValue</a:t>
            </a:r>
            <a:r>
              <a:rPr lang="en-US" sz="1600" dirty="0"/>
              <a:t> = false;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HtmlTableRow</a:t>
            </a:r>
            <a:r>
              <a:rPr lang="en-US" sz="1600" dirty="0"/>
              <a:t> row in </a:t>
            </a:r>
            <a:r>
              <a:rPr lang="en-US" sz="1600" dirty="0" err="1"/>
              <a:t>table.AllRows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HtmlTableCell</a:t>
            </a:r>
            <a:r>
              <a:rPr lang="en-US" sz="1600" dirty="0"/>
              <a:t> cell in </a:t>
            </a:r>
            <a:r>
              <a:rPr lang="en-US" sz="1600" dirty="0" err="1"/>
              <a:t>row.Cells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{</a:t>
            </a:r>
          </a:p>
          <a:p>
            <a:pPr marL="0" indent="0">
              <a:buNone/>
            </a:pPr>
            <a:r>
              <a:rPr lang="en-US" sz="1600" dirty="0"/>
              <a:t>                    if (</a:t>
            </a:r>
            <a:r>
              <a:rPr lang="en-US" sz="1600" dirty="0" err="1"/>
              <a:t>cell.ChildNodes.ElementAt</a:t>
            </a:r>
            <a:r>
              <a:rPr lang="en-US" sz="1600" dirty="0"/>
              <a:t>(0).</a:t>
            </a:r>
            <a:r>
              <a:rPr lang="en-US" sz="1600" dirty="0" err="1"/>
              <a:t>TextContent.ToString</a:t>
            </a:r>
            <a:r>
              <a:rPr lang="en-US" sz="1600" dirty="0"/>
              <a:t>() == Text)</a:t>
            </a:r>
          </a:p>
          <a:p>
            <a:pPr marL="0" indent="0">
              <a:buNone/>
            </a:pPr>
            <a:r>
              <a:rPr lang="en-US" sz="1600" dirty="0"/>
              <a:t>                    {</a:t>
            </a:r>
          </a:p>
          <a:p>
            <a:pPr marL="0" indent="0"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RetunValue</a:t>
            </a:r>
            <a:r>
              <a:rPr lang="en-US" sz="1600" dirty="0"/>
              <a:t> = true;</a:t>
            </a:r>
          </a:p>
          <a:p>
            <a:pPr marL="0" indent="0"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HtmlTableCell</a:t>
            </a:r>
            <a:r>
              <a:rPr lang="en-US" sz="1600" dirty="0"/>
              <a:t> cell1 = </a:t>
            </a:r>
            <a:r>
              <a:rPr lang="en-US" sz="1600" dirty="0" err="1"/>
              <a:t>row.Cells</a:t>
            </a:r>
            <a:r>
              <a:rPr lang="en-US" sz="1600" dirty="0"/>
              <a:t>[Column];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  cell1.MouseClick(</a:t>
            </a:r>
            <a:r>
              <a:rPr lang="en-US" sz="1600" dirty="0" err="1" smtClean="0"/>
              <a:t>ArtOfTest.WebAii.Core.MouseClickType.LeftClick</a:t>
            </a:r>
            <a:r>
              <a:rPr lang="en-US" sz="1600" dirty="0"/>
              <a:t>);</a:t>
            </a:r>
            <a:r>
              <a:rPr lang="en-US" sz="1600" dirty="0" smtClean="0"/>
              <a:t>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}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  </a:t>
            </a:r>
            <a:r>
              <a:rPr lang="en-US" sz="1600" dirty="0"/>
              <a:t>return </a:t>
            </a:r>
            <a:r>
              <a:rPr lang="en-US" sz="1600" dirty="0" err="1"/>
              <a:t>RetunValue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 </a:t>
            </a:r>
            <a:r>
              <a:rPr lang="en-US" sz="1600" dirty="0"/>
              <a:t>}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8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CustomFunc.dll file.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framework 4.5</a:t>
            </a:r>
          </a:p>
          <a:p>
            <a:r>
              <a:rPr lang="en-US" dirty="0" smtClean="0"/>
              <a:t>How to use</a:t>
            </a:r>
          </a:p>
          <a:p>
            <a:pPr lvl="1"/>
            <a:r>
              <a:rPr lang="en-US" dirty="0" smtClean="0"/>
              <a:t>Associate the </a:t>
            </a:r>
            <a:r>
              <a:rPr lang="en-US" dirty="0" err="1" smtClean="0"/>
              <a:t>dll</a:t>
            </a:r>
            <a:r>
              <a:rPr lang="en-US" dirty="0" smtClean="0"/>
              <a:t> with test project</a:t>
            </a:r>
          </a:p>
          <a:p>
            <a:pPr lvl="1"/>
            <a:r>
              <a:rPr lang="en-US" dirty="0" smtClean="0"/>
              <a:t>Add a class reference to the </a:t>
            </a:r>
            <a:r>
              <a:rPr lang="en-US" dirty="0" err="1" smtClean="0"/>
              <a:t>CustomFunc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err="1" smtClean="0"/>
              <a:t>DataFromExcel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DataToExcel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RowCount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ColCount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MsgBox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Useful Custom </a:t>
            </a:r>
            <a:r>
              <a:rPr lang="en-US" dirty="0" smtClean="0"/>
              <a:t>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To Modify Extracted Values Property into Dynamic Value</a:t>
            </a:r>
          </a:p>
          <a:p>
            <a:pPr marL="0" indent="0">
              <a:buNone/>
            </a:pPr>
            <a:r>
              <a:rPr lang="en-US" sz="1600" dirty="0" smtClean="0"/>
              <a:t>String </a:t>
            </a:r>
            <a:r>
              <a:rPr lang="en-US" sz="1600" dirty="0" err="1"/>
              <a:t>myProperty</a:t>
            </a:r>
            <a:r>
              <a:rPr lang="en-US" sz="1600" dirty="0"/>
              <a:t>="</a:t>
            </a:r>
            <a:r>
              <a:rPr lang="en-US" sz="1600" dirty="0" err="1"/>
              <a:t>myProp</a:t>
            </a:r>
            <a:r>
              <a:rPr lang="en-US" sz="1600" dirty="0"/>
              <a:t>" + </a:t>
            </a:r>
            <a:r>
              <a:rPr lang="en-US" sz="1600" dirty="0" err="1"/>
              <a:t>System.DateTime.Now.ToString</a:t>
            </a:r>
            <a:r>
              <a:rPr lang="en-US" sz="1600" dirty="0"/>
              <a:t>("</a:t>
            </a:r>
            <a:r>
              <a:rPr lang="en-US" sz="1600" dirty="0" err="1"/>
              <a:t>MMddHHmss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 err="1"/>
              <a:t>SetExtracedValue</a:t>
            </a:r>
            <a:r>
              <a:rPr lang="en-US" sz="1600" dirty="0"/>
              <a:t>("</a:t>
            </a:r>
            <a:r>
              <a:rPr lang="en-US" sz="1600" dirty="0" err="1" smtClean="0"/>
              <a:t>propertyName</a:t>
            </a:r>
            <a:r>
              <a:rPr lang="en-US" sz="1600" dirty="0"/>
              <a:t>", </a:t>
            </a:r>
            <a:r>
              <a:rPr lang="en-US" sz="1600" dirty="0" err="1"/>
              <a:t>myProperty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r>
              <a:rPr lang="en-US" sz="1600" dirty="0" smtClean="0"/>
              <a:t>Simulate Keyboard</a:t>
            </a:r>
          </a:p>
          <a:p>
            <a:pPr marL="457200" lvl="1" indent="0">
              <a:buNone/>
            </a:pPr>
            <a:r>
              <a:rPr lang="en-US" sz="1200" dirty="0" err="1" smtClean="0"/>
              <a:t>Manager.Desktop.KeyBoard.TypeText</a:t>
            </a:r>
            <a:r>
              <a:rPr lang="en-US" sz="1200" dirty="0"/>
              <a:t>("This is My Text",100</a:t>
            </a:r>
            <a:r>
              <a:rPr lang="en-US" sz="1200" dirty="0" smtClean="0"/>
              <a:t>);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68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manage test case execution.</a:t>
            </a:r>
          </a:p>
          <a:p>
            <a:r>
              <a:rPr lang="en-US" dirty="0" smtClean="0"/>
              <a:t>Better reporting.</a:t>
            </a:r>
          </a:p>
          <a:p>
            <a:r>
              <a:rPr lang="en-US" dirty="0" smtClean="0"/>
              <a:t>More execution options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09609"/>
      </p:ext>
    </p:extLst>
  </p:cSld>
  <p:clrMapOvr>
    <a:masterClrMapping/>
  </p:clrMapOvr>
</p:sld>
</file>

<file path=ppt/theme/theme1.xml><?xml version="1.0" encoding="utf-8"?>
<a:theme xmlns:a="http://schemas.openxmlformats.org/drawingml/2006/main" name="PegaCorporateTemplate_4x3">
  <a:themeElements>
    <a:clrScheme name="Pega Color Scheme">
      <a:dk1>
        <a:srgbClr val="000000"/>
      </a:dk1>
      <a:lt1>
        <a:srgbClr val="FFFFFF"/>
      </a:lt1>
      <a:dk2>
        <a:srgbClr val="002F5F"/>
      </a:dk2>
      <a:lt2>
        <a:srgbClr val="7090B7"/>
      </a:lt2>
      <a:accent1>
        <a:srgbClr val="002F5F"/>
      </a:accent1>
      <a:accent2>
        <a:srgbClr val="009FDA"/>
      </a:accent2>
      <a:accent3>
        <a:srgbClr val="00C7B2"/>
      </a:accent3>
      <a:accent4>
        <a:srgbClr val="8EBAE5"/>
      </a:accent4>
      <a:accent5>
        <a:srgbClr val="C7AC4C"/>
      </a:accent5>
      <a:accent6>
        <a:srgbClr val="776F67"/>
      </a:accent6>
      <a:hlink>
        <a:srgbClr val="0062C6"/>
      </a:hlink>
      <a:folHlink>
        <a:srgbClr val="595959"/>
      </a:folHlink>
    </a:clrScheme>
    <a:fontScheme name="Pega Corporat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Magenta Accent">
      <a:srgbClr val="D10074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PegaCorporateTemplate_4x3</Template>
  <TotalTime>419</TotalTime>
  <Words>210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PegaCorporateTemplate_4x3</vt:lpstr>
      <vt:lpstr>Telerik Test Studio</vt:lpstr>
      <vt:lpstr>Day 4 Topics</vt:lpstr>
      <vt:lpstr>Data Driving Using SQL</vt:lpstr>
      <vt:lpstr>Custom Function For Table</vt:lpstr>
      <vt:lpstr>Code Behind Custom Function</vt:lpstr>
      <vt:lpstr>Function Library</vt:lpstr>
      <vt:lpstr>Useful Custom Codes</vt:lpstr>
      <vt:lpstr>Test Suite Creation</vt:lpstr>
      <vt:lpstr>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Test Studio</dc:title>
  <dc:creator>Saraowgi, Himanshu</dc:creator>
  <cp:lastModifiedBy>Saraowgi, Himanshu</cp:lastModifiedBy>
  <cp:revision>23</cp:revision>
  <dcterms:created xsi:type="dcterms:W3CDTF">2012-12-24T08:55:14Z</dcterms:created>
  <dcterms:modified xsi:type="dcterms:W3CDTF">2012-12-28T06:53:32Z</dcterms:modified>
</cp:coreProperties>
</file>