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3" r:id="rId4"/>
    <p:sldMasterId id="2147483676" r:id="rId5"/>
    <p:sldMasterId id="2147483866" r:id="rId6"/>
  </p:sldMasterIdLst>
  <p:notesMasterIdLst>
    <p:notesMasterId r:id="rId23"/>
  </p:notesMasterIdLst>
  <p:handoutMasterIdLst>
    <p:handoutMasterId r:id="rId24"/>
  </p:handoutMasterIdLst>
  <p:sldIdLst>
    <p:sldId id="257" r:id="rId7"/>
    <p:sldId id="523" r:id="rId8"/>
    <p:sldId id="524" r:id="rId9"/>
    <p:sldId id="567" r:id="rId10"/>
    <p:sldId id="554" r:id="rId11"/>
    <p:sldId id="547" r:id="rId12"/>
    <p:sldId id="548" r:id="rId13"/>
    <p:sldId id="568" r:id="rId14"/>
    <p:sldId id="570" r:id="rId15"/>
    <p:sldId id="566" r:id="rId16"/>
    <p:sldId id="556" r:id="rId17"/>
    <p:sldId id="562" r:id="rId18"/>
    <p:sldId id="551" r:id="rId19"/>
    <p:sldId id="552" r:id="rId20"/>
    <p:sldId id="553" r:id="rId21"/>
    <p:sldId id="572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BM_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CCFF"/>
    <a:srgbClr val="CCCC00"/>
    <a:srgbClr val="FF9900"/>
    <a:srgbClr val="CCFFFF"/>
    <a:srgbClr val="F8F8F8"/>
    <a:srgbClr val="EAEAEA"/>
    <a:srgbClr val="00CC99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83051" autoAdjust="0"/>
  </p:normalViewPr>
  <p:slideViewPr>
    <p:cSldViewPr>
      <p:cViewPr>
        <p:scale>
          <a:sx n="90" d="100"/>
          <a:sy n="90" d="100"/>
        </p:scale>
        <p:origin x="-74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08"/>
    </p:cViewPr>
  </p:sorterViewPr>
  <p:notesViewPr>
    <p:cSldViewPr>
      <p:cViewPr varScale="1">
        <p:scale>
          <a:sx n="53" d="100"/>
          <a:sy n="53" d="100"/>
        </p:scale>
        <p:origin x="-1278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jpeg"/><Relationship Id="rId4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5" rIns="95569" bIns="47785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5" rIns="95569" bIns="47785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5" rIns="95569" bIns="47785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5" rIns="95569" bIns="47785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fld id="{7173D964-088E-4249-8C39-1C82D711A7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8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5" rIns="95569" bIns="47785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5" rIns="95569" bIns="47785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5" rIns="95569" bIns="47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5" rIns="95569" bIns="47785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5" rIns="95569" bIns="47785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fld id="{BCB5BD2F-D103-4861-B721-9F2A61AAD8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21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8F221-8F3E-4388-8FB5-AD8E8A314F7A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900">
                <a:solidFill>
                  <a:schemeClr val="tx1"/>
                </a:solidFill>
                <a:latin typeface="Arial" charset="0"/>
              </a:defRPr>
            </a:lvl1pPr>
            <a:lvl2pPr marL="757066" indent="-291179" eaLnBrk="0" hangingPunct="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64717" indent="-232943" eaLnBrk="0" hangingPunct="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30604" indent="-232943" eaLnBrk="0" hangingPunct="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96491" indent="-232943" eaLnBrk="0" hangingPunct="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62377" indent="-232943" defTabSz="99162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3028264" indent="-232943" defTabSz="99162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94151" indent="-232943" defTabSz="99162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960038" indent="-232943" defTabSz="99162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91628" eaLnBrk="1" hangingPunct="1"/>
            <a:fld id="{C94AB5CB-8859-4AF8-8F61-50FB5D6AA7DF}" type="slidenum">
              <a:rPr lang="en-US" sz="1200">
                <a:solidFill>
                  <a:prstClr val="black"/>
                </a:solidFill>
              </a:rPr>
              <a:pPr defTabSz="991628" eaLnBrk="1" hangingPunct="1"/>
              <a:t>12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4025" y="457200"/>
            <a:ext cx="8229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4025" y="914400"/>
            <a:ext cx="8229600" cy="347472"/>
          </a:xfrm>
        </p:spPr>
        <p:txBody>
          <a:bodyPr/>
          <a:lstStyle>
            <a:lvl1pPr>
              <a:buNone/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350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457200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4025" y="914400"/>
            <a:ext cx="8229600" cy="307777"/>
          </a:xfr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>
              <a:buNone/>
              <a:defRPr lang="en-US" sz="2000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9442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4025" y="457200"/>
            <a:ext cx="8229600" cy="457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1792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96339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914996" y="5838528"/>
            <a:ext cx="8229004" cy="0"/>
          </a:xfrm>
          <a:prstGeom prst="line">
            <a:avLst/>
          </a:prstGeom>
          <a:noFill/>
          <a:ln w="12700" cap="rnd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08" tIns="45704" rIns="91408" bIns="45704" anchor="ctr"/>
          <a:lstStyle/>
          <a:p>
            <a:pPr defTabSz="912122"/>
            <a:endParaRPr lang="en-US" dirty="0" smtClean="0">
              <a:solidFill>
                <a:prstClr val="black"/>
              </a:solidFill>
              <a:cs typeface="+mn-cs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914996" y="2025551"/>
            <a:ext cx="0" cy="3810000"/>
          </a:xfrm>
          <a:prstGeom prst="line">
            <a:avLst/>
          </a:prstGeom>
          <a:noFill/>
          <a:ln w="12700" cap="rnd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08" tIns="45704" rIns="91408" bIns="45704" anchor="ctr"/>
          <a:lstStyle/>
          <a:p>
            <a:pPr defTabSz="912122"/>
            <a:endParaRPr lang="en-US" dirty="0" smtClean="0">
              <a:solidFill>
                <a:prstClr val="black"/>
              </a:solidFill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20963" y="-760512"/>
            <a:ext cx="184487" cy="46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/>
          <a:p>
            <a:pPr defTabSz="912122" eaLnBrk="0" hangingPunct="0"/>
            <a:endParaRPr lang="en-US" sz="2400" dirty="0" smtClean="0">
              <a:solidFill>
                <a:srgbClr val="000000"/>
              </a:solidFill>
              <a:latin typeface="Times" pitchFamily="18" charset="0"/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914880" y="1905000"/>
            <a:ext cx="229121" cy="2210098"/>
          </a:xfrm>
          <a:prstGeom prst="rect">
            <a:avLst/>
          </a:prstGeom>
          <a:solidFill>
            <a:srgbClr val="2D9F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 anchor="ctr"/>
          <a:lstStyle/>
          <a:p>
            <a:pPr algn="ctr" defTabSz="912122">
              <a:spcBef>
                <a:spcPct val="50000"/>
              </a:spcBef>
            </a:pPr>
            <a:endParaRPr lang="en-US" sz="1000" dirty="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905000"/>
            <a:ext cx="6095505" cy="2210098"/>
          </a:xfrm>
          <a:prstGeom prst="rect">
            <a:avLst/>
          </a:prstGeom>
          <a:solidFill>
            <a:srgbClr val="3188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 anchor="ctr"/>
          <a:lstStyle/>
          <a:p>
            <a:pPr algn="ctr" defTabSz="912122">
              <a:spcBef>
                <a:spcPct val="50000"/>
              </a:spcBef>
            </a:pPr>
            <a:endParaRPr lang="en-US" sz="1000" dirty="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06386" y="6325195"/>
            <a:ext cx="7131011" cy="22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4" rIns="91408" bIns="45704"/>
          <a:lstStyle/>
          <a:p>
            <a:pPr defTabSz="912122" eaLnBrk="0" hangingPunct="0"/>
            <a:r>
              <a:rPr lang="en-US" sz="700" dirty="0" smtClean="0">
                <a:solidFill>
                  <a:srgbClr val="505050"/>
                </a:solidFill>
                <a:latin typeface="Verdana" pitchFamily="34" charset="0"/>
                <a:cs typeface="+mn-cs"/>
              </a:rPr>
              <a:t>© 2010, Cognizant Technology Solutions. All Rights Reserved.</a:t>
            </a:r>
          </a:p>
          <a:p>
            <a:pPr defTabSz="912122" eaLnBrk="0" hangingPunct="0"/>
            <a:r>
              <a:rPr lang="en-US" sz="700" dirty="0" smtClean="0">
                <a:solidFill>
                  <a:srgbClr val="505050"/>
                </a:solidFill>
                <a:latin typeface="Verdana" pitchFamily="34" charset="0"/>
                <a:cs typeface="+mn-cs"/>
              </a:rPr>
              <a:t> The information contained herein is subject to change without notice.</a:t>
            </a:r>
            <a:endParaRPr lang="en-US" sz="800" dirty="0" smtClean="0">
              <a:solidFill>
                <a:srgbClr val="505050"/>
              </a:solidFill>
              <a:latin typeface="Verdana" pitchFamily="34" charset="0"/>
              <a:cs typeface="+mn-cs"/>
            </a:endParaRPr>
          </a:p>
        </p:txBody>
      </p:sp>
      <p:pic>
        <p:nvPicPr>
          <p:cNvPr id="9" name="Picture 9" descr="Cognizant_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85" y="695028"/>
            <a:ext cx="3816199" cy="71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75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1" y="2286000"/>
            <a:ext cx="3810000" cy="1066800"/>
          </a:xfrm>
        </p:spPr>
        <p:txBody>
          <a:bodyPr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0008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90FD0-932B-464A-9B16-1165A27B62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04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39" indent="0">
              <a:buNone/>
              <a:defRPr sz="1800"/>
            </a:lvl2pPr>
            <a:lvl3pPr marL="914077" indent="0">
              <a:buNone/>
              <a:defRPr sz="1600"/>
            </a:lvl3pPr>
            <a:lvl4pPr marL="1371116" indent="0">
              <a:buNone/>
              <a:defRPr sz="1400"/>
            </a:lvl4pPr>
            <a:lvl5pPr marL="1828153" indent="0">
              <a:buNone/>
              <a:defRPr sz="1400"/>
            </a:lvl5pPr>
            <a:lvl6pPr marL="2285192" indent="0">
              <a:buNone/>
              <a:defRPr sz="1400"/>
            </a:lvl6pPr>
            <a:lvl7pPr marL="2742230" indent="0">
              <a:buNone/>
              <a:defRPr sz="1400"/>
            </a:lvl7pPr>
            <a:lvl8pPr marL="3199268" indent="0">
              <a:buNone/>
              <a:defRPr sz="1400"/>
            </a:lvl8pPr>
            <a:lvl9pPr marL="365630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A83FB-C1D5-4FBA-B77A-E3489F0BAD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813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2D603-8D83-41B7-96B9-E4382575F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302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53511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77" indent="0">
              <a:buNone/>
              <a:defRPr sz="1800" b="1"/>
            </a:lvl3pPr>
            <a:lvl4pPr marL="1371116" indent="0">
              <a:buNone/>
              <a:defRPr sz="1600" b="1"/>
            </a:lvl4pPr>
            <a:lvl5pPr marL="1828153" indent="0">
              <a:buNone/>
              <a:defRPr sz="1600" b="1"/>
            </a:lvl5pPr>
            <a:lvl6pPr marL="2285192" indent="0">
              <a:buNone/>
              <a:defRPr sz="1600" b="1"/>
            </a:lvl6pPr>
            <a:lvl7pPr marL="2742230" indent="0">
              <a:buNone/>
              <a:defRPr sz="1600" b="1"/>
            </a:lvl7pPr>
            <a:lvl8pPr marL="3199268" indent="0">
              <a:buNone/>
              <a:defRPr sz="1600" b="1"/>
            </a:lvl8pPr>
            <a:lvl9pPr marL="365630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4" y="2174879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77" indent="0">
              <a:buNone/>
              <a:defRPr sz="1800" b="1"/>
            </a:lvl3pPr>
            <a:lvl4pPr marL="1371116" indent="0">
              <a:buNone/>
              <a:defRPr sz="1600" b="1"/>
            </a:lvl4pPr>
            <a:lvl5pPr marL="1828153" indent="0">
              <a:buNone/>
              <a:defRPr sz="1600" b="1"/>
            </a:lvl5pPr>
            <a:lvl6pPr marL="2285192" indent="0">
              <a:buNone/>
              <a:defRPr sz="1600" b="1"/>
            </a:lvl6pPr>
            <a:lvl7pPr marL="2742230" indent="0">
              <a:buNone/>
              <a:defRPr sz="1600" b="1"/>
            </a:lvl7pPr>
            <a:lvl8pPr marL="3199268" indent="0">
              <a:buNone/>
              <a:defRPr sz="1600" b="1"/>
            </a:lvl8pPr>
            <a:lvl9pPr marL="365630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1193B-E909-40ED-BEA1-8AFC2C8DC1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8241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FDD32-4344-48D8-959A-1B82F0E482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0589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8CCCB-652B-460F-A729-363D1918FE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03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 with conten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4025" y="457200"/>
            <a:ext cx="8229600" cy="457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4025" y="1713178"/>
            <a:ext cx="8235950" cy="423193"/>
          </a:xfr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  <a:defRPr lang="en-US" sz="2500" dirty="0" smtClean="0">
                <a:solidFill>
                  <a:srgbClr val="000000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0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4025" y="914400"/>
            <a:ext cx="8229600" cy="347472"/>
          </a:xfr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>
              <a:buNone/>
              <a:defRPr lang="en-US" sz="20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4025" y="2427289"/>
            <a:ext cx="8235950" cy="3665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845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77" indent="0">
              <a:buNone/>
              <a:defRPr sz="1000"/>
            </a:lvl3pPr>
            <a:lvl4pPr marL="1371116" indent="0">
              <a:buNone/>
              <a:defRPr sz="900"/>
            </a:lvl4pPr>
            <a:lvl5pPr marL="1828153" indent="0">
              <a:buNone/>
              <a:defRPr sz="900"/>
            </a:lvl5pPr>
            <a:lvl6pPr marL="2285192" indent="0">
              <a:buNone/>
              <a:defRPr sz="900"/>
            </a:lvl6pPr>
            <a:lvl7pPr marL="2742230" indent="0">
              <a:buNone/>
              <a:defRPr sz="900"/>
            </a:lvl7pPr>
            <a:lvl8pPr marL="3199268" indent="0">
              <a:buNone/>
              <a:defRPr sz="900"/>
            </a:lvl8pPr>
            <a:lvl9pPr marL="365630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DF0FC-71A2-4588-9983-E08F24AB7E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0950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39" indent="0">
              <a:buNone/>
              <a:defRPr sz="2800"/>
            </a:lvl2pPr>
            <a:lvl3pPr marL="914077" indent="0">
              <a:buNone/>
              <a:defRPr sz="2400"/>
            </a:lvl3pPr>
            <a:lvl4pPr marL="1371116" indent="0">
              <a:buNone/>
              <a:defRPr sz="2000"/>
            </a:lvl4pPr>
            <a:lvl5pPr marL="1828153" indent="0">
              <a:buNone/>
              <a:defRPr sz="2000"/>
            </a:lvl5pPr>
            <a:lvl6pPr marL="2285192" indent="0">
              <a:buNone/>
              <a:defRPr sz="2000"/>
            </a:lvl6pPr>
            <a:lvl7pPr marL="2742230" indent="0">
              <a:buNone/>
              <a:defRPr sz="2000"/>
            </a:lvl7pPr>
            <a:lvl8pPr marL="3199268" indent="0">
              <a:buNone/>
              <a:defRPr sz="2000"/>
            </a:lvl8pPr>
            <a:lvl9pPr marL="3656308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77" indent="0">
              <a:buNone/>
              <a:defRPr sz="1000"/>
            </a:lvl3pPr>
            <a:lvl4pPr marL="1371116" indent="0">
              <a:buNone/>
              <a:defRPr sz="900"/>
            </a:lvl4pPr>
            <a:lvl5pPr marL="1828153" indent="0">
              <a:buNone/>
              <a:defRPr sz="900"/>
            </a:lvl5pPr>
            <a:lvl6pPr marL="2285192" indent="0">
              <a:buNone/>
              <a:defRPr sz="900"/>
            </a:lvl6pPr>
            <a:lvl7pPr marL="2742230" indent="0">
              <a:buNone/>
              <a:defRPr sz="900"/>
            </a:lvl7pPr>
            <a:lvl8pPr marL="3199268" indent="0">
              <a:buNone/>
              <a:defRPr sz="900"/>
            </a:lvl8pPr>
            <a:lvl9pPr marL="365630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85CE9-B91A-4061-A420-95437D47A6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4254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35D9C-3219-476F-AF87-6E9204CF5D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999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9" y="349250"/>
            <a:ext cx="1971675" cy="574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349250"/>
            <a:ext cx="5764212" cy="574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70419-F760-4BA7-917A-7EFEA35BE9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2008, Cognizant Technology Solutions.                                             Confidential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8144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457201"/>
            <a:ext cx="7772400" cy="609600"/>
          </a:xfrm>
          <a:prstGeom prst="rect">
            <a:avLst/>
          </a:prstGeom>
        </p:spPr>
        <p:txBody>
          <a:bodyPr lIns="91424" tIns="45712" rIns="91424" bIns="45712"/>
          <a:lstStyle>
            <a:lvl1pPr algn="l"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20161"/>
            <a:ext cx="2133501" cy="36462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87F40-82C3-48CA-868A-B3411592C8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141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4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237288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 Same Side Corner Rectangle 4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b="1" dirty="0">
              <a:solidFill>
                <a:srgbClr val="000000"/>
              </a:solidFill>
              <a:latin typeface="Calibri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6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381000" y="6523038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10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9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Calibri" pitchFamily="34" charset="0"/>
              </a:rPr>
              <a:t>|  </a:t>
            </a:r>
            <a:r>
              <a:rPr lang="en-US" sz="900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cs typeface="Calibri" pitchFamily="34" charset="0"/>
              </a:rPr>
              <a:t>©2011  Confidential</a:t>
            </a:r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675" y="6543675"/>
            <a:ext cx="457200" cy="3143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rgbClr val="6DB23F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1E198E76-FA9A-4D50-AD73-7A5E227468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7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4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237288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 Same Side Corner Rectangle 4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b="1" dirty="0">
              <a:solidFill>
                <a:srgbClr val="000000"/>
              </a:solidFill>
              <a:latin typeface="Calibri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6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381000" y="6523038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10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</a:t>
            </a:r>
            <a:r>
              <a:rPr lang="en-US" sz="9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|  </a:t>
            </a:r>
            <a:r>
              <a:rPr lang="en-US" sz="900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©2011  Confidential</a:t>
            </a:r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675" y="6543675"/>
            <a:ext cx="457200" cy="3143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6DB23F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AE402CBB-5358-4E49-A143-750C544725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5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5326-FDDB-4CDE-B506-E6D884E7C5E2}" type="datetimeFigureOut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© 2010, Cognizant Technology Solutions.                                             Confidential</a:t>
            </a:r>
            <a:r>
              <a:rPr lang="en-US" sz="900" dirty="0" smtClean="0">
                <a:cs typeface="+mn-cs"/>
              </a:rPr>
              <a:t> </a:t>
            </a:r>
            <a:endParaRPr lang="en-US" sz="900" dirty="0">
              <a:cs typeface="+mn-cs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4EFD-260A-483B-B181-5DF1C89730D0}" type="slidenum">
              <a:rPr lang="en-US" smtClean="0">
                <a:cs typeface="+mn-cs"/>
              </a:rPr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5326-FDDB-4CDE-B506-E6D884E7C5E2}" type="datetimeFigureOut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2008, Cognizant Technology Solutions.                                             Confidential</a:t>
            </a:r>
            <a:r>
              <a:rPr lang="en-US" sz="900" dirty="0" smtClean="0"/>
              <a:t> </a:t>
            </a:r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90FD0-932B-464A-9B16-1165A27B62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05072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681728" y="1600200"/>
            <a:ext cx="4005072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4025" y="457200"/>
            <a:ext cx="8229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4025" y="914400"/>
            <a:ext cx="8229600" cy="347472"/>
          </a:xfrm>
        </p:spPr>
        <p:txBody>
          <a:bodyPr/>
          <a:lstStyle>
            <a:lvl1pPr>
              <a:buNone/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9630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5326-FDDB-4CDE-B506-E6D884E7C5E2}" type="datetimeFigureOut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2008, Cognizant Technology Solutions.                                             Confidential</a:t>
            </a:r>
            <a:r>
              <a:rPr lang="en-US" sz="900" dirty="0" smtClean="0"/>
              <a:t> </a:t>
            </a:r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CA83FB-C1D5-4FBA-B77A-E3489F0BAD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5326-FDDB-4CDE-B506-E6D884E7C5E2}" type="datetimeFigureOut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2008, Cognizant Technology Solutions.                                             Confidential</a:t>
            </a:r>
            <a:r>
              <a:rPr lang="en-US" sz="900" dirty="0" smtClean="0"/>
              <a:t> </a:t>
            </a:r>
            <a:endParaRPr lang="en-US" sz="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2D603-8D83-41B7-96B9-E4382575F1D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5326-FDDB-4CDE-B506-E6D884E7C5E2}" type="datetimeFigureOut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2008, Cognizant Technology Solutions.                                             Confidential</a:t>
            </a:r>
            <a:r>
              <a:rPr lang="en-US" sz="900" dirty="0" smtClean="0"/>
              <a:t> </a:t>
            </a:r>
            <a:endParaRPr lang="en-US" sz="9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1193B-E909-40ED-BEA1-8AFC2C8D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5326-FDDB-4CDE-B506-E6D884E7C5E2}" type="datetimeFigureOut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9FDD32-4344-48D8-959A-1B82F0E482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2008, Cognizant Technology Solutions.                                             Confidential</a:t>
            </a:r>
            <a:r>
              <a:rPr lang="en-US" sz="900" dirty="0" smtClean="0"/>
              <a:t> </a:t>
            </a:r>
            <a:endParaRPr lang="en-US" sz="900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5326-FDDB-4CDE-B506-E6D884E7C5E2}" type="datetimeFigureOut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2008, Cognizant Technology Solutions.                                             Confidential</a:t>
            </a:r>
            <a:r>
              <a:rPr lang="en-US" sz="900" dirty="0" smtClean="0"/>
              <a:t> 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8CCCB-652B-460F-A729-363D1918FE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5326-FDDB-4CDE-B506-E6D884E7C5E2}" type="datetimeFigureOut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2008, Cognizant Technology Solutions.                                             Confidential</a:t>
            </a:r>
            <a:r>
              <a:rPr lang="en-US" sz="900" dirty="0" smtClean="0"/>
              <a:t> </a:t>
            </a:r>
            <a:endParaRPr lang="en-US" sz="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1F0DF0FC-71A2-4588-9983-E08F24AB7E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F555326-FDDB-4CDE-B506-E6D884E7C5E2}" type="datetimeFigureOut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2008, Cognizant Technology Solutions.                                             Confidential</a:t>
            </a:r>
            <a:r>
              <a:rPr lang="en-US" sz="900" dirty="0" smtClean="0"/>
              <a:t> </a:t>
            </a:r>
            <a:endParaRPr lang="en-US" sz="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85CE9-B91A-4061-A420-95437D47A6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5326-FDDB-4CDE-B506-E6D884E7C5E2}" type="datetimeFigureOut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2008, Cognizant Technology Solutions.                                             Confidential</a:t>
            </a:r>
            <a:r>
              <a:rPr lang="en-US" sz="900" dirty="0" smtClean="0"/>
              <a:t> </a:t>
            </a:r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35D9C-3219-476F-AF87-6E9204CF5D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5326-FDDB-4CDE-B506-E6D884E7C5E2}" type="datetimeFigureOut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2008, Cognizant Technology Solutions.                                             Confidential</a:t>
            </a:r>
            <a:r>
              <a:rPr lang="en-US" sz="900" dirty="0" smtClean="0"/>
              <a:t> </a:t>
            </a:r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70419-F760-4BA7-917A-7EFEA35BE9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33472" cy="45720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3255265" y="1600200"/>
            <a:ext cx="2633472" cy="45720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053328" y="1600200"/>
            <a:ext cx="2633472" cy="45720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4025" y="457200"/>
            <a:ext cx="8229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4025" y="914400"/>
            <a:ext cx="8229600" cy="347472"/>
          </a:xfrm>
        </p:spPr>
        <p:txBody>
          <a:bodyPr/>
          <a:lstStyle>
            <a:lvl1pPr>
              <a:buNone/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38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mplate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33472" cy="45720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3255264" y="1600200"/>
            <a:ext cx="5431535" cy="45720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4025" y="457200"/>
            <a:ext cx="8229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4025" y="914400"/>
            <a:ext cx="8229600" cy="347472"/>
          </a:xfrm>
        </p:spPr>
        <p:txBody>
          <a:bodyPr/>
          <a:lstStyle>
            <a:lvl1pPr>
              <a:buNone/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4276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4025" y="5694564"/>
            <a:ext cx="8235950" cy="398263"/>
          </a:xfrm>
        </p:spPr>
        <p:txBody>
          <a:bodyPr/>
          <a:lstStyle>
            <a:lvl1pPr marL="0" indent="1588">
              <a:buNone/>
              <a:defRPr sz="2000"/>
            </a:lvl1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4005" y="6055668"/>
            <a:ext cx="8235970" cy="230832"/>
          </a:xfrm>
        </p:spPr>
        <p:txBody>
          <a:bodyPr/>
          <a:lstStyle>
            <a:lvl1pPr marL="0" indent="1588">
              <a:buNone/>
              <a:defRPr sz="1500"/>
            </a:lvl1pPr>
          </a:lstStyle>
          <a:p>
            <a:r>
              <a:rPr lang="en-US" dirty="0" smtClean="0"/>
              <a:t>Short description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1712913"/>
            <a:ext cx="4534516" cy="23609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45092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imagery with bullet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1713178"/>
            <a:ext cx="3849624" cy="3886200"/>
          </a:xfrm>
        </p:spPr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</a:lstStyle>
          <a:p>
            <a:endParaRPr lang="en-US" dirty="0" smtClean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4025" y="5694564"/>
            <a:ext cx="8235950" cy="398263"/>
          </a:xfrm>
        </p:spPr>
        <p:txBody>
          <a:bodyPr/>
          <a:lstStyle>
            <a:lvl1pPr marL="457200" indent="-457200">
              <a:buNone/>
              <a:defRPr sz="2000"/>
            </a:lvl1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4005" y="6055668"/>
            <a:ext cx="8235970" cy="230832"/>
          </a:xfrm>
        </p:spPr>
        <p:txBody>
          <a:bodyPr/>
          <a:lstStyle>
            <a:lvl1pPr>
              <a:buNone/>
              <a:defRPr sz="1500"/>
            </a:lvl1pPr>
          </a:lstStyle>
          <a:p>
            <a:r>
              <a:rPr lang="en-US" dirty="0" smtClean="0"/>
              <a:t>Short description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4025" y="457200"/>
            <a:ext cx="8229600" cy="457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394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image with n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4025" y="457200"/>
            <a:ext cx="8229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4025" y="5694564"/>
            <a:ext cx="8235950" cy="398263"/>
          </a:xfrm>
        </p:spPr>
        <p:txBody>
          <a:bodyPr/>
          <a:lstStyle>
            <a:lvl1pPr marL="457200" indent="-457200" algn="r">
              <a:buNone/>
              <a:defRPr sz="2000"/>
            </a:lvl1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4005" y="6055668"/>
            <a:ext cx="8235970" cy="230832"/>
          </a:xfrm>
        </p:spPr>
        <p:txBody>
          <a:bodyPr/>
          <a:lstStyle>
            <a:lvl1pPr algn="r">
              <a:buNone/>
              <a:defRPr sz="1500"/>
            </a:lvl1pPr>
          </a:lstStyle>
          <a:p>
            <a:r>
              <a:rPr lang="en-US" dirty="0" smtClean="0"/>
              <a:t>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86050730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457200"/>
            <a:ext cx="8229600" cy="457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4025" y="914400"/>
            <a:ext cx="8229600" cy="307777"/>
          </a:xfr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>
              <a:buNone/>
              <a:defRPr lang="en-US" sz="2000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4025" y="1713178"/>
            <a:ext cx="8229600" cy="307777"/>
          </a:xfr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  <a:defRPr lang="en-US" sz="2000" dirty="0" smtClean="0">
                <a:solidFill>
                  <a:schemeClr val="bg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0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57200" y="2286000"/>
            <a:ext cx="8229600" cy="3886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3485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72000"/>
                <a:lumOff val="28000"/>
              </a:schemeClr>
            </a:gs>
            <a:gs pos="27000">
              <a:schemeClr val="accent3">
                <a:lumMod val="60000"/>
                <a:lumOff val="40000"/>
              </a:schemeClr>
            </a:gs>
            <a:gs pos="100000">
              <a:schemeClr val="bg2">
                <a:tint val="83000"/>
                <a:satMod val="20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19863"/>
            <a:ext cx="9144000" cy="347662"/>
          </a:xfrm>
          <a:prstGeom prst="rect">
            <a:avLst/>
          </a:prstGeom>
          <a:solidFill>
            <a:srgbClr val="F306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511175">
              <a:defRPr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6523038"/>
            <a:ext cx="5029200" cy="32226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n-US" sz="7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pitchFamily="34" charset="0"/>
              </a:rPr>
              <a:t>  CONFIDENTIAL </a:t>
            </a:r>
          </a:p>
          <a:p>
            <a:pPr algn="r">
              <a:defRPr/>
            </a:pPr>
            <a:r>
              <a:rPr lang="en-US" sz="7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pitchFamily="34" charset="0"/>
              </a:rPr>
              <a:t>DOCUMENT USE IN ACCORDANCE WITH COMPANY POLICIES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6800" y="6510338"/>
            <a:ext cx="347663" cy="347662"/>
          </a:xfrm>
          <a:prstGeom prst="rect">
            <a:avLst/>
          </a:prstGeom>
          <a:noFill/>
        </p:spPr>
        <p:txBody>
          <a:bodyPr anchor="ctr"/>
          <a:lstStyle/>
          <a:p>
            <a:pPr algn="r" defTabSz="509588">
              <a:defRPr/>
            </a:pPr>
            <a:fld id="{67728794-B4E8-4C58-9279-AC19DEFD4227}" type="slidenum">
              <a:rPr lang="en-US" sz="800">
                <a:solidFill>
                  <a:srgbClr val="FFFFFF"/>
                </a:solidFill>
                <a:latin typeface="Arial"/>
                <a:ea typeface="ＭＳ Ｐゴシック" pitchFamily="-108" charset="-128"/>
                <a:cs typeface="ＭＳ Ｐゴシック" pitchFamily="-108" charset="-128"/>
              </a:rPr>
              <a:pPr algn="r" defTabSz="509588">
                <a:defRPr/>
              </a:pPr>
              <a:t>‹#›</a:t>
            </a:fld>
            <a:endParaRPr lang="en-US" sz="800" dirty="0">
              <a:solidFill>
                <a:srgbClr val="FFFFFF"/>
              </a:solidFill>
              <a:latin typeface="Arial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3079" name="Picture 11" descr="jnj_InformationTechnology_logo_horizontal_White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82563" y="6577013"/>
            <a:ext cx="29400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39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eorgia"/>
          <a:ea typeface="Georgia" pitchFamily="18" charset="0"/>
          <a:cs typeface="Georgia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eorgia" pitchFamily="-111" charset="0"/>
          <a:ea typeface="Georgia" pitchFamily="18" charset="0"/>
          <a:cs typeface="Georgia" pitchFamily="18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eorgia" pitchFamily="-111" charset="0"/>
          <a:ea typeface="Georgia" pitchFamily="18" charset="0"/>
          <a:cs typeface="Georgia" pitchFamily="18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eorgia" pitchFamily="-111" charset="0"/>
          <a:ea typeface="Georgia" pitchFamily="18" charset="0"/>
          <a:cs typeface="Georgia" pitchFamily="18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Georgia" pitchFamily="-111" charset="0"/>
          <a:ea typeface="Georgia" pitchFamily="18" charset="0"/>
          <a:cs typeface="Georgia" pitchFamily="18" charset="0"/>
          <a:sym typeface="Arial" pitchFamily="34" charset="0"/>
        </a:defRPr>
      </a:lvl5pPr>
      <a:lvl6pPr marL="288021" algn="l" rtl="0" fontAlgn="base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6pPr>
      <a:lvl7pPr marL="576043" algn="l" rtl="0" fontAlgn="base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7pPr>
      <a:lvl8pPr marL="864065" algn="l" rtl="0" fontAlgn="base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8pPr>
      <a:lvl9pPr marL="1152087" algn="l" rtl="0" fontAlgn="base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9pPr>
    </p:titleStyle>
    <p:bodyStyle>
      <a:lvl1pPr marL="228600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pitchFamily="34" charset="0"/>
        <a:buChar char="•"/>
        <a:defRPr sz="2500">
          <a:solidFill>
            <a:srgbClr val="595959"/>
          </a:solidFill>
          <a:latin typeface="+mn-lt"/>
          <a:ea typeface="+mn-ea"/>
          <a:cs typeface="+mn-cs"/>
          <a:sym typeface="Arial" pitchFamily="34" charset="0"/>
        </a:defRPr>
      </a:lvl1pPr>
      <a:lvl2pPr marL="685800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pitchFamily="34" charset="0"/>
        <a:buChar char="–"/>
        <a:defRPr sz="2000">
          <a:solidFill>
            <a:srgbClr val="595959"/>
          </a:solidFill>
          <a:latin typeface="+mn-lt"/>
          <a:ea typeface="+mn-ea"/>
          <a:cs typeface="+mn-cs"/>
          <a:sym typeface="Arial" pitchFamily="34" charset="0"/>
        </a:defRPr>
      </a:lvl2pPr>
      <a:lvl3pPr marL="914400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pitchFamily="34" charset="0"/>
        <a:buChar char="•"/>
        <a:defRPr>
          <a:solidFill>
            <a:srgbClr val="595959"/>
          </a:solidFill>
          <a:latin typeface="+mn-lt"/>
          <a:ea typeface="+mn-ea"/>
          <a:cs typeface="+mn-cs"/>
          <a:sym typeface="Arial" pitchFamily="34" charset="0"/>
        </a:defRPr>
      </a:lvl3pPr>
      <a:lvl4pPr marL="1143000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pitchFamily="34" charset="0"/>
        <a:buChar char="–"/>
        <a:defRPr>
          <a:solidFill>
            <a:srgbClr val="595959"/>
          </a:solidFill>
          <a:latin typeface="+mn-lt"/>
          <a:ea typeface="+mn-ea"/>
          <a:cs typeface="+mn-cs"/>
          <a:sym typeface="Arial" pitchFamily="34" charset="0"/>
        </a:defRPr>
      </a:lvl4pPr>
      <a:lvl5pPr marL="1371600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pitchFamily="34" charset="0"/>
        <a:buChar char="»"/>
        <a:defRPr>
          <a:solidFill>
            <a:srgbClr val="595959"/>
          </a:solidFill>
          <a:latin typeface="+mn-lt"/>
          <a:ea typeface="+mn-ea"/>
          <a:cs typeface="+mn-cs"/>
          <a:sym typeface="Arial" pitchFamily="34" charset="0"/>
        </a:defRPr>
      </a:lvl5pPr>
      <a:lvl6pPr marL="1776135" indent="-192014" algn="l" rtl="0" fontAlgn="base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6pPr>
      <a:lvl7pPr marL="2064156" indent="-192014" algn="l" rtl="0" fontAlgn="base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7pPr>
      <a:lvl8pPr marL="2352177" indent="-192014" algn="l" rtl="0" fontAlgn="base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8pPr>
      <a:lvl9pPr marL="2640199" indent="-192014" algn="l" rtl="0" fontAlgn="base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9pPr>
    </p:bodyStyle>
    <p:otherStyle>
      <a:defPPr>
        <a:defRPr lang="en-US"/>
      </a:defPPr>
      <a:lvl1pPr marL="0" algn="l" defTabSz="28802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21" algn="l" defTabSz="28802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43" algn="l" defTabSz="28802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65" algn="l" defTabSz="28802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087" algn="l" defTabSz="28802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108" algn="l" defTabSz="28802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8130" algn="l" defTabSz="28802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151" algn="l" defTabSz="28802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173" algn="l" defTabSz="28802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72000"/>
                <a:lumOff val="28000"/>
              </a:schemeClr>
            </a:gs>
            <a:gs pos="27000">
              <a:schemeClr val="accent3">
                <a:lumMod val="60000"/>
                <a:lumOff val="40000"/>
              </a:schemeClr>
            </a:gs>
            <a:gs pos="100000">
              <a:schemeClr val="bg2">
                <a:tint val="83000"/>
                <a:satMod val="20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9827" y="349747"/>
            <a:ext cx="7467252" cy="60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8" tIns="45704" rIns="91408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75" y="1218903"/>
            <a:ext cx="7772251" cy="487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3783" y="6578204"/>
            <a:ext cx="368974" cy="22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 algn="ctr" defTabSz="913368" eaLnBrk="0" hangingPunct="0">
              <a:spcBef>
                <a:spcPct val="0"/>
              </a:spcBef>
              <a:defRPr sz="900">
                <a:solidFill>
                  <a:srgbClr val="DF7A1C"/>
                </a:solidFill>
                <a:latin typeface="+mn-lt"/>
              </a:defRPr>
            </a:lvl1pPr>
          </a:lstStyle>
          <a:p>
            <a:pPr>
              <a:defRPr/>
            </a:pPr>
            <a:fld id="{28914EFD-260A-483B-B181-5DF1C89730D0}" type="slidenum">
              <a:rPr lang="en-US">
                <a:cs typeface="+mn-cs"/>
              </a:rPr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699149" y="6508254"/>
            <a:ext cx="0" cy="349746"/>
          </a:xfrm>
          <a:prstGeom prst="line">
            <a:avLst/>
          </a:prstGeom>
          <a:noFill/>
          <a:ln w="12700">
            <a:solidFill>
              <a:srgbClr val="318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08" tIns="45704" rIns="91408" bIns="45704" anchor="ctr"/>
          <a:lstStyle/>
          <a:p>
            <a:pPr defTabSz="912122"/>
            <a:endParaRPr lang="en-US" dirty="0" smtClean="0">
              <a:solidFill>
                <a:prstClr val="black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320963" y="-760512"/>
            <a:ext cx="184487" cy="46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>
            <a:spAutoFit/>
          </a:bodyPr>
          <a:lstStyle/>
          <a:p>
            <a:pPr defTabSz="912122" eaLnBrk="0" hangingPunct="0"/>
            <a:endParaRPr lang="en-US" sz="2400" dirty="0" smtClean="0">
              <a:solidFill>
                <a:srgbClr val="000000"/>
              </a:solidFill>
              <a:latin typeface="Times" pitchFamily="18" charset="0"/>
              <a:cs typeface="+mn-cs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80559" y="1038820"/>
            <a:ext cx="8535491" cy="0"/>
          </a:xfrm>
          <a:prstGeom prst="line">
            <a:avLst/>
          </a:pr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08" tIns="45704" rIns="91408" bIns="45704" anchor="ctr"/>
          <a:lstStyle/>
          <a:p>
            <a:pPr defTabSz="912122"/>
            <a:endParaRPr lang="en-US" dirty="0" smtClean="0">
              <a:solidFill>
                <a:prstClr val="black"/>
              </a:solidFill>
              <a:cs typeface="+mn-cs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6754" y="1038821"/>
            <a:ext cx="0" cy="5028903"/>
          </a:xfrm>
          <a:prstGeom prst="line">
            <a:avLst/>
          </a:pr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08" tIns="45704" rIns="91408" bIns="45704" anchor="ctr"/>
          <a:lstStyle/>
          <a:p>
            <a:pPr defTabSz="912122"/>
            <a:endParaRPr lang="en-US" dirty="0" smtClean="0">
              <a:solidFill>
                <a:prstClr val="black"/>
              </a:solidFill>
              <a:cs typeface="+mn-cs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" y="1028403"/>
            <a:ext cx="151755" cy="5027414"/>
          </a:xfrm>
          <a:prstGeom prst="rect">
            <a:avLst/>
          </a:prstGeom>
          <a:solidFill>
            <a:srgbClr val="3188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 anchor="ctr"/>
          <a:lstStyle/>
          <a:p>
            <a:pPr algn="ctr" defTabSz="912122">
              <a:spcBef>
                <a:spcPct val="50000"/>
              </a:spcBef>
            </a:pPr>
            <a:endParaRPr lang="en-US" sz="1000" dirty="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8914880" y="1"/>
            <a:ext cx="229121" cy="1046262"/>
          </a:xfrm>
          <a:prstGeom prst="rect">
            <a:avLst/>
          </a:prstGeom>
          <a:solidFill>
            <a:srgbClr val="2D9E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8" tIns="45704" rIns="91408" bIns="45704" anchor="ctr"/>
          <a:lstStyle/>
          <a:p>
            <a:pPr algn="ctr" defTabSz="912122">
              <a:spcBef>
                <a:spcPct val="50000"/>
              </a:spcBef>
            </a:pPr>
            <a:endParaRPr lang="en-US" sz="1000" dirty="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0657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6106" y="6453188"/>
            <a:ext cx="5177533" cy="36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 algn="l" defTabSz="913368" eaLnBrk="0" hangingPunct="0">
              <a:spcBef>
                <a:spcPct val="0"/>
              </a:spcBef>
              <a:defRPr sz="800">
                <a:solidFill>
                  <a:srgbClr val="50505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cs typeface="+mn-cs"/>
              </a:rPr>
              <a:t>© 2010, Cognizant Technology Solutions.                                             Confidential</a:t>
            </a:r>
            <a:r>
              <a:rPr lang="en-US" sz="900" dirty="0">
                <a:cs typeface="+mn-cs"/>
              </a:rPr>
              <a:t> </a:t>
            </a:r>
          </a:p>
        </p:txBody>
      </p:sp>
      <p:pic>
        <p:nvPicPr>
          <p:cNvPr id="1036" name="Picture 12" descr="Cognizant_ta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24" y="6264177"/>
            <a:ext cx="2384939" cy="44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66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757" r:id="rId13"/>
    <p:sldLayoutId id="2147483694" r:id="rId14"/>
    <p:sldLayoutId id="2147483696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5pPr>
      <a:lvl6pPr marL="457039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6pPr>
      <a:lvl7pPr marL="914077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7pPr>
      <a:lvl8pPr marL="1371116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8pPr>
      <a:lvl9pPr marL="1828153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itchFamily="34" charset="0"/>
        </a:defRPr>
      </a:lvl9pPr>
    </p:titleStyle>
    <p:bodyStyle>
      <a:lvl1pPr marL="340744" indent="-34074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1006" indent="-284202" algn="l" rtl="0" eaLnBrk="0" fontAlgn="base" hangingPunct="0">
        <a:spcBef>
          <a:spcPct val="20000"/>
        </a:spcBef>
        <a:spcAft>
          <a:spcPct val="0"/>
        </a:spcAft>
        <a:buClr>
          <a:srgbClr val="DF7A1C"/>
        </a:buClr>
        <a:buChar char="»"/>
        <a:defRPr sz="2400">
          <a:solidFill>
            <a:schemeClr val="tx1"/>
          </a:solidFill>
          <a:latin typeface="+mn-lt"/>
        </a:defRPr>
      </a:lvl2pPr>
      <a:lvl3pPr marL="1141269" indent="-22617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598073" indent="-22617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4878" indent="-22617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3711" indent="-228518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0750" indent="-228518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7788" indent="-228518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4824" indent="-228518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7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6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3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2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0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68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08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1/7/2014</a:t>
            </a:fld>
            <a:endParaRPr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jpeg"/><Relationship Id="rId4" Type="http://schemas.openxmlformats.org/officeDocument/2006/relationships/image" Target="../media/image10.wmf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496" y="1844824"/>
            <a:ext cx="7776864" cy="936104"/>
          </a:xfrm>
        </p:spPr>
        <p:txBody>
          <a:bodyPr>
            <a:noAutofit/>
          </a:bodyPr>
          <a:lstStyle/>
          <a:p>
            <a:pPr marL="347663" algn="ctr" eaLnBrk="1" hangingPunct="1"/>
            <a:r>
              <a:rPr lang="en-US" sz="2800" cap="none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Digital Marketing</a:t>
            </a:r>
            <a:br>
              <a:rPr lang="en-US" sz="2800" cap="none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800" cap="none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Automation </a:t>
            </a:r>
            <a:r>
              <a:rPr lang="en-US" sz="2800" i="1" cap="none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800" i="1" cap="none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800" cap="none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POC on InvokanaCarepath</a:t>
            </a:r>
            <a:r>
              <a:rPr lang="en-US" sz="2800" cap="none" dirty="0" smtClean="0">
                <a:solidFill>
                  <a:srgbClr val="F8F8F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800" cap="none" dirty="0" smtClean="0">
                <a:solidFill>
                  <a:srgbClr val="F8F8F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cap="none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18-Dec-2013</a:t>
            </a:r>
            <a:r>
              <a:rPr lang="en-US" sz="1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180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10" name="Rectangle 9"/>
          <p:cNvSpPr>
            <a:spLocks noChangeArrowheads="1"/>
          </p:cNvSpPr>
          <p:nvPr/>
        </p:nvSpPr>
        <p:spPr bwMode="auto">
          <a:xfrm>
            <a:off x="0" y="33528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2400" b="1" dirty="0">
              <a:solidFill>
                <a:schemeClr val="tx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200" y="6351372"/>
            <a:ext cx="457200" cy="4572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10</a:t>
            </a:fld>
            <a:endParaRPr lang="en-US" dirty="0"/>
          </a:p>
        </p:txBody>
      </p:sp>
      <p:sp>
        <p:nvSpPr>
          <p:cNvPr id="66" name="Rounded Rectangle 3"/>
          <p:cNvSpPr>
            <a:spLocks noChangeArrowheads="1"/>
          </p:cNvSpPr>
          <p:nvPr/>
        </p:nvSpPr>
        <p:spPr bwMode="auto">
          <a:xfrm>
            <a:off x="458568" y="1415304"/>
            <a:ext cx="1684940" cy="429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BBB59">
                  <a:lumMod val="60000"/>
                  <a:lumOff val="40000"/>
                </a:srgbClr>
              </a:gs>
              <a:gs pos="100000">
                <a:srgbClr val="9BBB59">
                  <a:lumMod val="20000"/>
                  <a:lumOff val="80000"/>
                </a:srgbClr>
              </a:gs>
              <a:gs pos="77000">
                <a:srgbClr val="9BBB59">
                  <a:lumMod val="75000"/>
                </a:srgbClr>
              </a:gs>
            </a:gsLst>
            <a:lin ang="5400000" scaled="1"/>
          </a:gra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sysClr val="window" lastClr="FFFFFF">
                <a:lumMod val="50000"/>
                <a:alpha val="14000"/>
              </a:sysClr>
            </a:outerShdw>
          </a:effectLst>
        </p:spPr>
        <p:txBody>
          <a:bodyPr anchor="ctr"/>
          <a:lstStyle/>
          <a:p>
            <a:pPr algn="ctr"/>
            <a:r>
              <a:rPr lang="en-US" sz="1000" b="1" kern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Functional Testing Sprint 1 </a:t>
            </a:r>
          </a:p>
        </p:txBody>
      </p:sp>
      <p:sp>
        <p:nvSpPr>
          <p:cNvPr id="69" name="Pentagon 68"/>
          <p:cNvSpPr/>
          <p:nvPr/>
        </p:nvSpPr>
        <p:spPr>
          <a:xfrm>
            <a:off x="395536" y="188640"/>
            <a:ext cx="7952918" cy="299756"/>
          </a:xfrm>
          <a:prstGeom prst="homePlate">
            <a:avLst/>
          </a:prstGeom>
          <a:solidFill>
            <a:srgbClr val="1F497D">
              <a:lumMod val="5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Automation</a:t>
            </a:r>
            <a:r>
              <a:rPr kumimoji="0" lang="en-US" i="1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Approach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29082" y="1052736"/>
            <a:ext cx="1748125" cy="249148"/>
          </a:xfrm>
          <a:prstGeom prst="rect">
            <a:avLst/>
          </a:prstGeom>
          <a:solidFill>
            <a:srgbClr val="4F81BD">
              <a:lumMod val="5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/>
            <a:r>
              <a:rPr lang="en-US" sz="1000" b="1" kern="0" dirty="0">
                <a:solidFill>
                  <a:sysClr val="window" lastClr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Sprint 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65049" y="1052736"/>
            <a:ext cx="1779017" cy="246888"/>
          </a:xfrm>
          <a:prstGeom prst="rect">
            <a:avLst/>
          </a:prstGeom>
          <a:solidFill>
            <a:srgbClr val="4F81BD">
              <a:lumMod val="5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/>
            <a:r>
              <a:rPr lang="en-US" sz="1000" b="1" kern="0" dirty="0">
                <a:solidFill>
                  <a:sysClr val="window" lastClr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Sprint 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148587" y="1052736"/>
            <a:ext cx="1920240" cy="246888"/>
          </a:xfrm>
          <a:prstGeom prst="rect">
            <a:avLst/>
          </a:prstGeom>
          <a:solidFill>
            <a:srgbClr val="4F81BD">
              <a:lumMod val="5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0" dirty="0">
                <a:solidFill>
                  <a:sysClr val="window" lastClr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Sprint</a:t>
            </a:r>
            <a:r>
              <a:rPr kumimoji="0" lang="en-US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b="1" kern="0" dirty="0">
                <a:solidFill>
                  <a:sysClr val="window" lastClr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</p:txBody>
      </p:sp>
      <p:cxnSp>
        <p:nvCxnSpPr>
          <p:cNvPr id="74" name="Straight Connector 31"/>
          <p:cNvCxnSpPr>
            <a:cxnSpLocks noChangeShapeType="1"/>
          </p:cNvCxnSpPr>
          <p:nvPr/>
        </p:nvCxnSpPr>
        <p:spPr bwMode="auto">
          <a:xfrm rot="5400000">
            <a:off x="-576610" y="3676024"/>
            <a:ext cx="557784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75" name="Straight Connector 31"/>
          <p:cNvCxnSpPr>
            <a:cxnSpLocks noChangeShapeType="1"/>
          </p:cNvCxnSpPr>
          <p:nvPr/>
        </p:nvCxnSpPr>
        <p:spPr bwMode="auto">
          <a:xfrm rot="5400000">
            <a:off x="1446672" y="3878240"/>
            <a:ext cx="530352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6" name="Rounded Rectangle 75"/>
          <p:cNvSpPr/>
          <p:nvPr/>
        </p:nvSpPr>
        <p:spPr>
          <a:xfrm>
            <a:off x="1196005" y="1933657"/>
            <a:ext cx="999731" cy="271207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  <a:gs pos="77000">
                <a:schemeClr val="accent6">
                  <a:lumMod val="75000"/>
                </a:schemeClr>
              </a:gs>
            </a:gsLst>
            <a:lin ang="5400000" scaled="1"/>
          </a:gradFill>
          <a:ln w="9525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ysClr val="window" lastClr="FFFFFF">
                <a:lumMod val="50000"/>
                <a:alpha val="14000"/>
              </a:sysClr>
            </a:outerShdw>
          </a:effectLst>
        </p:spPr>
        <p:txBody>
          <a:bodyPr anchor="ctr"/>
          <a:lstStyle/>
          <a:p>
            <a:pPr algn="ctr"/>
            <a:r>
              <a:rPr lang="en-US" sz="900" b="1" kern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Automation</a:t>
            </a:r>
          </a:p>
        </p:txBody>
      </p:sp>
      <p:sp>
        <p:nvSpPr>
          <p:cNvPr id="77" name="Rounded Rectangle 36"/>
          <p:cNvSpPr>
            <a:spLocks noChangeArrowheads="1"/>
          </p:cNvSpPr>
          <p:nvPr/>
        </p:nvSpPr>
        <p:spPr bwMode="auto">
          <a:xfrm>
            <a:off x="2292345" y="1412776"/>
            <a:ext cx="1684940" cy="4295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BBB59">
                  <a:lumMod val="60000"/>
                  <a:lumOff val="40000"/>
                </a:srgbClr>
              </a:gs>
              <a:gs pos="100000">
                <a:srgbClr val="9BBB59">
                  <a:lumMod val="20000"/>
                  <a:lumOff val="80000"/>
                </a:srgbClr>
              </a:gs>
              <a:gs pos="77000">
                <a:srgbClr val="9BBB59">
                  <a:lumMod val="75000"/>
                </a:srgbClr>
              </a:gs>
            </a:gsLst>
            <a:lin ang="5400000" scaled="1"/>
          </a:gra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sysClr val="window" lastClr="FFFFFF">
                <a:lumMod val="50000"/>
                <a:alpha val="14000"/>
              </a:sysClr>
            </a:outerShdw>
          </a:effectLst>
        </p:spPr>
        <p:txBody>
          <a:bodyPr anchor="ctr"/>
          <a:lstStyle/>
          <a:p>
            <a:pPr algn="ctr"/>
            <a:r>
              <a:rPr lang="en-US" sz="1000" b="1" kern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Functional Testing Sprint </a:t>
            </a:r>
            <a:r>
              <a:rPr lang="en-US" sz="10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endParaRPr lang="en-US" sz="1000" b="1" kern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" name="Rounded Rectangle 40"/>
          <p:cNvSpPr>
            <a:spLocks noChangeArrowheads="1"/>
          </p:cNvSpPr>
          <p:nvPr/>
        </p:nvSpPr>
        <p:spPr bwMode="auto">
          <a:xfrm>
            <a:off x="4208965" y="1412776"/>
            <a:ext cx="1790249" cy="4411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BBB59">
                  <a:lumMod val="60000"/>
                  <a:lumOff val="40000"/>
                </a:srgbClr>
              </a:gs>
              <a:gs pos="100000">
                <a:srgbClr val="9BBB59">
                  <a:lumMod val="20000"/>
                  <a:lumOff val="80000"/>
                </a:srgbClr>
              </a:gs>
              <a:gs pos="77000">
                <a:srgbClr val="9BBB59">
                  <a:lumMod val="75000"/>
                </a:srgbClr>
              </a:gs>
            </a:gsLst>
            <a:lin ang="5400000" scaled="1"/>
          </a:gra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sysClr val="window" lastClr="FFFFFF">
                <a:lumMod val="50000"/>
                <a:alpha val="14000"/>
              </a:sysClr>
            </a:outerShdw>
          </a:effectLst>
        </p:spPr>
        <p:txBody>
          <a:bodyPr anchor="ctr"/>
          <a:lstStyle/>
          <a:p>
            <a:pPr algn="ctr"/>
            <a:r>
              <a:rPr lang="en-US" sz="1000" b="1" kern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Functional Testing Sprint 3</a:t>
            </a:r>
          </a:p>
        </p:txBody>
      </p:sp>
      <p:cxnSp>
        <p:nvCxnSpPr>
          <p:cNvPr id="85" name="Straight Connector 31"/>
          <p:cNvCxnSpPr>
            <a:cxnSpLocks noChangeShapeType="1"/>
          </p:cNvCxnSpPr>
          <p:nvPr/>
        </p:nvCxnSpPr>
        <p:spPr bwMode="auto">
          <a:xfrm rot="5400000">
            <a:off x="3487866" y="3904005"/>
            <a:ext cx="521208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86" name="Rectangle 85"/>
          <p:cNvSpPr/>
          <p:nvPr/>
        </p:nvSpPr>
        <p:spPr>
          <a:xfrm>
            <a:off x="1252169" y="2263190"/>
            <a:ext cx="943567" cy="37372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Proof-of-Concept (POC)</a:t>
            </a: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2227755" y="1933656"/>
            <a:ext cx="1828800" cy="271208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  <a:gs pos="77000">
                <a:schemeClr val="accent6">
                  <a:lumMod val="75000"/>
                </a:schemeClr>
              </a:gs>
            </a:gsLst>
            <a:lin ang="5400000" scaled="1"/>
          </a:gradFill>
          <a:ln w="9525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ysClr val="window" lastClr="FFFFFF">
                <a:lumMod val="50000"/>
                <a:alpha val="14000"/>
              </a:sysClr>
            </a:outerShdw>
          </a:effectLst>
        </p:spPr>
        <p:txBody>
          <a:bodyPr anchor="ctr"/>
          <a:lstStyle/>
          <a:p>
            <a:pPr algn="ctr"/>
            <a:r>
              <a:rPr lang="en-US" sz="900" b="1" kern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Automation: Sprint 1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470668" y="2708920"/>
            <a:ext cx="1061512" cy="37372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Script </a:t>
            </a:r>
            <a:r>
              <a:rPr kumimoji="0" lang="en-US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Design &amp; Development</a:t>
            </a: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168514" y="3140968"/>
            <a:ext cx="727333" cy="37372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Script Execution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97251" y="3573016"/>
            <a:ext cx="202193" cy="37372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1" name="TextBox 50"/>
          <p:cNvSpPr txBox="1">
            <a:spLocks noChangeArrowheads="1"/>
          </p:cNvSpPr>
          <p:nvPr/>
        </p:nvSpPr>
        <p:spPr bwMode="auto">
          <a:xfrm>
            <a:off x="2434161" y="3573016"/>
            <a:ext cx="13535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Review, Rework &amp; Closure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 flipV="1">
            <a:off x="3737181" y="3717032"/>
            <a:ext cx="161473" cy="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3" name="TextBox 92"/>
          <p:cNvSpPr txBox="1"/>
          <p:nvPr/>
        </p:nvSpPr>
        <p:spPr>
          <a:xfrm>
            <a:off x="6268804" y="1297965"/>
            <a:ext cx="808771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…..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4" name="Pentagon 93"/>
          <p:cNvSpPr/>
          <p:nvPr/>
        </p:nvSpPr>
        <p:spPr>
          <a:xfrm>
            <a:off x="6732240" y="1052736"/>
            <a:ext cx="1213157" cy="246888"/>
          </a:xfrm>
          <a:prstGeom prst="homePlate">
            <a:avLst/>
          </a:prstGeom>
          <a:solidFill>
            <a:srgbClr val="4F81BD">
              <a:lumMod val="5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/>
            <a:r>
              <a:rPr lang="en-US" sz="1000" b="1" kern="0" dirty="0">
                <a:solidFill>
                  <a:sysClr val="window" lastClr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Sprint N</a:t>
            </a:r>
          </a:p>
        </p:txBody>
      </p:sp>
      <p:sp>
        <p:nvSpPr>
          <p:cNvPr id="95" name="Pentagon 94"/>
          <p:cNvSpPr/>
          <p:nvPr/>
        </p:nvSpPr>
        <p:spPr>
          <a:xfrm>
            <a:off x="4142971" y="4077072"/>
            <a:ext cx="4205330" cy="249148"/>
          </a:xfrm>
          <a:prstGeom prst="homePlate">
            <a:avLst/>
          </a:prstGeom>
          <a:solidFill>
            <a:schemeClr val="bg1">
              <a:lumMod val="95000"/>
              <a:lumOff val="5000"/>
            </a:schemeClr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6" name="TextBox 70"/>
          <p:cNvSpPr txBox="1">
            <a:spLocks noChangeArrowheads="1"/>
          </p:cNvSpPr>
          <p:nvPr/>
        </p:nvSpPr>
        <p:spPr bwMode="auto">
          <a:xfrm>
            <a:off x="4139952" y="4077072"/>
            <a:ext cx="35522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Continuous </a:t>
            </a:r>
            <a:r>
              <a:rPr kumimoji="0" lang="en-US" sz="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Improvements</a:t>
            </a:r>
            <a:r>
              <a:rPr lang="en-US" sz="800" kern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&amp; 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Regression Suite Maintenance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261454" y="2276872"/>
            <a:ext cx="202193" cy="37372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H="1" flipV="1">
            <a:off x="2481901" y="2492896"/>
            <a:ext cx="162878" cy="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9" name="TextBox 73"/>
          <p:cNvSpPr txBox="1">
            <a:spLocks noChangeArrowheads="1"/>
          </p:cNvSpPr>
          <p:nvPr/>
        </p:nvSpPr>
        <p:spPr bwMode="auto">
          <a:xfrm>
            <a:off x="2684094" y="2298358"/>
            <a:ext cx="9435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Planning &amp;  Analysis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4151395" y="1916832"/>
            <a:ext cx="1860455" cy="271208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  <a:gs pos="77000">
                <a:schemeClr val="accent6">
                  <a:lumMod val="75000"/>
                </a:schemeClr>
              </a:gs>
            </a:gsLst>
            <a:lin ang="5400000" scaled="1"/>
          </a:gradFill>
          <a:ln w="9525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ysClr val="window" lastClr="FFFFFF">
                <a:lumMod val="50000"/>
                <a:alpha val="14000"/>
              </a:sysClr>
            </a:outerShdw>
          </a:effectLst>
        </p:spPr>
        <p:txBody>
          <a:bodyPr anchor="ctr"/>
          <a:lstStyle/>
          <a:p>
            <a:pPr algn="ctr"/>
            <a:r>
              <a:rPr lang="en-US" sz="900" b="1" kern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Automation: Sprint 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394308" y="2708920"/>
            <a:ext cx="1061512" cy="37372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Script Design &amp; Development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092154" y="3127286"/>
            <a:ext cx="727333" cy="37372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Script Execution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820891" y="3573016"/>
            <a:ext cx="202193" cy="37372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4" name="TextBox 78"/>
          <p:cNvSpPr txBox="1">
            <a:spLocks noChangeArrowheads="1"/>
          </p:cNvSpPr>
          <p:nvPr/>
        </p:nvSpPr>
        <p:spPr bwMode="auto">
          <a:xfrm>
            <a:off x="4357801" y="3573016"/>
            <a:ext cx="13521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Review, Rework &amp; Closure</a:t>
            </a:r>
          </a:p>
        </p:txBody>
      </p:sp>
      <p:cxnSp>
        <p:nvCxnSpPr>
          <p:cNvPr id="105" name="Straight Connector 104"/>
          <p:cNvCxnSpPr/>
          <p:nvPr/>
        </p:nvCxnSpPr>
        <p:spPr>
          <a:xfrm flipH="1" flipV="1">
            <a:off x="5660822" y="3717032"/>
            <a:ext cx="161473" cy="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6" name="Rectangle 105"/>
          <p:cNvSpPr/>
          <p:nvPr/>
        </p:nvSpPr>
        <p:spPr>
          <a:xfrm>
            <a:off x="4185094" y="2276872"/>
            <a:ext cx="202193" cy="37372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4405541" y="2492896"/>
            <a:ext cx="161473" cy="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8" name="TextBox 83"/>
          <p:cNvSpPr txBox="1">
            <a:spLocks noChangeArrowheads="1"/>
          </p:cNvSpPr>
          <p:nvPr/>
        </p:nvSpPr>
        <p:spPr bwMode="auto">
          <a:xfrm>
            <a:off x="4571227" y="2276872"/>
            <a:ext cx="9435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Planning &amp; Analysis</a:t>
            </a:r>
          </a:p>
        </p:txBody>
      </p:sp>
      <p:sp>
        <p:nvSpPr>
          <p:cNvPr id="109" name="Rounded Rectangle 84"/>
          <p:cNvSpPr>
            <a:spLocks noChangeArrowheads="1"/>
          </p:cNvSpPr>
          <p:nvPr/>
        </p:nvSpPr>
        <p:spPr bwMode="auto">
          <a:xfrm>
            <a:off x="6183153" y="1412776"/>
            <a:ext cx="1790249" cy="4411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BBB59">
                  <a:lumMod val="60000"/>
                  <a:lumOff val="40000"/>
                </a:srgbClr>
              </a:gs>
              <a:gs pos="100000">
                <a:srgbClr val="9BBB59">
                  <a:lumMod val="20000"/>
                  <a:lumOff val="80000"/>
                </a:srgbClr>
              </a:gs>
              <a:gs pos="77000">
                <a:srgbClr val="9BBB59">
                  <a:lumMod val="75000"/>
                </a:srgbClr>
              </a:gs>
            </a:gsLst>
            <a:lin ang="5400000" scaled="1"/>
          </a:gradFill>
          <a:ln w="9525" algn="ctr">
            <a:solidFill>
              <a:srgbClr val="9BBB59">
                <a:lumMod val="75000"/>
              </a:srgbClr>
            </a:solidFill>
            <a:miter lim="800000"/>
            <a:headEnd/>
            <a:tailEnd/>
          </a:ln>
          <a:effectLst>
            <a:outerShdw blurRad="50800" dist="38100" dir="2700000" algn="tl" rotWithShape="0">
              <a:sysClr val="window" lastClr="FFFFFF">
                <a:lumMod val="50000"/>
                <a:alpha val="14000"/>
              </a:sysClr>
            </a:outerShdw>
          </a:effectLst>
        </p:spPr>
        <p:txBody>
          <a:bodyPr anchor="ctr"/>
          <a:lstStyle/>
          <a:p>
            <a:pPr algn="ctr"/>
            <a:r>
              <a:rPr lang="en-US" sz="1000" b="1" kern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Functional Testing Sprint N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6124180" y="1916832"/>
            <a:ext cx="1860454" cy="271207"/>
          </a:xfrm>
          <a:prstGeom prst="round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  <a:gs pos="77000">
                <a:schemeClr val="accent6">
                  <a:lumMod val="75000"/>
                </a:schemeClr>
              </a:gs>
            </a:gsLst>
            <a:lin ang="5400000" scaled="1"/>
          </a:gradFill>
          <a:ln w="9525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ysClr val="window" lastClr="FFFFFF">
                <a:lumMod val="50000"/>
                <a:alpha val="14000"/>
              </a:sysClr>
            </a:outerShdw>
          </a:effectLst>
        </p:spPr>
        <p:txBody>
          <a:bodyPr anchor="ctr"/>
          <a:lstStyle/>
          <a:p>
            <a:pPr algn="ctr"/>
            <a:r>
              <a:rPr lang="en-US" sz="900" b="1" kern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Automation: Sprint N-1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367092" y="2708920"/>
            <a:ext cx="1062214" cy="37372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Script Design &amp; Development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064938" y="3140968"/>
            <a:ext cx="728736" cy="37372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Script Execution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795079" y="3573016"/>
            <a:ext cx="202193" cy="37372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TextBox 101"/>
          <p:cNvSpPr txBox="1">
            <a:spLocks noChangeArrowheads="1"/>
          </p:cNvSpPr>
          <p:nvPr/>
        </p:nvSpPr>
        <p:spPr bwMode="auto">
          <a:xfrm>
            <a:off x="6330585" y="3573016"/>
            <a:ext cx="13535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Review, Rework &amp; Closure</a:t>
            </a:r>
          </a:p>
        </p:txBody>
      </p:sp>
      <p:cxnSp>
        <p:nvCxnSpPr>
          <p:cNvPr id="118" name="Straight Connector 117"/>
          <p:cNvCxnSpPr/>
          <p:nvPr/>
        </p:nvCxnSpPr>
        <p:spPr>
          <a:xfrm flipH="1" flipV="1">
            <a:off x="7635010" y="3717032"/>
            <a:ext cx="161473" cy="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9" name="Rectangle 118"/>
          <p:cNvSpPr/>
          <p:nvPr/>
        </p:nvSpPr>
        <p:spPr>
          <a:xfrm>
            <a:off x="6157879" y="2276872"/>
            <a:ext cx="202193" cy="37372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H="1" flipV="1">
            <a:off x="6379729" y="2492896"/>
            <a:ext cx="161473" cy="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1" name="TextBox 105"/>
          <p:cNvSpPr txBox="1">
            <a:spLocks noChangeArrowheads="1"/>
          </p:cNvSpPr>
          <p:nvPr/>
        </p:nvSpPr>
        <p:spPr bwMode="auto">
          <a:xfrm>
            <a:off x="6545415" y="2298358"/>
            <a:ext cx="9435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Planning &amp; Analysis</a:t>
            </a:r>
          </a:p>
        </p:txBody>
      </p:sp>
      <p:sp>
        <p:nvSpPr>
          <p:cNvPr id="122" name="Pentagon 121"/>
          <p:cNvSpPr/>
          <p:nvPr/>
        </p:nvSpPr>
        <p:spPr>
          <a:xfrm>
            <a:off x="392575" y="4429941"/>
            <a:ext cx="7952918" cy="223195"/>
          </a:xfrm>
          <a:prstGeom prst="homePlate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40000"/>
                <a:lumOff val="6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Deliverables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5" name="Rounded Rectangle 124"/>
          <p:cNvSpPr>
            <a:spLocks noChangeArrowheads="1"/>
          </p:cNvSpPr>
          <p:nvPr/>
        </p:nvSpPr>
        <p:spPr bwMode="auto">
          <a:xfrm>
            <a:off x="629225" y="4785712"/>
            <a:ext cx="1494503" cy="731520"/>
          </a:xfrm>
          <a:prstGeom prst="roundRect">
            <a:avLst>
              <a:gd name="adj" fmla="val 1254"/>
            </a:avLst>
          </a:prstGeom>
          <a:solidFill>
            <a:srgbClr val="FEF6F0"/>
          </a:solidFill>
          <a:ln w="9525" algn="ctr">
            <a:solidFill>
              <a:srgbClr val="F2B8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eaLnBrk="0" hangingPunct="0">
              <a:buFont typeface="Arial" pitchFamily="34" charset="0"/>
              <a:buChar char="•"/>
              <a:defRPr/>
            </a:pPr>
            <a:r>
              <a:rPr lang="en-US" sz="800" kern="0" dirty="0" smtClean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POC  report</a:t>
            </a:r>
            <a:endParaRPr lang="en-US" sz="800" kern="0" dirty="0">
              <a:solidFill>
                <a:sysClr val="windowText" lastClr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6" name="Rounded Rectangle 125"/>
          <p:cNvSpPr>
            <a:spLocks noChangeArrowheads="1"/>
          </p:cNvSpPr>
          <p:nvPr/>
        </p:nvSpPr>
        <p:spPr bwMode="auto">
          <a:xfrm>
            <a:off x="2260884" y="4797152"/>
            <a:ext cx="1811095" cy="731520"/>
          </a:xfrm>
          <a:prstGeom prst="roundRect">
            <a:avLst>
              <a:gd name="adj" fmla="val 1254"/>
            </a:avLst>
          </a:prstGeom>
          <a:solidFill>
            <a:srgbClr val="FEF6F0"/>
          </a:solidFill>
          <a:ln w="9525" algn="ctr">
            <a:solidFill>
              <a:srgbClr val="F2B8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800" i="0" kern="0" dirty="0" smtClean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Automation Framework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800" i="0" kern="0" dirty="0" smtClean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Reusable components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800" i="0" kern="0" dirty="0" smtClean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Automation Suite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800" i="0" kern="0" dirty="0" smtClean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Execution summary Report</a:t>
            </a:r>
            <a:endParaRPr lang="en-US" sz="800" i="0" kern="0" dirty="0">
              <a:solidFill>
                <a:sysClr val="windowText" lastClr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7" name="Rounded Rectangle 126"/>
          <p:cNvSpPr>
            <a:spLocks noChangeArrowheads="1"/>
          </p:cNvSpPr>
          <p:nvPr/>
        </p:nvSpPr>
        <p:spPr bwMode="auto">
          <a:xfrm>
            <a:off x="4179586" y="4797152"/>
            <a:ext cx="1819628" cy="731520"/>
          </a:xfrm>
          <a:prstGeom prst="roundRect">
            <a:avLst>
              <a:gd name="adj" fmla="val 1254"/>
            </a:avLst>
          </a:prstGeom>
          <a:solidFill>
            <a:srgbClr val="FEF6F0"/>
          </a:solidFill>
          <a:ln w="9525" algn="ctr">
            <a:solidFill>
              <a:srgbClr val="F2B8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800" i="0" kern="0" dirty="0" smtClean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Reusable components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800" i="0" kern="0" dirty="0" smtClean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Automation Suite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800" i="0" kern="0" dirty="0" smtClean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Execution summary Report</a:t>
            </a:r>
            <a:endParaRPr lang="en-US" sz="800" i="0" kern="0" dirty="0">
              <a:solidFill>
                <a:sysClr val="windowText" lastClr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8" name="Rounded Rectangle 127"/>
          <p:cNvSpPr>
            <a:spLocks noChangeArrowheads="1"/>
          </p:cNvSpPr>
          <p:nvPr/>
        </p:nvSpPr>
        <p:spPr bwMode="auto">
          <a:xfrm>
            <a:off x="6155290" y="4797152"/>
            <a:ext cx="2074309" cy="731520"/>
          </a:xfrm>
          <a:prstGeom prst="roundRect">
            <a:avLst>
              <a:gd name="adj" fmla="val 1254"/>
            </a:avLst>
          </a:prstGeom>
          <a:solidFill>
            <a:srgbClr val="FEF6F0"/>
          </a:solidFill>
          <a:ln w="9525" algn="ctr">
            <a:solidFill>
              <a:srgbClr val="F2B8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800" i="0" kern="0" dirty="0" smtClean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Reusable components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800" i="0" kern="0" dirty="0" smtClean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Automation Suite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800" i="0" kern="0" dirty="0" smtClean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Execution summary Report</a:t>
            </a:r>
            <a:endParaRPr lang="en-US" sz="800" i="0" kern="0" dirty="0">
              <a:solidFill>
                <a:sysClr val="windowText" lastClr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TextBox 38"/>
          <p:cNvSpPr txBox="1">
            <a:spLocks noChangeArrowheads="1"/>
          </p:cNvSpPr>
          <p:nvPr/>
        </p:nvSpPr>
        <p:spPr bwMode="auto">
          <a:xfrm>
            <a:off x="726097" y="764704"/>
            <a:ext cx="11095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POC Phase</a:t>
            </a:r>
            <a:endParaRPr lang="en-US" sz="12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TextBox 39"/>
          <p:cNvSpPr txBox="1">
            <a:spLocks noChangeArrowheads="1"/>
          </p:cNvSpPr>
          <p:nvPr/>
        </p:nvSpPr>
        <p:spPr bwMode="auto">
          <a:xfrm>
            <a:off x="4427984" y="692696"/>
            <a:ext cx="22140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Core Automation Phase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69652" y="620688"/>
            <a:ext cx="1487488" cy="317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346053" y="620688"/>
            <a:ext cx="6035040" cy="158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85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 bwMode="auto">
          <a:xfrm>
            <a:off x="107504" y="2060848"/>
            <a:ext cx="1656184" cy="311171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scene3d>
            <a:camera prst="perspectiveFront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itchFamily="-12" charset="-128"/>
              <a:cs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60032" y="1964161"/>
            <a:ext cx="3240360" cy="32084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anchor="t"/>
          <a:lstStyle/>
          <a:p>
            <a:pPr marL="0" marR="0" lvl="0" indent="0" defTabSz="912813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Pentagon 34"/>
          <p:cNvSpPr/>
          <p:nvPr/>
        </p:nvSpPr>
        <p:spPr>
          <a:xfrm>
            <a:off x="2771800" y="1353030"/>
            <a:ext cx="1899204" cy="475182"/>
          </a:xfrm>
          <a:prstGeom prst="homePlat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Testing</a:t>
            </a:r>
            <a:r>
              <a:rPr lang="en-US" sz="1100" b="1" kern="0" dirty="0" smtClean="0">
                <a:solidFill>
                  <a:sysClr val="window" lastClr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100" b="1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Activities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2771800" y="1964161"/>
            <a:ext cx="1834488" cy="3208403"/>
          </a:xfrm>
          <a:prstGeom prst="roundRect">
            <a:avLst>
              <a:gd name="adj" fmla="val 2264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square" lIns="45720" anchor="t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ysClr val="windowText" lastClr="0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1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</a:t>
            </a:r>
            <a:r>
              <a:rPr kumimoji="0" 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  of the application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ysClr val="windowText" lastClr="0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1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privileges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ysClr val="windowText" lastClr="0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1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Feasibility analysis  of the application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marR="0" lvl="0" indent="-171450" defTabSz="912813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ysClr val="windowText" lastClr="0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1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Identify Manual Functional Test cases for</a:t>
            </a:r>
            <a:r>
              <a:rPr kumimoji="0" lang="en-US" sz="11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automation</a:t>
            </a:r>
            <a:endParaRPr kumimoji="0" lang="en-US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marR="0" lvl="0" indent="-171450" defTabSz="912813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ysClr val="windowText" lastClr="0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1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Developing  reusable functions  </a:t>
            </a:r>
          </a:p>
          <a:p>
            <a:pPr marL="171450" marR="0" lvl="0" indent="-171450" defTabSz="912813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ysClr val="windowText" lastClr="0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100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Developing application specific functions</a:t>
            </a:r>
          </a:p>
          <a:p>
            <a:pPr marL="171450" marR="0" lvl="0" indent="-171450" defTabSz="912813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ysClr val="windowText" lastClr="000000"/>
              </a:buClr>
              <a:buSzTx/>
              <a:tabLst/>
              <a:defRPr/>
            </a:pPr>
            <a:endParaRPr lang="en-US" sz="1100" kern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0" lvl="0" defTabSz="912813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ysClr val="windowText" lastClr="000000"/>
              </a:buClr>
              <a:buSzTx/>
              <a:tabLst/>
              <a:defRPr/>
            </a:pPr>
            <a:endParaRPr kumimoji="0" lang="en-U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4788025" y="1340768"/>
            <a:ext cx="3312368" cy="475182"/>
          </a:xfrm>
          <a:prstGeom prst="chevron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309103" y="2282333"/>
            <a:ext cx="1268785" cy="52393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Boarding </a:t>
            </a:r>
            <a:r>
              <a:rPr lang="en-US" sz="1000" b="1" kern="0" noProof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rocess  and KT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AutoShape 33"/>
          <p:cNvSpPr>
            <a:spLocks noChangeArrowheads="1"/>
          </p:cNvSpPr>
          <p:nvPr/>
        </p:nvSpPr>
        <p:spPr bwMode="auto">
          <a:xfrm>
            <a:off x="1907704" y="3356992"/>
            <a:ext cx="225940" cy="258459"/>
          </a:xfrm>
          <a:prstGeom prst="rightArrow">
            <a:avLst>
              <a:gd name="adj1" fmla="val 50000"/>
              <a:gd name="adj2" fmla="val 56667"/>
            </a:avLst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9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310305" y="3186507"/>
            <a:ext cx="1268785" cy="72970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lang="en-US" sz="10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Setup </a:t>
            </a:r>
            <a:r>
              <a:rPr lang="en-US" sz="10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Environment &amp; Tool </a:t>
            </a:r>
            <a:r>
              <a:rPr lang="en-US" sz="10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Configuration</a:t>
            </a:r>
            <a:endParaRPr lang="en-US" sz="1000" b="1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310305" y="4372463"/>
            <a:ext cx="1268785" cy="52393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Automation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Activities</a:t>
            </a:r>
          </a:p>
        </p:txBody>
      </p:sp>
      <p:sp>
        <p:nvSpPr>
          <p:cNvPr id="47" name="Rounded Rectangle 46"/>
          <p:cNvSpPr>
            <a:spLocks noChangeArrowheads="1"/>
          </p:cNvSpPr>
          <p:nvPr/>
        </p:nvSpPr>
        <p:spPr bwMode="auto">
          <a:xfrm>
            <a:off x="2123728" y="1916832"/>
            <a:ext cx="432849" cy="3178524"/>
          </a:xfrm>
          <a:prstGeom prst="roundRect">
            <a:avLst>
              <a:gd name="adj" fmla="val 2264"/>
            </a:avLst>
          </a:prstGeom>
          <a:noFill/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vert270" wrap="square" anchor="ctr"/>
          <a:lstStyle/>
          <a:p>
            <a:pPr marL="53975" marR="0" lvl="1" indent="-53975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 </a:t>
            </a:r>
          </a:p>
          <a:p>
            <a:pPr marL="53975" marR="0" lvl="1" indent="-53975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 al  Test Cases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AutoShape 35"/>
          <p:cNvSpPr>
            <a:spLocks noChangeArrowheads="1"/>
          </p:cNvSpPr>
          <p:nvPr/>
        </p:nvSpPr>
        <p:spPr bwMode="auto">
          <a:xfrm>
            <a:off x="5220072" y="3342128"/>
            <a:ext cx="2457223" cy="482346"/>
          </a:xfrm>
          <a:prstGeom prst="chevron">
            <a:avLst>
              <a:gd name="adj" fmla="val 27825"/>
            </a:avLst>
          </a:prstGeom>
          <a:noFill/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Dry run the </a:t>
            </a:r>
            <a:r>
              <a:rPr kumimoji="0" lang="en-US" sz="110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scripts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AutoShape 35"/>
          <p:cNvSpPr>
            <a:spLocks noChangeArrowheads="1"/>
          </p:cNvSpPr>
          <p:nvPr/>
        </p:nvSpPr>
        <p:spPr bwMode="auto">
          <a:xfrm>
            <a:off x="5220072" y="4216133"/>
            <a:ext cx="2402677" cy="459775"/>
          </a:xfrm>
          <a:prstGeom prst="chevron">
            <a:avLst>
              <a:gd name="adj" fmla="val 27825"/>
            </a:avLst>
          </a:prstGeom>
          <a:noFill/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Review and approve the test scripts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Down Arrow 50"/>
          <p:cNvSpPr/>
          <p:nvPr/>
        </p:nvSpPr>
        <p:spPr bwMode="auto">
          <a:xfrm>
            <a:off x="826691" y="2887053"/>
            <a:ext cx="144016" cy="181907"/>
          </a:xfrm>
          <a:prstGeom prst="downArrow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900" b="0" kern="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Down Arrow 51"/>
          <p:cNvSpPr/>
          <p:nvPr/>
        </p:nvSpPr>
        <p:spPr bwMode="auto">
          <a:xfrm>
            <a:off x="826691" y="4039181"/>
            <a:ext cx="144016" cy="181907"/>
          </a:xfrm>
          <a:prstGeom prst="downArrow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9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9512" y="404664"/>
            <a:ext cx="31683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</a:t>
            </a:r>
            <a:r>
              <a:rPr lang="en-US" b="1" dirty="0" smtClean="0"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Roadmap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AutoShape 35"/>
          <p:cNvSpPr>
            <a:spLocks noChangeArrowheads="1"/>
          </p:cNvSpPr>
          <p:nvPr/>
        </p:nvSpPr>
        <p:spPr bwMode="auto">
          <a:xfrm>
            <a:off x="5148064" y="2496846"/>
            <a:ext cx="2457223" cy="482346"/>
          </a:xfrm>
          <a:prstGeom prst="chevron">
            <a:avLst>
              <a:gd name="adj" fmla="val 27825"/>
            </a:avLst>
          </a:prstGeom>
          <a:noFill/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</a:t>
            </a:r>
            <a:r>
              <a:rPr kumimoji="0" lang="en-US" sz="110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new test scripts using CRAFT / CRAFT Lite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7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8"/>
          <p:cNvSpPr>
            <a:spLocks noChangeArrowheads="1"/>
          </p:cNvSpPr>
          <p:nvPr/>
        </p:nvSpPr>
        <p:spPr bwMode="auto">
          <a:xfrm>
            <a:off x="264227" y="908720"/>
            <a:ext cx="8556245" cy="4464496"/>
          </a:xfrm>
          <a:prstGeom prst="roundRect">
            <a:avLst>
              <a:gd name="adj" fmla="val 3833"/>
            </a:avLst>
          </a:prstGeom>
          <a:solidFill>
            <a:schemeClr val="bg2">
              <a:lumMod val="20000"/>
              <a:lumOff val="80000"/>
            </a:schemeClr>
          </a:solidFill>
          <a:ln w="12700" algn="ctr">
            <a:solidFill>
              <a:srgbClr val="3C8C93"/>
            </a:solidFill>
            <a:round/>
            <a:headEnd/>
            <a:tailEnd/>
          </a:ln>
        </p:spPr>
        <p:txBody>
          <a:bodyPr lIns="85699" tIns="0" rIns="0" bIns="0" anchor="ctr"/>
          <a:lstStyle/>
          <a:p>
            <a:pPr defTabSz="912042">
              <a:spcBef>
                <a:spcPct val="50000"/>
              </a:spcBef>
            </a:pPr>
            <a:endParaRPr lang="en-US" sz="11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2042">
              <a:spcBef>
                <a:spcPct val="50000"/>
              </a:spcBef>
            </a:pPr>
            <a:endParaRPr lang="en-US" sz="11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2042">
              <a:spcBef>
                <a:spcPct val="50000"/>
              </a:spcBef>
            </a:pP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41A82CD-F6E7-4376-BC8C-002636272D42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12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87147" y="1196752"/>
            <a:ext cx="2817887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85699" tIns="42850" rIns="85699" bIns="42850" anchor="ctr"/>
          <a:lstStyle/>
          <a:p>
            <a:pPr defTabSz="912042">
              <a:spcBef>
                <a:spcPct val="50000"/>
              </a:spcBef>
              <a:defRPr/>
            </a:pPr>
            <a:r>
              <a:rPr lang="en-US" sz="13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Cognizant Solution</a:t>
            </a:r>
          </a:p>
        </p:txBody>
      </p:sp>
      <p:sp>
        <p:nvSpPr>
          <p:cNvPr id="16389" name="Rectangle 12"/>
          <p:cNvSpPr>
            <a:spLocks noChangeArrowheads="1"/>
          </p:cNvSpPr>
          <p:nvPr/>
        </p:nvSpPr>
        <p:spPr bwMode="auto">
          <a:xfrm>
            <a:off x="287145" y="1556792"/>
            <a:ext cx="864112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85699" tIns="42850" rIns="85699" bIns="42850"/>
          <a:lstStyle/>
          <a:p>
            <a:pPr marL="226501" indent="-171450" defTabSz="91204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Effective test Automation through usage of in-house developed </a:t>
            </a:r>
            <a:r>
              <a:rPr lang="en-US" sz="11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CRAFT/ CRAFT  Lite  </a:t>
            </a:r>
            <a:r>
              <a:rPr lang="en-US" sz="1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automation </a:t>
            </a:r>
            <a:r>
              <a:rPr lang="en-US" sz="11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framework.</a:t>
            </a:r>
            <a:endParaRPr lang="en-US" sz="11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26501" indent="-171450" defTabSz="91204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Execution of the Regression suite for every </a:t>
            </a:r>
            <a:r>
              <a:rPr lang="en-US" sz="11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release.</a:t>
            </a:r>
            <a:endParaRPr lang="en-US" sz="11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26501" indent="-171450" defTabSz="91204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Customized report generation in HTML </a:t>
            </a:r>
            <a:r>
              <a:rPr lang="en-US" sz="11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1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26501" indent="-171450" defTabSz="91204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Strict design control and review process for the automation </a:t>
            </a:r>
            <a:r>
              <a:rPr lang="en-US" sz="11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artifacts.</a:t>
            </a:r>
            <a:endParaRPr lang="en-US" sz="11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26501" indent="-171450" defTabSz="91204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Testing team  was effectively guided by specific subject matter  experts (SMEs) during the  course of the project </a:t>
            </a:r>
            <a:r>
              <a:rPr lang="en-US" sz="11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1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287147" y="2996952"/>
            <a:ext cx="3276741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85699" tIns="42850" rIns="85699" bIns="42850" anchor="ctr"/>
          <a:lstStyle/>
          <a:p>
            <a:pPr defTabSz="912042">
              <a:spcBef>
                <a:spcPct val="50000"/>
              </a:spcBef>
              <a:defRPr/>
            </a:pPr>
            <a:r>
              <a:rPr lang="en-US" sz="13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 Adds/ Benefits to the Client</a:t>
            </a:r>
          </a:p>
        </p:txBody>
      </p:sp>
      <p:sp>
        <p:nvSpPr>
          <p:cNvPr id="16392" name="Rectangle 18"/>
          <p:cNvSpPr>
            <a:spLocks noChangeArrowheads="1"/>
          </p:cNvSpPr>
          <p:nvPr/>
        </p:nvSpPr>
        <p:spPr bwMode="auto">
          <a:xfrm>
            <a:off x="287145" y="3356992"/>
            <a:ext cx="864112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85699" tIns="42850" rIns="85699" bIns="42850"/>
          <a:lstStyle/>
          <a:p>
            <a:pPr marL="171450" lvl="1" indent="-171450" defTabSz="91204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ja-JP" sz="1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Frequent changes in each sprint of the application was seamlessly managed  by the </a:t>
            </a:r>
            <a:r>
              <a:rPr lang="en-US" altLang="ja-JP" sz="11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CRAFT/CRAFT Lite </a:t>
            </a:r>
            <a:r>
              <a:rPr lang="en-US" altLang="ja-JP" sz="1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framework  resulting in low </a:t>
            </a:r>
            <a:r>
              <a:rPr lang="en-US" altLang="ja-JP" sz="11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maintenance.</a:t>
            </a:r>
          </a:p>
          <a:p>
            <a:pPr marL="171450" lvl="1" indent="-171450" defTabSz="91204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ja-JP" sz="11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Both CRAFT / CRAFT Lite frameworks has more generic features and can be used as per vendor choice.</a:t>
            </a:r>
            <a:endParaRPr lang="en-US" altLang="ja-JP" sz="11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1" indent="-171450" defTabSz="91204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Batch execution can be performed by which no manual intervention is required till the execution  </a:t>
            </a:r>
            <a:r>
              <a:rPr lang="en-US" sz="11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</a:t>
            </a:r>
            <a:r>
              <a:rPr lang="en-US" sz="1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whole </a:t>
            </a:r>
            <a:r>
              <a:rPr lang="en-US" sz="11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batch.</a:t>
            </a:r>
            <a:endParaRPr lang="en-US" sz="11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defTabSz="91204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50 % reusability of automation scripts drastically reduced timelines.</a:t>
            </a:r>
          </a:p>
          <a:p>
            <a:pPr marL="171450" indent="-171450" defTabSz="91204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Providing the results to the client  in Three formats QTP Results , Excel Results, HTML </a:t>
            </a:r>
            <a:r>
              <a:rPr lang="en-US" sz="11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Results.</a:t>
            </a:r>
            <a:endParaRPr lang="en-US" altLang="zh-TW" sz="11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4227" y="370391"/>
            <a:ext cx="4713341" cy="363536"/>
          </a:xfrm>
          <a:prstGeom prst="rect">
            <a:avLst/>
          </a:prstGeom>
          <a:noFill/>
        </p:spPr>
        <p:txBody>
          <a:bodyPr lIns="85699" tIns="42850" rIns="85699" bIns="42850">
            <a:spAutoFit/>
          </a:bodyPr>
          <a:lstStyle/>
          <a:p>
            <a:pPr defTabSz="912042"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Cognizant Solution and Benefits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3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632848" cy="432048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Comparison</a:t>
            </a: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Matrix – Quick Test Professional Vs  Selenium</a:t>
            </a:r>
          </a:p>
        </p:txBody>
      </p:sp>
      <p:graphicFrame>
        <p:nvGraphicFramePr>
          <p:cNvPr id="42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304865"/>
              </p:ext>
            </p:extLst>
          </p:nvPr>
        </p:nvGraphicFramePr>
        <p:xfrm>
          <a:off x="323528" y="764704"/>
          <a:ext cx="8424936" cy="50405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70502"/>
                <a:gridCol w="1904469"/>
                <a:gridCol w="1954155"/>
                <a:gridCol w="3695810"/>
              </a:tblGrid>
              <a:tr h="283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Category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Focus Areas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HP Quick Test Professional 11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Selenium - Web Driver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</a:tr>
              <a:tr h="23539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General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Technology Support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Web, Delphi, Java, .</a:t>
                      </a:r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Net , </a:t>
                      </a:r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Oracle, SAP, Siebel, PowerBuilder, TE, Web2.0, WPF.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Support available only for web based applications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1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Platform Support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Windows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Windows, Linux, Mac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1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Browser Support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IE, FF and Chrome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WebDriver -  IE, FF, </a:t>
                      </a:r>
                      <a:r>
                        <a:rPr lang="en-US" sz="900" u="none" strike="noStrik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Chrome, Safari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539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Test Design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81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Record and Playback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 (With Selenium IDE on FF)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50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Supported </a:t>
                      </a:r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Programming/Scripting Languages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VB Scripts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C#, Java, Perl, PHP, Python, Ruby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20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Ease of test</a:t>
                      </a:r>
                      <a:r>
                        <a:rPr lang="en-US" sz="900" u="none" strike="noStrik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design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Basic scripting knowledge is </a:t>
                      </a:r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required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Expert knowledge required to leverage the advanced features of </a:t>
                      </a:r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Selenium</a:t>
                      </a:r>
                    </a:p>
                    <a:p>
                      <a:pPr algn="just" fontAlgn="b"/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402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Basic Data Driven Testing </a:t>
                      </a:r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capabilities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 available out-of-the-box. But can be comprehensively implemented using the programming language</a:t>
                      </a:r>
                      <a:r>
                        <a:rPr lang="en-US" sz="900" u="none" strike="noStrik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or frameworks</a:t>
                      </a:r>
                    </a:p>
                    <a:p>
                      <a:pPr algn="just" fontAlgn="b"/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402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Exception </a:t>
                      </a:r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Handling &amp; Recovery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Basic features </a:t>
                      </a:r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available 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 available out-of-the-box. But can be comprehensively implemented using the programming </a:t>
                      </a:r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language</a:t>
                      </a:r>
                      <a:r>
                        <a:rPr lang="en-US" sz="900" u="none" strike="noStrik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or frameworks</a:t>
                      </a:r>
                    </a:p>
                    <a:p>
                      <a:pPr algn="just" fontAlgn="b"/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55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Support of </a:t>
                      </a:r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custom controls/extensibility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Partial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128366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900" u="none" strike="noStrike" kern="120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900" u="none" strike="noStrike" kern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IDE capabilities</a:t>
                      </a:r>
                      <a:endParaRPr lang="en-US" sz="900" u="none" strike="noStrike" kern="1200" dirty="0" smtClean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900" u="none" strike="noStrike" kern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Basic</a:t>
                      </a:r>
                      <a:endParaRPr lang="en-US" sz="900" b="0" i="0" u="none" strike="noStrike" kern="1200" dirty="0" smtClean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900" u="none" strike="noStrike" kern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Based on the language, features of IDEs like Eclipse</a:t>
                      </a:r>
                      <a:endParaRPr lang="en-US" sz="900" b="0" i="0" u="none" strike="noStrike" kern="1200" dirty="0" smtClean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43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116632"/>
            <a:ext cx="8147248" cy="432048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Comparison Matrix ….Continued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32913"/>
              </p:ext>
            </p:extLst>
          </p:nvPr>
        </p:nvGraphicFramePr>
        <p:xfrm>
          <a:off x="323528" y="687897"/>
          <a:ext cx="8424936" cy="51893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16738"/>
                <a:gridCol w="1316738"/>
                <a:gridCol w="2306651"/>
                <a:gridCol w="3484809"/>
              </a:tblGrid>
              <a:tr h="3182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kern="12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Category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Focus Areas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HP Quick Test Professional 11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Selenium - Web Driver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</a:tr>
              <a:tr h="318274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UI Map Management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81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UI Map Manager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Easy to use editor</a:t>
                      </a:r>
                      <a:r>
                        <a:rPr lang="en-US" sz="900" u="none" strike="noStrik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Object Repository Manager  with shared object repositories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 Object Repository Support.</a:t>
                      </a: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 Appropriate design patterns like UIMap, Page Object Model should be used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97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900" u="none" strike="noStrike" kern="120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900" u="none" strike="noStrike" kern="12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UI Object Spy</a:t>
                      </a:r>
                      <a:endParaRPr lang="en-US" sz="900" u="none" strike="noStrike" kern="120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Built-in Object Spy to learn object properties 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No. Need to leverage tools like Firebug, IE Dev toolbar etc.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</a:tr>
              <a:tr h="36004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Test Execution &amp; Reporting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79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Ease</a:t>
                      </a:r>
                      <a:r>
                        <a:rPr lang="en-US" sz="900" u="none" strike="noStrik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debugging and Execution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Simple</a:t>
                      </a:r>
                      <a:r>
                        <a:rPr lang="en-US" sz="900" u="none" strike="noStrik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right from QTP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</a:t>
                      </a:r>
                      <a:r>
                        <a:rPr lang="en-US" sz="900" u="none" strike="noStrik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happen from the IDE of the respective 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16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Reporting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Detailed</a:t>
                      </a:r>
                      <a:r>
                        <a:rPr lang="en-US" sz="900" u="none" strike="noStrik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Results Viewer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 available out-of-the-box. But can be comprehensively implemented using the programming </a:t>
                      </a:r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languages or frameworks</a:t>
                      </a:r>
                    </a:p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8274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Integrations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4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Continuous </a:t>
                      </a:r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Integration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ALI</a:t>
                      </a:r>
                      <a:r>
                        <a:rPr lang="en-US" sz="900" u="none" strike="noStrik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plug ins are available to integrate with Continuous integration tools like Jenkins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Yes. Plug-ins </a:t>
                      </a:r>
                      <a:r>
                        <a:rPr lang="fr-FR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are ava liable </a:t>
                      </a:r>
                      <a:r>
                        <a:rPr lang="fr-FR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 CC</a:t>
                      </a:r>
                      <a:r>
                        <a:rPr lang="fr-FR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</a:t>
                      </a:r>
                    </a:p>
                    <a:p>
                      <a:pPr algn="l" fontAlgn="b"/>
                      <a:r>
                        <a:rPr lang="fr-FR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fr-FR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Hudson, </a:t>
                      </a:r>
                      <a:r>
                        <a:rPr lang="fr-FR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Jenkins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3433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Integration with commercial Test Management Tools like </a:t>
                      </a:r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Quality</a:t>
                      </a:r>
                      <a:r>
                        <a:rPr lang="en-US" sz="900" u="none" strike="noStrik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Center</a:t>
                      </a:r>
                    </a:p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Yes. Integrates with Quality </a:t>
                      </a:r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Center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 </a:t>
                      </a:r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available out-of-the-box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13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3168352" cy="418376"/>
          </a:xfrm>
        </p:spPr>
        <p:txBody>
          <a:bodyPr>
            <a:no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Comparison Matrix…Continued 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Group 2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225208"/>
              </p:ext>
            </p:extLst>
          </p:nvPr>
        </p:nvGraphicFramePr>
        <p:xfrm>
          <a:off x="323529" y="750320"/>
          <a:ext cx="8496943" cy="505494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23467"/>
                <a:gridCol w="1850416"/>
                <a:gridCol w="1850416"/>
                <a:gridCol w="3672644"/>
              </a:tblGrid>
              <a:tr h="157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Category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Focus Areas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HP - Quick Test Professional 11.0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Selenium – Web Driver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</a:tr>
              <a:tr h="190843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Training and Documentation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</a:tr>
              <a:tr h="1616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Learning </a:t>
                      </a:r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Curve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Small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73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u="none" strike="noStrike" kern="120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900" u="none" strike="noStrike" kern="12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900" u="none" strike="noStrike" kern="12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Automated </a:t>
                      </a:r>
                      <a:r>
                        <a:rPr kumimoji="0" lang="en-US" sz="900" u="none" strike="noStrike" kern="12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Tester Requirement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Functional tester may be able to develop and execute automated test cases with basic scripting skills.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 of Selenium requires some programming experience for leveraging all the powerful features of the tool.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73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Script </a:t>
                      </a:r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Development </a:t>
                      </a:r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Effort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Relatively easy to design tests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Script development time is </a:t>
                      </a:r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proportional </a:t>
                      </a:r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 the proficiency in the respective programming language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269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Script Maintenance Effort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Varies based on the automation framework and methodology.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Varies based on the automation framework and methodology.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</a:tr>
              <a:tr h="1800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Comprehensive support documentation from HP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Basic documentation available in the open source community and forums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3575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Cost &amp; Support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sym typeface="Wingdings" pitchFamily="2" charset="2"/>
                      </a:endParaRPr>
                    </a:p>
                  </a:txBody>
                  <a:tcPr horzOverflow="overflow"/>
                </a:tc>
              </a:tr>
              <a:tr h="1396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Free and Open Source Tool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396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Technical </a:t>
                      </a:r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Support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Professional product support available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Backed by the open source community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7144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Testware</a:t>
                      </a:r>
                      <a:endParaRPr kumimoji="0" lang="en-US" sz="9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46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Tools </a:t>
                      </a:r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required</a:t>
                      </a:r>
                      <a:r>
                        <a:rPr lang="en-US" sz="900" u="none" strike="noStrik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for automation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QTP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Selenium IDE (Basic Recording), Selenium RC/WebDriver, Fire Bug/IE Developer Toolbar, Programming Language Development</a:t>
                      </a:r>
                      <a:r>
                        <a:rPr lang="en-US" sz="900" u="none" strike="noStrike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Kit and respective IDE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57144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Cognizant’s Solution Accelerators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horzOverflow="overflow"/>
                </a:tc>
              </a:tr>
              <a:tr h="9589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Test </a:t>
                      </a: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Automation Frameworks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CRAFT, CRAFTLite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 pitchFamily="2" charset="2"/>
                        </a:rPr>
                        <a:t>CRAFT, CRAFTLite with Page Object Model, UI Map design patterns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  <a:sym typeface="Wingdings" pitchFamily="2" charset="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97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2213992"/>
            <a:ext cx="252028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You… 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9FDD32-4344-48D8-959A-1B82F0E482A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5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99E21E6-EDAB-4519-9C5E-A4623D38E1E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3059832" y="663079"/>
            <a:ext cx="4604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eaLnBrk="0" hangingPunct="0">
              <a:defRPr sz="2400" b="1">
                <a:solidFill>
                  <a:schemeClr val="tx2">
                    <a:lumMod val="60000"/>
                    <a:lumOff val="40000"/>
                  </a:schemeClr>
                </a:solidFill>
                <a:latin typeface="Segoe UI Light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ea typeface="MS PGothic" pitchFamily="34" charset="-128"/>
              </a:defRPr>
            </a:lvl2pPr>
            <a:lvl3pPr marL="1143000" indent="-228600" eaLnBrk="0" hangingPunct="0">
              <a:defRPr sz="2400">
                <a:ea typeface="MS PGothic" pitchFamily="34" charset="-128"/>
              </a:defRPr>
            </a:lvl3pPr>
            <a:lvl4pPr marL="1600200" indent="-228600" eaLnBrk="0" hangingPunct="0">
              <a:defRPr sz="2400">
                <a:ea typeface="MS PGothic" pitchFamily="34" charset="-128"/>
              </a:defRPr>
            </a:lvl4pPr>
            <a:lvl5pPr marL="2057400" indent="-228600" eaLnBrk="0" hangingPunct="0">
              <a:defRPr sz="2400"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ea typeface="MS PGothic" pitchFamily="34" charset="-128"/>
              </a:defRPr>
            </a:lvl9pPr>
          </a:lstStyle>
          <a:p>
            <a:r>
              <a:rPr lang="en-US" sz="20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  <a:endParaRPr lang="en-US" sz="2000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195736" y="2261541"/>
            <a:ext cx="43204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171450" indent="-171450" eaLnBrk="0" hangingPunct="0">
              <a:buBlip>
                <a:blip r:embed="rId2"/>
              </a:buBlip>
            </a:pPr>
            <a:endParaRPr lang="en-US" sz="1600" dirty="0" smtClean="0">
              <a:latin typeface="Calibr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 eaLnBrk="0" hangingPunct="0">
              <a:buBlip>
                <a:blip r:embed="rId2"/>
              </a:buBlip>
            </a:pPr>
            <a:endParaRPr lang="en-US" sz="2300" dirty="0" smtClean="0">
              <a:latin typeface="Calibr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 eaLnBrk="0" hangingPunct="0">
              <a:buBlip>
                <a:blip r:embed="rId2"/>
              </a:buBlip>
            </a:pPr>
            <a:endParaRPr lang="en-US" sz="2300" dirty="0" smtClean="0">
              <a:latin typeface="Calibr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 eaLnBrk="0" hangingPunct="0">
              <a:buBlip>
                <a:blip r:embed="rId2"/>
              </a:buBlip>
            </a:pPr>
            <a:endParaRPr lang="en-US" sz="2300" dirty="0" smtClean="0">
              <a:latin typeface="Calibri" pitchFamily="34" charset="0"/>
            </a:endParaRPr>
          </a:p>
          <a:p>
            <a:pPr marL="171450" indent="-171450" eaLnBrk="0" hangingPunct="0">
              <a:buBlip>
                <a:blip r:embed="rId2"/>
              </a:buBlip>
            </a:pPr>
            <a:endParaRPr lang="en-US" sz="2300" dirty="0" smtClean="0">
              <a:latin typeface="Calibr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 eaLnBrk="0" hangingPunct="0">
              <a:buBlip>
                <a:blip r:embed="rId2"/>
              </a:buBlip>
            </a:pPr>
            <a:endParaRPr lang="en-US" sz="2300" dirty="0" smtClean="0">
              <a:latin typeface="Calibri" pitchFamily="34" charset="0"/>
            </a:endParaRPr>
          </a:p>
          <a:p>
            <a:pPr marL="171450" indent="-171450" eaLnBrk="0" hangingPunct="0">
              <a:buBlip>
                <a:blip r:embed="rId2"/>
              </a:buBlip>
            </a:pPr>
            <a:endParaRPr lang="en-US" sz="2300" dirty="0" smtClean="0">
              <a:latin typeface="Calibri" pitchFamily="34" charset="0"/>
              <a:ea typeface="Segoe UI" pitchFamily="34" charset="0"/>
              <a:cs typeface="Segoe UI" pitchFamily="34" charset="0"/>
            </a:endParaRPr>
          </a:p>
          <a:p>
            <a:pPr eaLnBrk="0" hangingPunct="0"/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Gruppe 79"/>
          <p:cNvGrpSpPr>
            <a:grpSpLocks/>
          </p:cNvGrpSpPr>
          <p:nvPr/>
        </p:nvGrpSpPr>
        <p:grpSpPr bwMode="auto">
          <a:xfrm>
            <a:off x="3059496" y="2564904"/>
            <a:ext cx="432384" cy="347663"/>
            <a:chOff x="876300" y="3790950"/>
            <a:chExt cx="344488" cy="347663"/>
          </a:xfrm>
          <a:noFill/>
        </p:grpSpPr>
        <p:sp>
          <p:nvSpPr>
            <p:cNvPr id="10" name="Rektangel 13"/>
            <p:cNvSpPr>
              <a:spLocks noChangeArrowheads="1"/>
            </p:cNvSpPr>
            <p:nvPr/>
          </p:nvSpPr>
          <p:spPr bwMode="auto">
            <a:xfrm>
              <a:off x="876300" y="3790950"/>
              <a:ext cx="344488" cy="3476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i="0" kern="0" noProof="1">
                <a:solidFill>
                  <a:sysClr val="window" lastClr="FFFFFF"/>
                </a:solidFill>
                <a:latin typeface="Calibri"/>
                <a:ea typeface="ＭＳ Ｐゴシック" pitchFamily="-97" charset="-128"/>
                <a:cs typeface="Arial" pitchFamily="34" charset="0"/>
              </a:endParaRPr>
            </a:p>
          </p:txBody>
        </p:sp>
        <p:sp>
          <p:nvSpPr>
            <p:cNvPr id="11" name="Tekstboks 78"/>
            <p:cNvSpPr txBox="1">
              <a:spLocks noChangeArrowheads="1"/>
            </p:cNvSpPr>
            <p:nvPr/>
          </p:nvSpPr>
          <p:spPr bwMode="auto">
            <a:xfrm>
              <a:off x="890588" y="3822700"/>
              <a:ext cx="322262" cy="2794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a-DK" sz="1400" b="1" i="0" kern="0" noProof="1">
                  <a:solidFill>
                    <a:srgbClr val="FFFFFF"/>
                  </a:solidFill>
                  <a:latin typeface="Calibri"/>
                  <a:ea typeface="ＭＳ Ｐゴシック" pitchFamily="-97" charset="-128"/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12" name="Gruppe 81"/>
          <p:cNvGrpSpPr>
            <a:grpSpLocks/>
          </p:cNvGrpSpPr>
          <p:nvPr/>
        </p:nvGrpSpPr>
        <p:grpSpPr bwMode="auto">
          <a:xfrm>
            <a:off x="3061067" y="2220417"/>
            <a:ext cx="432384" cy="344487"/>
            <a:chOff x="876300" y="3363913"/>
            <a:chExt cx="344488" cy="344487"/>
          </a:xfrm>
          <a:noFill/>
        </p:grpSpPr>
        <p:sp>
          <p:nvSpPr>
            <p:cNvPr id="13" name="Rektangel 11"/>
            <p:cNvSpPr>
              <a:spLocks noChangeArrowheads="1"/>
            </p:cNvSpPr>
            <p:nvPr/>
          </p:nvSpPr>
          <p:spPr bwMode="auto">
            <a:xfrm>
              <a:off x="876300" y="3363913"/>
              <a:ext cx="344488" cy="3444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i="0" kern="0" noProof="1">
                <a:solidFill>
                  <a:sysClr val="window" lastClr="FFFFFF"/>
                </a:solidFill>
                <a:latin typeface="Calibri"/>
                <a:ea typeface="ＭＳ Ｐゴシック" pitchFamily="-97" charset="-128"/>
                <a:cs typeface="Arial" pitchFamily="34" charset="0"/>
              </a:endParaRPr>
            </a:p>
          </p:txBody>
        </p:sp>
        <p:sp>
          <p:nvSpPr>
            <p:cNvPr id="14" name="Tekstboks 80"/>
            <p:cNvSpPr txBox="1">
              <a:spLocks noChangeArrowheads="1"/>
            </p:cNvSpPr>
            <p:nvPr/>
          </p:nvSpPr>
          <p:spPr bwMode="auto">
            <a:xfrm>
              <a:off x="890588" y="3400425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a-DK" sz="1400" b="1" i="0" kern="0" noProof="1">
                  <a:solidFill>
                    <a:srgbClr val="FFFFFF"/>
                  </a:solidFill>
                  <a:latin typeface="Calibri"/>
                  <a:ea typeface="ＭＳ Ｐゴシック" pitchFamily="-97" charset="-128"/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15" name="Gruppe 83"/>
          <p:cNvGrpSpPr>
            <a:grpSpLocks/>
          </p:cNvGrpSpPr>
          <p:nvPr/>
        </p:nvGrpSpPr>
        <p:grpSpPr bwMode="auto">
          <a:xfrm>
            <a:off x="3061067" y="1844824"/>
            <a:ext cx="432384" cy="344488"/>
            <a:chOff x="876300" y="2936875"/>
            <a:chExt cx="344488" cy="344488"/>
          </a:xfrm>
          <a:noFill/>
        </p:grpSpPr>
        <p:sp>
          <p:nvSpPr>
            <p:cNvPr id="16" name="Rektangel 9"/>
            <p:cNvSpPr>
              <a:spLocks noChangeArrowheads="1"/>
            </p:cNvSpPr>
            <p:nvPr/>
          </p:nvSpPr>
          <p:spPr bwMode="auto">
            <a:xfrm>
              <a:off x="876300" y="2936875"/>
              <a:ext cx="344488" cy="3444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i="0" kern="0" noProof="1">
                <a:solidFill>
                  <a:sysClr val="window" lastClr="FFFFFF"/>
                </a:solidFill>
                <a:latin typeface="Calibri"/>
                <a:ea typeface="ＭＳ Ｐゴシック" pitchFamily="-97" charset="-128"/>
                <a:cs typeface="Arial" pitchFamily="34" charset="0"/>
              </a:endParaRPr>
            </a:p>
          </p:txBody>
        </p:sp>
        <p:sp>
          <p:nvSpPr>
            <p:cNvPr id="17" name="Tekstboks 82"/>
            <p:cNvSpPr txBox="1">
              <a:spLocks noChangeArrowheads="1"/>
            </p:cNvSpPr>
            <p:nvPr/>
          </p:nvSpPr>
          <p:spPr bwMode="auto">
            <a:xfrm>
              <a:off x="890588" y="2986088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a-DK" sz="1400" b="1" i="0" kern="0" noProof="1">
                  <a:solidFill>
                    <a:srgbClr val="FFFFFF"/>
                  </a:solidFill>
                  <a:latin typeface="Calibri"/>
                  <a:ea typeface="ＭＳ Ｐゴシック" pitchFamily="-97" charset="-128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18" name="Gruppe 85"/>
          <p:cNvGrpSpPr>
            <a:grpSpLocks/>
          </p:cNvGrpSpPr>
          <p:nvPr/>
        </p:nvGrpSpPr>
        <p:grpSpPr bwMode="auto">
          <a:xfrm>
            <a:off x="3061067" y="1412776"/>
            <a:ext cx="432384" cy="409249"/>
            <a:chOff x="876300" y="2511425"/>
            <a:chExt cx="344488" cy="342900"/>
          </a:xfrm>
          <a:noFill/>
        </p:grpSpPr>
        <p:sp>
          <p:nvSpPr>
            <p:cNvPr id="19" name="Rektangel 7"/>
            <p:cNvSpPr>
              <a:spLocks noChangeArrowheads="1"/>
            </p:cNvSpPr>
            <p:nvPr/>
          </p:nvSpPr>
          <p:spPr bwMode="auto">
            <a:xfrm>
              <a:off x="876300" y="2511425"/>
              <a:ext cx="344488" cy="3429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i="0" kern="0" noProof="1">
                <a:solidFill>
                  <a:sysClr val="window" lastClr="FFFFFF"/>
                </a:solidFill>
                <a:latin typeface="Calibri"/>
                <a:ea typeface="ＭＳ Ｐゴシック" pitchFamily="-97" charset="-128"/>
                <a:cs typeface="Arial" pitchFamily="34" charset="0"/>
              </a:endParaRPr>
            </a:p>
          </p:txBody>
        </p:sp>
        <p:sp>
          <p:nvSpPr>
            <p:cNvPr id="20" name="Tekstboks 84"/>
            <p:cNvSpPr txBox="1">
              <a:spLocks noChangeArrowheads="1"/>
            </p:cNvSpPr>
            <p:nvPr/>
          </p:nvSpPr>
          <p:spPr bwMode="auto">
            <a:xfrm>
              <a:off x="890588" y="2547938"/>
              <a:ext cx="322262" cy="2746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a-DK" sz="1400" b="1" i="0" kern="0" noProof="1">
                  <a:solidFill>
                    <a:srgbClr val="FFFFFF"/>
                  </a:solidFill>
                  <a:latin typeface="Calibri"/>
                  <a:ea typeface="ＭＳ Ｐゴシック" pitchFamily="-97" charset="-128"/>
                  <a:cs typeface="Arial" pitchFamily="34" charset="0"/>
                </a:rPr>
                <a:t>1</a:t>
              </a:r>
            </a:p>
          </p:txBody>
        </p:sp>
      </p:grpSp>
      <p:sp>
        <p:nvSpPr>
          <p:cNvPr id="24" name="Tekstboks 44"/>
          <p:cNvSpPr txBox="1">
            <a:spLocks noChangeArrowheads="1"/>
          </p:cNvSpPr>
          <p:nvPr/>
        </p:nvSpPr>
        <p:spPr bwMode="auto">
          <a:xfrm>
            <a:off x="3419872" y="1844824"/>
            <a:ext cx="49505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 eaLnBrk="0" hangingPunct="0">
              <a:defRPr sz="13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200" dirty="0" smtClean="0"/>
              <a:t>Current and Recommended state</a:t>
            </a:r>
            <a:endParaRPr lang="en-US" dirty="0"/>
          </a:p>
        </p:txBody>
      </p:sp>
      <p:pic>
        <p:nvPicPr>
          <p:cNvPr id="29" name="Picture 2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9" t="38116" r="37936" b="10834"/>
          <a:stretch/>
        </p:blipFill>
        <p:spPr bwMode="auto">
          <a:xfrm>
            <a:off x="251520" y="1340768"/>
            <a:ext cx="2635249" cy="3600400"/>
          </a:xfrm>
          <a:prstGeom prst="roundRect">
            <a:avLst>
              <a:gd name="adj" fmla="val 8594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36" name="Gruppe 83"/>
          <p:cNvGrpSpPr>
            <a:grpSpLocks/>
          </p:cNvGrpSpPr>
          <p:nvPr/>
        </p:nvGrpSpPr>
        <p:grpSpPr bwMode="auto">
          <a:xfrm>
            <a:off x="3059496" y="2868488"/>
            <a:ext cx="432384" cy="344488"/>
            <a:chOff x="876300" y="2936875"/>
            <a:chExt cx="344488" cy="344488"/>
          </a:xfrm>
          <a:noFill/>
        </p:grpSpPr>
        <p:sp>
          <p:nvSpPr>
            <p:cNvPr id="37" name="Rektangel 9"/>
            <p:cNvSpPr>
              <a:spLocks noChangeArrowheads="1"/>
            </p:cNvSpPr>
            <p:nvPr/>
          </p:nvSpPr>
          <p:spPr bwMode="auto">
            <a:xfrm>
              <a:off x="876300" y="2936875"/>
              <a:ext cx="344488" cy="3444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i="0" kern="0" noProof="1">
                <a:solidFill>
                  <a:sysClr val="window" lastClr="FFFFFF"/>
                </a:solidFill>
                <a:latin typeface="Calibri"/>
                <a:ea typeface="ＭＳ Ｐゴシック" pitchFamily="-97" charset="-128"/>
                <a:cs typeface="Arial" pitchFamily="34" charset="0"/>
              </a:endParaRPr>
            </a:p>
          </p:txBody>
        </p:sp>
        <p:sp>
          <p:nvSpPr>
            <p:cNvPr id="38" name="Tekstboks 82"/>
            <p:cNvSpPr txBox="1">
              <a:spLocks noChangeArrowheads="1"/>
            </p:cNvSpPr>
            <p:nvPr/>
          </p:nvSpPr>
          <p:spPr bwMode="auto">
            <a:xfrm>
              <a:off x="890588" y="2986088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a-DK" sz="1400" b="1" i="0" kern="0" noProof="1" smtClean="0">
                  <a:solidFill>
                    <a:srgbClr val="FFFFFF"/>
                  </a:solidFill>
                  <a:latin typeface="Calibri"/>
                  <a:ea typeface="ＭＳ Ｐゴシック" pitchFamily="-97" charset="-128"/>
                  <a:cs typeface="Arial" pitchFamily="34" charset="0"/>
                </a:rPr>
                <a:t>5</a:t>
              </a:r>
              <a:endParaRPr lang="da-DK" sz="1400" b="1" i="0" kern="0" noProof="1">
                <a:solidFill>
                  <a:srgbClr val="FFFFFF"/>
                </a:solidFill>
                <a:latin typeface="Calibri"/>
                <a:ea typeface="ＭＳ Ｐゴシック" pitchFamily="-97" charset="-128"/>
                <a:cs typeface="Arial" pitchFamily="34" charset="0"/>
              </a:endParaRPr>
            </a:p>
          </p:txBody>
        </p:sp>
      </p:grpSp>
      <p:sp>
        <p:nvSpPr>
          <p:cNvPr id="22" name="Tekstboks 44"/>
          <p:cNvSpPr txBox="1">
            <a:spLocks noChangeArrowheads="1"/>
          </p:cNvSpPr>
          <p:nvPr/>
        </p:nvSpPr>
        <p:spPr bwMode="auto">
          <a:xfrm>
            <a:off x="3419872" y="1484784"/>
            <a:ext cx="49505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 eaLnBrk="0" hangingPunct="0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</a:t>
            </a:r>
          </a:p>
        </p:txBody>
      </p:sp>
      <p:sp>
        <p:nvSpPr>
          <p:cNvPr id="31" name="Tekstboks 44"/>
          <p:cNvSpPr txBox="1">
            <a:spLocks noChangeArrowheads="1"/>
          </p:cNvSpPr>
          <p:nvPr/>
        </p:nvSpPr>
        <p:spPr bwMode="auto">
          <a:xfrm>
            <a:off x="3419872" y="2564904"/>
            <a:ext cx="49141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 eaLnBrk="0" hangingPunct="0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demo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kstboks 44"/>
          <p:cNvSpPr txBox="1">
            <a:spLocks noChangeArrowheads="1"/>
          </p:cNvSpPr>
          <p:nvPr/>
        </p:nvSpPr>
        <p:spPr bwMode="auto">
          <a:xfrm>
            <a:off x="3419872" y="2204864"/>
            <a:ext cx="49208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 eaLnBrk="0" hangingPunct="0">
              <a:defRPr sz="13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200" dirty="0"/>
              <a:t>Comparison m</a:t>
            </a:r>
            <a:r>
              <a:rPr lang="en-US" sz="1200" dirty="0" smtClean="0"/>
              <a:t>atrix </a:t>
            </a:r>
            <a:r>
              <a:rPr lang="en-US" sz="1200" dirty="0"/>
              <a:t>– </a:t>
            </a:r>
            <a:r>
              <a:rPr lang="en-US" sz="1200" dirty="0" smtClean="0"/>
              <a:t>Quick Test Professional Vs </a:t>
            </a:r>
            <a:r>
              <a:rPr lang="en-US" sz="1200" dirty="0"/>
              <a:t>Selenium</a:t>
            </a:r>
          </a:p>
        </p:txBody>
      </p:sp>
      <p:sp>
        <p:nvSpPr>
          <p:cNvPr id="42" name="Tekstboks 44"/>
          <p:cNvSpPr txBox="1">
            <a:spLocks noChangeArrowheads="1"/>
          </p:cNvSpPr>
          <p:nvPr/>
        </p:nvSpPr>
        <p:spPr bwMode="auto">
          <a:xfrm>
            <a:off x="3419872" y="2905199"/>
            <a:ext cx="49505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 eaLnBrk="0" hangingPunct="0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results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0" name="Gruppe 83"/>
          <p:cNvGrpSpPr>
            <a:grpSpLocks/>
          </p:cNvGrpSpPr>
          <p:nvPr/>
        </p:nvGrpSpPr>
        <p:grpSpPr bwMode="auto">
          <a:xfrm>
            <a:off x="3059832" y="3212976"/>
            <a:ext cx="432384" cy="344488"/>
            <a:chOff x="876300" y="2936875"/>
            <a:chExt cx="344488" cy="344488"/>
          </a:xfrm>
          <a:noFill/>
        </p:grpSpPr>
        <p:sp>
          <p:nvSpPr>
            <p:cNvPr id="33" name="Rektangel 9"/>
            <p:cNvSpPr>
              <a:spLocks noChangeArrowheads="1"/>
            </p:cNvSpPr>
            <p:nvPr/>
          </p:nvSpPr>
          <p:spPr bwMode="auto">
            <a:xfrm>
              <a:off x="876300" y="2936875"/>
              <a:ext cx="344488" cy="3444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i="0" kern="0" noProof="1">
                <a:solidFill>
                  <a:sysClr val="window" lastClr="FFFFFF"/>
                </a:solidFill>
                <a:latin typeface="Calibri"/>
                <a:ea typeface="ＭＳ Ｐゴシック" pitchFamily="-97" charset="-128"/>
                <a:cs typeface="Arial" pitchFamily="34" charset="0"/>
              </a:endParaRPr>
            </a:p>
          </p:txBody>
        </p:sp>
        <p:sp>
          <p:nvSpPr>
            <p:cNvPr id="34" name="Tekstboks 82"/>
            <p:cNvSpPr txBox="1">
              <a:spLocks noChangeArrowheads="1"/>
            </p:cNvSpPr>
            <p:nvPr/>
          </p:nvSpPr>
          <p:spPr bwMode="auto">
            <a:xfrm>
              <a:off x="890588" y="2986088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a-DK" sz="1400" b="1" kern="0" noProof="1">
                  <a:solidFill>
                    <a:srgbClr val="FFFFFF"/>
                  </a:solidFill>
                  <a:latin typeface="Calibri"/>
                  <a:ea typeface="ＭＳ Ｐゴシック" pitchFamily="-97" charset="-128"/>
                  <a:cs typeface="Arial" pitchFamily="34" charset="0"/>
                </a:rPr>
                <a:t>6</a:t>
              </a:r>
              <a:endParaRPr lang="da-DK" sz="1400" b="1" i="0" kern="0" noProof="1">
                <a:solidFill>
                  <a:srgbClr val="FFFFFF"/>
                </a:solidFill>
                <a:latin typeface="Calibri"/>
                <a:ea typeface="ＭＳ Ｐゴシック" pitchFamily="-97" charset="-128"/>
                <a:cs typeface="Arial" pitchFamily="34" charset="0"/>
              </a:endParaRPr>
            </a:p>
          </p:txBody>
        </p:sp>
      </p:grpSp>
      <p:grpSp>
        <p:nvGrpSpPr>
          <p:cNvPr id="39" name="Gruppe 83"/>
          <p:cNvGrpSpPr>
            <a:grpSpLocks/>
          </p:cNvGrpSpPr>
          <p:nvPr/>
        </p:nvGrpSpPr>
        <p:grpSpPr bwMode="auto">
          <a:xfrm>
            <a:off x="3059832" y="3516560"/>
            <a:ext cx="432384" cy="344488"/>
            <a:chOff x="876300" y="2936875"/>
            <a:chExt cx="344488" cy="344488"/>
          </a:xfrm>
          <a:noFill/>
        </p:grpSpPr>
        <p:sp>
          <p:nvSpPr>
            <p:cNvPr id="40" name="Rektangel 9"/>
            <p:cNvSpPr>
              <a:spLocks noChangeArrowheads="1"/>
            </p:cNvSpPr>
            <p:nvPr/>
          </p:nvSpPr>
          <p:spPr bwMode="auto">
            <a:xfrm>
              <a:off x="876300" y="2936875"/>
              <a:ext cx="344488" cy="3444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i="0" kern="0" noProof="1">
                <a:solidFill>
                  <a:sysClr val="window" lastClr="FFFFFF"/>
                </a:solidFill>
                <a:latin typeface="Calibri"/>
                <a:ea typeface="ＭＳ Ｐゴシック" pitchFamily="-97" charset="-128"/>
                <a:cs typeface="Arial" pitchFamily="34" charset="0"/>
              </a:endParaRPr>
            </a:p>
          </p:txBody>
        </p:sp>
        <p:sp>
          <p:nvSpPr>
            <p:cNvPr id="41" name="Tekstboks 82"/>
            <p:cNvSpPr txBox="1">
              <a:spLocks noChangeArrowheads="1"/>
            </p:cNvSpPr>
            <p:nvPr/>
          </p:nvSpPr>
          <p:spPr bwMode="auto">
            <a:xfrm>
              <a:off x="890588" y="2986088"/>
              <a:ext cx="322262" cy="2762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a-DK" sz="1400" b="1" i="0" kern="0" noProof="1" smtClean="0">
                  <a:solidFill>
                    <a:srgbClr val="FFFFFF"/>
                  </a:solidFill>
                  <a:latin typeface="Calibri"/>
                  <a:ea typeface="ＭＳ Ｐゴシック" pitchFamily="-97" charset="-128"/>
                  <a:cs typeface="Arial" pitchFamily="34" charset="0"/>
                </a:rPr>
                <a:t>7</a:t>
              </a:r>
              <a:endParaRPr lang="da-DK" sz="1400" b="1" i="0" kern="0" noProof="1">
                <a:solidFill>
                  <a:srgbClr val="FFFFFF"/>
                </a:solidFill>
                <a:latin typeface="Calibri"/>
                <a:ea typeface="ＭＳ Ｐゴシック" pitchFamily="-97" charset="-128"/>
                <a:cs typeface="Arial" pitchFamily="34" charset="0"/>
              </a:endParaRPr>
            </a:p>
          </p:txBody>
        </p:sp>
      </p:grpSp>
      <p:sp>
        <p:nvSpPr>
          <p:cNvPr id="44" name="Tekstboks 82"/>
          <p:cNvSpPr txBox="1">
            <a:spLocks noChangeArrowheads="1"/>
          </p:cNvSpPr>
          <p:nvPr/>
        </p:nvSpPr>
        <p:spPr bwMode="auto">
          <a:xfrm>
            <a:off x="3059832" y="3872855"/>
            <a:ext cx="4044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1400" b="1" i="0" kern="0" noProof="1" smtClean="0">
                <a:solidFill>
                  <a:srgbClr val="FFFFFF"/>
                </a:solidFill>
                <a:latin typeface="Calibri"/>
                <a:ea typeface="ＭＳ Ｐゴシック" pitchFamily="-97" charset="-128"/>
                <a:cs typeface="Arial" pitchFamily="34" charset="0"/>
              </a:rPr>
              <a:t>8</a:t>
            </a:r>
            <a:endParaRPr lang="da-DK" sz="1400" b="1" i="0" kern="0" noProof="1">
              <a:solidFill>
                <a:srgbClr val="FFFFFF"/>
              </a:solidFill>
              <a:latin typeface="Calibri"/>
              <a:ea typeface="ＭＳ Ｐゴシック" pitchFamily="-97" charset="-128"/>
              <a:cs typeface="Arial" pitchFamily="34" charset="0"/>
            </a:endParaRPr>
          </a:p>
        </p:txBody>
      </p:sp>
      <p:sp>
        <p:nvSpPr>
          <p:cNvPr id="47" name="Tekstboks 44"/>
          <p:cNvSpPr txBox="1">
            <a:spLocks noChangeArrowheads="1"/>
          </p:cNvSpPr>
          <p:nvPr/>
        </p:nvSpPr>
        <p:spPr bwMode="auto">
          <a:xfrm>
            <a:off x="3419872" y="3856692"/>
            <a:ext cx="49505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 eaLnBrk="0" hangingPunct="0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Cognizant Solutions &amp; Value adds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Tekstboks 44"/>
          <p:cNvSpPr txBox="1">
            <a:spLocks noChangeArrowheads="1"/>
          </p:cNvSpPr>
          <p:nvPr/>
        </p:nvSpPr>
        <p:spPr bwMode="auto">
          <a:xfrm>
            <a:off x="3419872" y="3553271"/>
            <a:ext cx="49505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 eaLnBrk="0" hangingPunct="0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 roadmap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Tekstboks 44"/>
          <p:cNvSpPr txBox="1">
            <a:spLocks noChangeArrowheads="1"/>
          </p:cNvSpPr>
          <p:nvPr/>
        </p:nvSpPr>
        <p:spPr bwMode="auto">
          <a:xfrm>
            <a:off x="3419872" y="3212976"/>
            <a:ext cx="49505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 eaLnBrk="0" hangingPunct="0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Automation Approach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31" grpId="0"/>
      <p:bldP spid="32" grpId="0"/>
      <p:bldP spid="42" grpId="0"/>
      <p:bldP spid="47" grpId="0"/>
      <p:bldP spid="51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 bwMode="auto">
          <a:xfrm>
            <a:off x="215765" y="980728"/>
            <a:ext cx="1691939" cy="43204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 cap="flat" cmpd="sng" algn="ctr">
            <a:solidFill>
              <a:srgbClr val="1F497D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itchFamily="-12" charset="-128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496" y="1812880"/>
            <a:ext cx="85520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Manual testing of Invokana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care path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Phase 1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Phase 2 test execution  is complete. The time and effort required to do functional regression testing  for  small code changes during minor releases is too high 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6CB10F"/>
              </a:buClr>
              <a:buSzPct val="100000"/>
              <a:defRPr/>
            </a:pPr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is a need to have an regression suite, automation of regression suite is required to reap in following benefits with good Quality 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6CB10F"/>
              </a:buClr>
              <a:buSzPct val="100000"/>
              <a:defRPr/>
            </a:pP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	Faster execution time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6CB10F"/>
              </a:buClr>
              <a:buSzPct val="100000"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Higher coverage through automation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6CB10F"/>
              </a:buClr>
              <a:buSzPct val="100000"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Reduced cycle time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6CB10F"/>
              </a:buClr>
              <a:buSzPct val="100000"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Higher customer confidence due to the increased coverage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6CB10F"/>
              </a:buClr>
              <a:buSzPct val="100000"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Lesser chances of manual errors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6CB10F"/>
              </a:buClr>
              <a:buSzPct val="100000"/>
              <a:defRPr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6CB10F"/>
              </a:buClr>
              <a:buSzPct val="100000"/>
              <a:defRPr/>
            </a:pPr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3528" y="1014382"/>
            <a:ext cx="1512168" cy="39839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</a:t>
            </a:r>
            <a:endParaRPr kumimoji="0" lang="en-US" sz="2000" b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90FD0-932B-464A-9B16-1165A27B628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71600" y="1302414"/>
            <a:ext cx="2592288" cy="3983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State</a:t>
            </a:r>
            <a:endParaRPr lang="en-US" kern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1" y="1723684"/>
            <a:ext cx="2592287" cy="3857466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Invokana Carepath  application consists  of  </a:t>
            </a:r>
            <a:r>
              <a:rPr lang="en-US" sz="11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65</a:t>
            </a:r>
            <a:r>
              <a:rPr lang="en-US" sz="11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various  </a:t>
            </a:r>
            <a:r>
              <a:rPr lang="en-US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r>
              <a:rPr lang="en-US" sz="11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 </a:t>
            </a:r>
            <a:r>
              <a:rPr lang="en-US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11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egistration  flows with  approximately </a:t>
            </a:r>
            <a:r>
              <a:rPr lang="en-US" sz="11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1000</a:t>
            </a:r>
            <a:r>
              <a:rPr lang="en-US" sz="11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functional test steps.</a:t>
            </a: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Higher testing cost </a:t>
            </a: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Higher test cycle time</a:t>
            </a: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required to execute 65 test cases is – 1 week</a:t>
            </a: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and text verification done manually across browsers</a:t>
            </a: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endParaRPr lang="en-US" sz="11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defRPr/>
            </a:pPr>
            <a:endParaRPr lang="en-US" sz="11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3038" indent="-173038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defRPr/>
            </a:pPr>
            <a:endParaRPr lang="en-US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16016" y="1302414"/>
            <a:ext cx="2880320" cy="3983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Recommended State</a:t>
            </a:r>
            <a:endParaRPr lang="en-US" kern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6016" y="1677458"/>
            <a:ext cx="2880320" cy="40605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3038" indent="-173038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Complete </a:t>
            </a:r>
            <a:r>
              <a:rPr lang="en-US" sz="11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automation </a:t>
            </a:r>
            <a:r>
              <a:rPr lang="en-US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regression suite to test the future release testing</a:t>
            </a:r>
          </a:p>
          <a:p>
            <a:pPr marL="173038" indent="-173038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Comprehensive automation regression suite</a:t>
            </a:r>
          </a:p>
          <a:p>
            <a:pPr marL="173038" indent="-173038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Reduced </a:t>
            </a:r>
            <a:r>
              <a:rPr lang="en-US" sz="11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</a:t>
            </a:r>
            <a:r>
              <a:rPr lang="en-US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11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ycle </a:t>
            </a:r>
            <a:r>
              <a:rPr lang="en-US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</a:p>
          <a:p>
            <a:pPr marL="173038" indent="-173038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Reduced testing cost</a:t>
            </a:r>
          </a:p>
          <a:p>
            <a:pPr marL="173038" indent="-173038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Accelerated and efficient regression test execution</a:t>
            </a:r>
          </a:p>
          <a:p>
            <a:pPr marL="173038" indent="-173038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Flexible regression test model to accommodate changing business needs</a:t>
            </a:r>
          </a:p>
          <a:p>
            <a:pPr marL="173038" indent="-173038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reduce manual efforts  and  </a:t>
            </a:r>
            <a:r>
              <a:rPr lang="en-US" sz="11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errors</a:t>
            </a:r>
          </a:p>
          <a:p>
            <a:pPr marL="173038" indent="-173038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1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 browser testing through automation</a:t>
            </a:r>
            <a:endParaRPr lang="en-US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923928" y="3099822"/>
            <a:ext cx="504056" cy="329178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28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44624"/>
            <a:ext cx="5040560" cy="346368"/>
          </a:xfrm>
        </p:spPr>
        <p:txBody>
          <a:bodyPr>
            <a:noAutofit/>
          </a:bodyPr>
          <a:lstStyle/>
          <a:p>
            <a:r>
              <a:rPr lang="en-US" sz="1400" dirty="0">
                <a:latin typeface="Verdana" pitchFamily="34" charset="0"/>
                <a:ea typeface="ＭＳ Ｐゴシック" pitchFamily="34" charset="-128"/>
              </a:rPr>
              <a:t>Comparison </a:t>
            </a:r>
            <a:r>
              <a:rPr lang="en-US" sz="1400" dirty="0" smtClean="0">
                <a:latin typeface="Verdana" pitchFamily="34" charset="0"/>
                <a:ea typeface="ＭＳ Ｐゴシック" pitchFamily="34" charset="-128"/>
                <a:cs typeface="Calibri" panose="020F0502020204030204" pitchFamily="34" charset="0"/>
              </a:rPr>
              <a:t>Matrix – Qtp versus </a:t>
            </a:r>
            <a:r>
              <a:rPr lang="en-US" sz="1400" dirty="0">
                <a:latin typeface="Verdana" pitchFamily="34" charset="0"/>
                <a:ea typeface="ＭＳ Ｐゴシック" pitchFamily="34" charset="-128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9E80A26-5510-4F09-83D0-CD72A46E248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08643"/>
              </p:ext>
            </p:extLst>
          </p:nvPr>
        </p:nvGraphicFramePr>
        <p:xfrm>
          <a:off x="179512" y="470589"/>
          <a:ext cx="8640960" cy="5753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507"/>
                <a:gridCol w="2301933"/>
                <a:gridCol w="2520280"/>
                <a:gridCol w="2160240"/>
              </a:tblGrid>
              <a:tr h="319227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Category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Quick Test Professional 11.0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Selenium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2.0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Remarks</a:t>
                      </a:r>
                      <a:endParaRPr lang="en-US" sz="900" b="1" dirty="0"/>
                    </a:p>
                  </a:txBody>
                  <a:tcPr/>
                </a:tc>
              </a:tr>
              <a:tr h="335915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Reusability(%)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Reusability</a:t>
                      </a:r>
                      <a:r>
                        <a:rPr lang="en-US" sz="900" b="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% is independent of tool</a:t>
                      </a:r>
                      <a:endParaRPr lang="en-US" sz="9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Reusability</a:t>
                      </a:r>
                      <a:r>
                        <a:rPr lang="en-US" sz="900" b="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% is independent of tool</a:t>
                      </a:r>
                      <a:endParaRPr lang="en-US" sz="9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Reusability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% depends on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the application.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67882">
                <a:tc>
                  <a:txBody>
                    <a:bodyPr/>
                    <a:lstStyle/>
                    <a:p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Content</a:t>
                      </a:r>
                      <a:r>
                        <a:rPr kumimoji="0" lang="en-US" sz="900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Verification on Static Sites / Pages</a:t>
                      </a:r>
                      <a:endParaRPr kumimoji="0" lang="en-US" sz="90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Static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content(text ) verification is possible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Static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content(text ) verification is possible</a:t>
                      </a:r>
                      <a:endParaRPr lang="en-US" sz="9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Text embedded with image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is not possible.(ex: text present on saving card)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546368">
                <a:tc>
                  <a:txBody>
                    <a:bodyPr/>
                    <a:lstStyle/>
                    <a:p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Page layout &amp; styling</a:t>
                      </a:r>
                      <a:endParaRPr kumimoji="0" lang="en-US" sz="90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Below</a:t>
                      </a:r>
                      <a:r>
                        <a:rPr lang="en-US" sz="900" baseline="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attributes can be tested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Font- family ,size ,height ,color</a:t>
                      </a:r>
                      <a:r>
                        <a:rPr lang="en-US" sz="900" baseline="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,weight ,text-align</a:t>
                      </a:r>
                    </a:p>
                    <a:p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Below</a:t>
                      </a:r>
                      <a:r>
                        <a:rPr lang="en-US" sz="900" baseline="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attributes can be tested :</a:t>
                      </a:r>
                    </a:p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Font- family,size,height,color</a:t>
                      </a:r>
                      <a:r>
                        <a:rPr lang="en-US" sz="900" baseline="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,weight ,text-align</a:t>
                      </a:r>
                    </a:p>
                    <a:p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Spacing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between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the frames and radio buttons is a challenge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59909">
                <a:tc>
                  <a:txBody>
                    <a:bodyPr/>
                    <a:lstStyle/>
                    <a:p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User Interface to run test</a:t>
                      </a:r>
                      <a:r>
                        <a:rPr kumimoji="0" lang="en-US" sz="900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scripts</a:t>
                      </a:r>
                      <a:endParaRPr kumimoji="0" lang="en-US" sz="90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User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can easily run the test scripts 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User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can easily run the test scripts 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</a:t>
                      </a:r>
                      <a:r>
                        <a:rPr lang="en-US" sz="9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__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59909">
                <a:tc>
                  <a:txBody>
                    <a:bodyPr/>
                    <a:lstStyle/>
                    <a:p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Browsers</a:t>
                      </a:r>
                      <a:endParaRPr kumimoji="0" lang="en-US" sz="90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Tool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supports IE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8,9,10 and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Chrome 19.0,Firefox 17.0 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Tool supports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IE,Firefox,Chrome,Safari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</a:t>
                      </a:r>
                      <a:r>
                        <a:rPr lang="en-US" sz="9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__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07992">
                <a:tc>
                  <a:txBody>
                    <a:bodyPr/>
                    <a:lstStyle/>
                    <a:p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Operating</a:t>
                      </a:r>
                      <a:r>
                        <a:rPr kumimoji="0" lang="en-US" sz="900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System</a:t>
                      </a:r>
                      <a:endParaRPr kumimoji="0" lang="en-US" sz="90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Supports Windows operating system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Supports Windows,Mac,Linux  operating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system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</a:t>
                      </a:r>
                      <a:r>
                        <a:rPr lang="en-US" sz="9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__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67424">
                <a:tc>
                  <a:txBody>
                    <a:bodyPr/>
                    <a:lstStyle/>
                    <a:p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Mobile Platforms</a:t>
                      </a:r>
                      <a:endParaRPr kumimoji="0" lang="en-US" sz="90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Supports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with third party plugin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Supports with external configuration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</a:t>
                      </a:r>
                      <a:r>
                        <a:rPr lang="en-US" sz="9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__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16757">
                <a:tc>
                  <a:txBody>
                    <a:bodyPr/>
                    <a:lstStyle/>
                    <a:p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Automatic Run</a:t>
                      </a:r>
                      <a:endParaRPr kumimoji="0" lang="en-US" sz="90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ossible 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Qtp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ossible 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selenium 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</a:t>
                      </a:r>
                      <a:r>
                        <a:rPr lang="en-US" sz="9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__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627726">
                <a:tc>
                  <a:txBody>
                    <a:bodyPr/>
                    <a:lstStyle/>
                    <a:p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Batch execution</a:t>
                      </a:r>
                      <a:endParaRPr kumimoji="0" lang="en-US" sz="90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Possible </a:t>
                      </a:r>
                      <a:r>
                        <a:rPr kumimoji="0" lang="en-US" sz="900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Qtp</a:t>
                      </a:r>
                      <a:endParaRPr kumimoji="0" lang="en-US" sz="900" kern="1200" baseline="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Possible </a:t>
                      </a:r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selenium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Batch execution is possible but in sequential manner, Not like that all the scripts will run in  parallel at a time in all the 300+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sites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55456">
                <a:tc>
                  <a:txBody>
                    <a:bodyPr/>
                    <a:lstStyle/>
                    <a:p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Subset of Test scripts with good user interface</a:t>
                      </a:r>
                      <a:endParaRPr kumimoji="0" lang="en-US" sz="90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Possible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with Qtp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Possible with Selenium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</a:t>
                      </a:r>
                      <a:r>
                        <a:rPr lang="en-US" sz="9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__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16757">
                <a:tc>
                  <a:txBody>
                    <a:bodyPr/>
                    <a:lstStyle/>
                    <a:p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Functional features</a:t>
                      </a:r>
                      <a:endParaRPr kumimoji="0" lang="en-US" sz="90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Can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be automated with Qtp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Can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be automated using selenium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</a:t>
                      </a:r>
                      <a:r>
                        <a:rPr lang="en-US" sz="9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__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16757">
                <a:tc>
                  <a:txBody>
                    <a:bodyPr/>
                    <a:lstStyle/>
                    <a:p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PDF contents</a:t>
                      </a:r>
                      <a:endParaRPr kumimoji="0" lang="en-US" sz="90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PDF  automation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is possible with Qtp by using external plug-in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PDF automation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is not possible by using selenium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</a:t>
                      </a:r>
                      <a:r>
                        <a:rPr lang="en-US" sz="9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__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59909">
                <a:tc>
                  <a:txBody>
                    <a:bodyPr/>
                    <a:lstStyle/>
                    <a:p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Video player and</a:t>
                      </a:r>
                      <a:r>
                        <a:rPr kumimoji="0" lang="en-US" sz="900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controls</a:t>
                      </a:r>
                      <a:endParaRPr kumimoji="0" lang="en-US" sz="90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is not possible with Qtp</a:t>
                      </a:r>
                      <a:endParaRPr lang="en-US" sz="9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 is not possible with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Selenium</a:t>
                      </a:r>
                      <a:endParaRPr lang="en-US" sz="9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</a:t>
                      </a:r>
                      <a:r>
                        <a:rPr lang="en-US" sz="9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__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kern="12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Non</a:t>
                      </a:r>
                      <a:r>
                        <a:rPr kumimoji="0" lang="en-US" sz="900" kern="12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functional features</a:t>
                      </a:r>
                      <a:endParaRPr kumimoji="0" lang="en-US" sz="900" kern="1200" dirty="0" smtClean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kumimoji="0" lang="en-US" sz="900" kern="12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is not possible with Qtp</a:t>
                      </a:r>
                      <a:endParaRPr lang="en-US" sz="9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 is not possible with</a:t>
                      </a:r>
                      <a:r>
                        <a:rPr lang="en-US" sz="9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Selenium</a:t>
                      </a:r>
                      <a:endParaRPr lang="en-US" sz="9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</a:t>
                      </a:r>
                      <a:r>
                        <a:rPr lang="en-US" sz="9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__</a:t>
                      </a:r>
                      <a:endParaRPr lang="en-US" sz="9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79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22329" y="548680"/>
            <a:ext cx="8842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Scenarios for Demo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1772816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Registration Flow – Positive scenario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2204864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Registration Flow – Error validation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3933056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Functional Test Flows</a:t>
            </a:r>
            <a:endParaRPr lang="en-US" i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236947"/>
              </p:ext>
            </p:extLst>
          </p:nvPr>
        </p:nvGraphicFramePr>
        <p:xfrm>
          <a:off x="1360754" y="4509120"/>
          <a:ext cx="853244" cy="719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6" name="Document" showAsIcon="1" r:id="rId3" imgW="914400" imgH="771525" progId="Word.Document.12">
                  <p:embed/>
                </p:oleObj>
              </mc:Choice>
              <mc:Fallback>
                <p:oleObj name="Document" showAsIcon="1" r:id="rId3" imgW="914400" imgH="771525" progId="Word.Document.12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754" y="4509120"/>
                        <a:ext cx="853244" cy="7199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9632" y="1268760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Quick Test Professional  - 11.0</a:t>
            </a:r>
            <a:endParaRPr lang="en-US" sz="1600" i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780928"/>
            <a:ext cx="3067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Selenium – 2.0</a:t>
            </a:r>
            <a:endParaRPr lang="en-US" sz="1600" i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3284984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Registration Flow – Positive scenario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74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338228" y="591071"/>
            <a:ext cx="8842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Results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1988840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Registration Flow – Positive scenario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2946430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Registration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Flow – Error Validation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372706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Quick Test Professional  – 11.0</a:t>
            </a:r>
            <a:endParaRPr lang="en-US" sz="1600" i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3862209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Selenium – 2.0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4437112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Registration Flow – Positive scenario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840595"/>
              </p:ext>
            </p:extLst>
          </p:nvPr>
        </p:nvGraphicFramePr>
        <p:xfrm>
          <a:off x="5796136" y="4005064"/>
          <a:ext cx="1224136" cy="922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4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Picture 1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4005064"/>
                        <a:ext cx="1224136" cy="922252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28864"/>
              </p:ext>
            </p:extLst>
          </p:nvPr>
        </p:nvGraphicFramePr>
        <p:xfrm>
          <a:off x="5796136" y="1607968"/>
          <a:ext cx="1224136" cy="93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Picture 1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607968"/>
                        <a:ext cx="1224136" cy="930950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063226"/>
              </p:ext>
            </p:extLst>
          </p:nvPr>
        </p:nvGraphicFramePr>
        <p:xfrm>
          <a:off x="5796136" y="2769167"/>
          <a:ext cx="1224136" cy="972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" name="Packager Shell Object" showAsIcon="1" r:id="rId8" imgW="914400" imgH="771525" progId="Package">
                  <p:embed/>
                </p:oleObj>
              </mc:Choice>
              <mc:Fallback>
                <p:oleObj name="Packager Shell Object" showAsIcon="1" r:id="rId8" imgW="914400" imgH="771525" progId="Package">
                  <p:embed/>
                  <p:pic>
                    <p:nvPicPr>
                      <p:cNvPr id="0" name="Picture 16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769167"/>
                        <a:ext cx="1224136" cy="972107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63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9FDD32-4344-48D8-959A-1B82F0E482A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828001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Advantages of Using QTP</a:t>
            </a:r>
          </a:p>
          <a:p>
            <a:endParaRPr lang="en-US" sz="1400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8864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Quick Test Professional – Pros &amp; Cons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997" y="1124744"/>
            <a:ext cx="7921403" cy="212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Test results are more reliable</a:t>
            </a: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JNJ Approved Tool</a:t>
            </a: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In-Built Data base connectivity access, Which helps in database testing</a:t>
            </a: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provides advanced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 for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both functional and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regression test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automation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Automation scripts are executed within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specific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interval of time using task scheduler/crone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job 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Excellent Object Identification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process/mechanism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inbuilt functionalities by default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easy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configuration</a:t>
            </a:r>
            <a:endParaRPr lang="en-US" sz="11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9" y="3356992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400" i="0" dirty="0"/>
              <a:t>Disadvantages</a:t>
            </a:r>
            <a:r>
              <a:rPr lang="en-US" sz="1400" dirty="0"/>
              <a:t> of Using QTP</a:t>
            </a:r>
          </a:p>
          <a:p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51520" y="3717032"/>
            <a:ext cx="7632847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Supports Windows based operating system</a:t>
            </a: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Supports only 3 browsers( IE, Firefox and Chrome) with limited browser versions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 licensing and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add-ins costs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Slow in execution when compared with open source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tools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7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9FDD32-4344-48D8-959A-1B82F0E482A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692696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Advantages of Using </a:t>
            </a:r>
            <a:r>
              <a:rPr lang="en-US" sz="1600" i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Selenium</a:t>
            </a:r>
            <a:endParaRPr lang="en-US" sz="1600" i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i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8864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Selenium</a:t>
            </a:r>
            <a:r>
              <a:rPr lang="en-US" dirty="0" smtClean="0"/>
              <a:t> –  Pros &amp; Cons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0997" y="1052736"/>
            <a:ext cx="7993411" cy="2433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 effective as it is open source</a:t>
            </a: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powerful document object model (DOM) level testing, can be used for continuous integration with agile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projects</a:t>
            </a: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Supports multiple browsers such as Internet Explorer, Fire fox, Safari or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 with respective to versions on Windows,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 OS X and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Linux operating systems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Supports Object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Oriented Programming languages like JAVA, .NET, Ruby, Perl, PHP,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Provides the option of using wide range of IDEs such as Eclipse,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 beans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Visual Studio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etc.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depending on  the choice of development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language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endParaRPr lang="en-US" sz="11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3140968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Disadvantages of Using Selenium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1520" y="3501008"/>
            <a:ext cx="7921403" cy="1856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Supports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browser based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application,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 alone/desktop application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Provides only partial support for dialog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boxes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1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efforts involved in scripting for Selenium increased by about 15 % than QTP in the initial stages </a:t>
            </a: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support file uploads from local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Being an open source, Selenium has no official technical support </a:t>
            </a:r>
            <a:endParaRPr lang="en-US" sz="11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Clr>
                <a:srgbClr val="6CB10F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not JNJ approved  tool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dy slides">
  <a:themeElements>
    <a:clrScheme name="J&amp;J 2011">
      <a:dk1>
        <a:srgbClr val="555555"/>
      </a:dk1>
      <a:lt1>
        <a:srgbClr val="FFFFFF"/>
      </a:lt1>
      <a:dk2>
        <a:srgbClr val="000000"/>
      </a:dk2>
      <a:lt2>
        <a:srgbClr val="12C2E9"/>
      </a:lt2>
      <a:accent1>
        <a:srgbClr val="0A8CAA"/>
      </a:accent1>
      <a:accent2>
        <a:srgbClr val="BEAF6E"/>
      </a:accent2>
      <a:accent3>
        <a:srgbClr val="738C5A"/>
      </a:accent3>
      <a:accent4>
        <a:srgbClr val="7D6E3C"/>
      </a:accent4>
      <a:accent5>
        <a:srgbClr val="F30617"/>
      </a:accent5>
      <a:accent6>
        <a:srgbClr val="BECD87"/>
      </a:accent6>
      <a:hlink>
        <a:srgbClr val="12C2E9"/>
      </a:hlink>
      <a:folHlink>
        <a:srgbClr val="B2B2B2"/>
      </a:folHlink>
    </a:clrScheme>
    <a:fontScheme name="J&amp;J 201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12700" cap="flat" cmpd="sng" algn="ctr">
          <a:solidFill>
            <a:srgbClr val="7777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777777"/>
            </a:solidFill>
            <a:effectLst/>
            <a:latin typeface="Arial" pitchFamily="-110" charset="0"/>
            <a:ea typeface="ヒラギノ角ゴ ProN W3" pitchFamily="-110" charset="-128"/>
            <a:cs typeface="ヒラギノ角ゴ ProN W3" pitchFamily="-110" charset="-128"/>
            <a:sym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12700" cap="flat" cmpd="sng" algn="ctr">
          <a:solidFill>
            <a:srgbClr val="7777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777777"/>
            </a:solidFill>
            <a:effectLst/>
            <a:latin typeface="Arial" pitchFamily="-110" charset="0"/>
            <a:ea typeface="ヒラギノ角ゴ ProN W3" pitchFamily="-110" charset="-128"/>
            <a:cs typeface="ヒラギノ角ゴ ProN W3" pitchFamily="-110" charset="-128"/>
            <a:sym typeface="Arial" pitchFamily="-110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defRPr sz="3500" dirty="0" smtClean="0">
            <a:solidFill>
              <a:srgbClr val="595959"/>
            </a:solidFill>
          </a:defRPr>
        </a:defPPr>
      </a:lstStyle>
    </a:tx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Blank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1_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B537">
                <a:alpha val="41000"/>
              </a:srgbClr>
            </a:gs>
            <a:gs pos="100000">
              <a:schemeClr val="bg1"/>
            </a:gs>
          </a:gsLst>
          <a:lin ang="5400000" scaled="1"/>
        </a:gradFill>
        <a:ln w="19050" cap="flat" cmpd="sng" algn="ctr">
          <a:solidFill>
            <a:srgbClr val="FF99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BB537">
                <a:alpha val="41000"/>
              </a:srgbClr>
            </a:gs>
            <a:gs pos="100000">
              <a:schemeClr val="bg1"/>
            </a:gs>
          </a:gsLst>
          <a:lin ang="5400000" scaled="1"/>
        </a:gradFill>
        <a:ln w="19050" cap="flat" cmpd="sng" algn="ctr">
          <a:solidFill>
            <a:srgbClr val="FF99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ch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59142B0210B34BA3BB7F67C9199F39" ma:contentTypeVersion="0" ma:contentTypeDescription="Create a new document." ma:contentTypeScope="" ma:versionID="48b006d60432e4afa505a0b7168a982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60EAE0C-6677-4020-B407-CBD188874FE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827A5C1-7E29-4BC1-9824-8E2B7B8271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858F37-73DB-42E5-BB0D-2E10261A85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38563</TotalTime>
  <Words>1673</Words>
  <Application>Microsoft Office PowerPoint</Application>
  <PresentationFormat>On-screen Show (4:3)</PresentationFormat>
  <Paragraphs>340</Paragraphs>
  <Slides>16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Body slides</vt:lpstr>
      <vt:lpstr>3_Blank</vt:lpstr>
      <vt:lpstr>Technic</vt:lpstr>
      <vt:lpstr>Document</vt:lpstr>
      <vt:lpstr>Package</vt:lpstr>
      <vt:lpstr>Packager Shell Object</vt:lpstr>
      <vt:lpstr>Digital Marketing Automation  POC on InvokanaCarepath 18-Dec-2013 </vt:lpstr>
      <vt:lpstr>PowerPoint Presentation</vt:lpstr>
      <vt:lpstr>PowerPoint Presentation</vt:lpstr>
      <vt:lpstr>PowerPoint Presentation</vt:lpstr>
      <vt:lpstr>Comparison Matrix – Qtp versus Selenium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Matrix – Quick Test Professional Vs  Selenium</vt:lpstr>
      <vt:lpstr>     Comparison Matrix ….Continued</vt:lpstr>
      <vt:lpstr>Comparison Matrix…Continued </vt:lpstr>
      <vt:lpstr>Thank You… </vt:lpstr>
    </vt:vector>
  </TitlesOfParts>
  <Company>Johnson &amp; Johnson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Tooling - QC intro</dc:title>
  <dc:creator>Carl Storms</dc:creator>
  <cp:lastModifiedBy>Kumar Ambala, Satheesh [ITSUS Non-J&amp;J]</cp:lastModifiedBy>
  <cp:revision>1513</cp:revision>
  <dcterms:created xsi:type="dcterms:W3CDTF">2007-02-09T01:01:04Z</dcterms:created>
  <dcterms:modified xsi:type="dcterms:W3CDTF">2014-01-07T06:41:27Z</dcterms:modified>
</cp:coreProperties>
</file>