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290" r:id="rId3"/>
    <p:sldId id="272" r:id="rId4"/>
    <p:sldId id="258" r:id="rId5"/>
    <p:sldId id="356" r:id="rId6"/>
    <p:sldId id="347" r:id="rId7"/>
    <p:sldId id="346" r:id="rId8"/>
    <p:sldId id="345" r:id="rId9"/>
    <p:sldId id="348" r:id="rId10"/>
    <p:sldId id="352" r:id="rId11"/>
    <p:sldId id="349" r:id="rId12"/>
    <p:sldId id="350" r:id="rId13"/>
    <p:sldId id="351" r:id="rId14"/>
    <p:sldId id="354" r:id="rId15"/>
    <p:sldId id="353" r:id="rId16"/>
    <p:sldId id="358" r:id="rId17"/>
    <p:sldId id="355" r:id="rId18"/>
    <p:sldId id="357" r:id="rId19"/>
    <p:sldId id="359" r:id="rId20"/>
    <p:sldId id="360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C2D"/>
    <a:srgbClr val="9132A6"/>
    <a:srgbClr val="E13A62"/>
    <a:srgbClr val="EEA720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OHhGS-XQPg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1C2-5312-4594-A8B5-2394DE7B80E8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F34D5-40BA-48FB-AF9D-6CEC0941ECB6}"/>
              </a:ext>
            </a:extLst>
          </p:cNvPr>
          <p:cNvSpPr txBox="1"/>
          <p:nvPr/>
        </p:nvSpPr>
        <p:spPr>
          <a:xfrm>
            <a:off x="2650502" y="585673"/>
            <a:ext cx="6890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Wonders are there in the World ?</a:t>
            </a:r>
          </a:p>
        </p:txBody>
      </p:sp>
      <p:pic>
        <p:nvPicPr>
          <p:cNvPr id="8198" name="Picture 6" descr="Red Hat Enterprise Linux 8">
            <a:extLst>
              <a:ext uri="{FF2B5EF4-FFF2-40B4-BE49-F238E27FC236}">
                <a16:creationId xmlns:a16="http://schemas.microsoft.com/office/drawing/2014/main" id="{F45B986E-1B5E-4AF8-B484-F4A22C69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41" y="2970582"/>
            <a:ext cx="1397232" cy="2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 If...? (2021) [Transparent PNG] by iConUser123 on DeviantArt">
            <a:extLst>
              <a:ext uri="{FF2B5EF4-FFF2-40B4-BE49-F238E27FC236}">
                <a16:creationId xmlns:a16="http://schemas.microsoft.com/office/drawing/2014/main" id="{DF09C2A7-2AA0-43C8-A942-A3DF79D49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28379" r="10874" b="24622"/>
          <a:stretch/>
        </p:blipFill>
        <p:spPr bwMode="auto">
          <a:xfrm>
            <a:off x="1526961" y="3273593"/>
            <a:ext cx="4714674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138109" y="5198627"/>
            <a:ext cx="4106622" cy="539545"/>
          </a:xfrm>
          <a:prstGeom prst="homePlate">
            <a:avLst>
              <a:gd name="adj" fmla="val 438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Muscle Activations</a:t>
            </a:r>
          </a:p>
        </p:txBody>
      </p:sp>
      <p:sp>
        <p:nvSpPr>
          <p:cNvPr id="7" name="Pentagon 6"/>
          <p:cNvSpPr/>
          <p:nvPr/>
        </p:nvSpPr>
        <p:spPr>
          <a:xfrm>
            <a:off x="5350461" y="4225810"/>
            <a:ext cx="4106622" cy="539545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Torque Calculations for Motorized Aid</a:t>
            </a:r>
          </a:p>
        </p:txBody>
      </p:sp>
      <p:sp>
        <p:nvSpPr>
          <p:cNvPr id="8" name="Pentagon 7"/>
          <p:cNvSpPr/>
          <p:nvPr/>
        </p:nvSpPr>
        <p:spPr>
          <a:xfrm>
            <a:off x="6407727" y="3279701"/>
            <a:ext cx="4106623" cy="512837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Motor Torque Values</a:t>
            </a:r>
          </a:p>
        </p:txBody>
      </p:sp>
      <p:sp>
        <p:nvSpPr>
          <p:cNvPr id="9" name="Pentagon 8"/>
          <p:cNvSpPr/>
          <p:nvPr/>
        </p:nvSpPr>
        <p:spPr>
          <a:xfrm>
            <a:off x="7464898" y="2391997"/>
            <a:ext cx="3984371" cy="475639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 after each week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52552" y="3231044"/>
            <a:ext cx="6108451" cy="2487990"/>
            <a:chOff x="3152552" y="3222655"/>
            <a:chExt cx="6108451" cy="2487990"/>
          </a:xfrm>
        </p:grpSpPr>
        <p:sp>
          <p:nvSpPr>
            <p:cNvPr id="2" name="Right Arrow 1"/>
            <p:cNvSpPr/>
            <p:nvPr/>
          </p:nvSpPr>
          <p:spPr>
            <a:xfrm rot="19297116">
              <a:off x="3152552" y="3222655"/>
              <a:ext cx="6108451" cy="5633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795647" y="3420092"/>
            <a:ext cx="2560320" cy="2560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237" y="1697739"/>
            <a:ext cx="51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EAAC2-F108-4EAC-ACE5-F337B172E43F}"/>
              </a:ext>
            </a:extLst>
          </p:cNvPr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0422-3767-4FB8-9576-265ADBF2B9B7}"/>
              </a:ext>
            </a:extLst>
          </p:cNvPr>
          <p:cNvSpPr txBox="1"/>
          <p:nvPr/>
        </p:nvSpPr>
        <p:spPr>
          <a:xfrm>
            <a:off x="1677649" y="306539"/>
            <a:ext cx="88367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Adaptation – Detailed View</a:t>
            </a:r>
          </a:p>
        </p:txBody>
      </p:sp>
      <p:sp>
        <p:nvSpPr>
          <p:cNvPr id="16" name="Right Arrow 1">
            <a:extLst>
              <a:ext uri="{FF2B5EF4-FFF2-40B4-BE49-F238E27FC236}">
                <a16:creationId xmlns:a16="http://schemas.microsoft.com/office/drawing/2014/main" id="{2014CB55-4FB2-4FB3-863D-CA4184E23512}"/>
              </a:ext>
            </a:extLst>
          </p:cNvPr>
          <p:cNvSpPr/>
          <p:nvPr/>
        </p:nvSpPr>
        <p:spPr>
          <a:xfrm rot="19297116">
            <a:off x="3152552" y="3231041"/>
            <a:ext cx="6108451" cy="563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72369-1B6E-4090-9E97-48B42841FCF5}"/>
              </a:ext>
            </a:extLst>
          </p:cNvPr>
          <p:cNvSpPr txBox="1"/>
          <p:nvPr/>
        </p:nvSpPr>
        <p:spPr>
          <a:xfrm>
            <a:off x="456522" y="601848"/>
            <a:ext cx="9934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Adaptation – Detailed 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FFA098-FDDC-4CF0-A787-BCD7A674B289}"/>
              </a:ext>
            </a:extLst>
          </p:cNvPr>
          <p:cNvSpPr/>
          <p:nvPr/>
        </p:nvSpPr>
        <p:spPr>
          <a:xfrm>
            <a:off x="3218540" y="1905084"/>
            <a:ext cx="554470" cy="5463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08D9B-0B81-4C8B-8028-FC542741BA24}"/>
              </a:ext>
            </a:extLst>
          </p:cNvPr>
          <p:cNvSpPr txBox="1"/>
          <p:nvPr/>
        </p:nvSpPr>
        <p:spPr>
          <a:xfrm>
            <a:off x="1445356" y="1919523"/>
            <a:ext cx="930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Muscle Activations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22308E2-B488-4622-9397-90F93FDD4162}"/>
              </a:ext>
            </a:extLst>
          </p:cNvPr>
          <p:cNvSpPr/>
          <p:nvPr/>
        </p:nvSpPr>
        <p:spPr>
          <a:xfrm>
            <a:off x="3218540" y="3596170"/>
            <a:ext cx="554470" cy="4971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CEBB5-07CD-44DE-B071-84D70707B307}"/>
              </a:ext>
            </a:extLst>
          </p:cNvPr>
          <p:cNvGrpSpPr/>
          <p:nvPr/>
        </p:nvGrpSpPr>
        <p:grpSpPr>
          <a:xfrm>
            <a:off x="770251" y="2130869"/>
            <a:ext cx="3002759" cy="1108605"/>
            <a:chOff x="9410022" y="4765060"/>
            <a:chExt cx="3665740" cy="1373609"/>
          </a:xfrm>
        </p:grpSpPr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27899F73-7A4B-405B-A6C5-AFBD6C91A5C0}"/>
                </a:ext>
              </a:extLst>
            </p:cNvPr>
            <p:cNvSpPr/>
            <p:nvPr/>
          </p:nvSpPr>
          <p:spPr>
            <a:xfrm>
              <a:off x="12398869" y="5461775"/>
              <a:ext cx="676893" cy="6768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000" b="1" dirty="0"/>
                <a:t>2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4C93AE-ADB3-4087-A11D-9A7B463FEB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10022" y="4765060"/>
              <a:ext cx="200333" cy="202169"/>
              <a:chOff x="5925" y="3029"/>
              <a:chExt cx="109" cy="110"/>
            </a:xfrm>
            <a:solidFill>
              <a:schemeClr val="bg1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6ED2EF-60C3-4136-8E0B-20C3C5769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ED4BFF-3E6B-4E75-BDBE-8699F3804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880D4441-FA6F-4E16-A8A9-0A63DBA51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6B689CF4-6353-49B1-B7B3-4C97EBBB1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1475DB-7C23-49A6-BF7B-2CAC2684B24B}"/>
              </a:ext>
            </a:extLst>
          </p:cNvPr>
          <p:cNvSpPr txBox="1"/>
          <p:nvPr/>
        </p:nvSpPr>
        <p:spPr>
          <a:xfrm>
            <a:off x="3595456" y="2735366"/>
            <a:ext cx="614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Torque Calculations for Motorized Aid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F50721-C3CC-4A9A-A6D3-E611687012DB}"/>
              </a:ext>
            </a:extLst>
          </p:cNvPr>
          <p:cNvSpPr txBox="1"/>
          <p:nvPr/>
        </p:nvSpPr>
        <p:spPr>
          <a:xfrm>
            <a:off x="3906173" y="3577760"/>
            <a:ext cx="414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Motor Torque Values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331B5-7C04-4D31-ACE7-ED47F510AB41}"/>
              </a:ext>
            </a:extLst>
          </p:cNvPr>
          <p:cNvSpPr txBox="1"/>
          <p:nvPr/>
        </p:nvSpPr>
        <p:spPr>
          <a:xfrm>
            <a:off x="3906173" y="4462473"/>
            <a:ext cx="399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 after each week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E456092-5E98-4BF8-9BD4-0A7F97DB6ABC}"/>
              </a:ext>
            </a:extLst>
          </p:cNvPr>
          <p:cNvSpPr/>
          <p:nvPr/>
        </p:nvSpPr>
        <p:spPr>
          <a:xfrm>
            <a:off x="3218540" y="4420154"/>
            <a:ext cx="554470" cy="5463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646801-3B98-4B61-B919-FDFB39F3551C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10" grpId="0" animBg="1"/>
      <p:bldP spid="33" grpId="0"/>
      <p:bldP spid="34" grpId="0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C07EB-9E16-4942-B0DE-4488228A2686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AF801E-CD07-43B9-9DC2-E5CA8FC91406}"/>
              </a:ext>
            </a:extLst>
          </p:cNvPr>
          <p:cNvGrpSpPr/>
          <p:nvPr/>
        </p:nvGrpSpPr>
        <p:grpSpPr>
          <a:xfrm>
            <a:off x="76741" y="581246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2E915006-9013-42F0-A0AC-E6C75684CB3D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5F4256C8-A49B-40D1-97F1-A49640B55F5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C0FC4958-7724-41B2-AF5E-F74713E0E6B7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69F37F-BAA1-42DB-8C1D-9B052C4CB42F}"/>
              </a:ext>
            </a:extLst>
          </p:cNvPr>
          <p:cNvSpPr txBox="1"/>
          <p:nvPr/>
        </p:nvSpPr>
        <p:spPr>
          <a:xfrm>
            <a:off x="1501781" y="662336"/>
            <a:ext cx="993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Biomechanical Parameters and Feasibility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E5013FA-EA76-4D1C-A5CD-F06C48EE2AEB}"/>
              </a:ext>
            </a:extLst>
          </p:cNvPr>
          <p:cNvSpPr/>
          <p:nvPr/>
        </p:nvSpPr>
        <p:spPr>
          <a:xfrm>
            <a:off x="1771479" y="1931717"/>
            <a:ext cx="554470" cy="5463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C355-0ED0-432A-B066-ED8399EDE7F4}"/>
              </a:ext>
            </a:extLst>
          </p:cNvPr>
          <p:cNvSpPr txBox="1"/>
          <p:nvPr/>
        </p:nvSpPr>
        <p:spPr>
          <a:xfrm>
            <a:off x="0" y="1974036"/>
            <a:ext cx="930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Muscle Activations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73D6-091C-41AD-8620-6EDE87AA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57" y="2478020"/>
            <a:ext cx="3393029" cy="33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C42F9E-7012-4E91-AC65-C5A3D458D374}"/>
              </a:ext>
            </a:extLst>
          </p:cNvPr>
          <p:cNvSpPr txBox="1"/>
          <p:nvPr/>
        </p:nvSpPr>
        <p:spPr>
          <a:xfrm>
            <a:off x="-12941" y="3584378"/>
            <a:ext cx="93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C9503-C94B-4275-8828-7828178BB2D3}"/>
              </a:ext>
            </a:extLst>
          </p:cNvPr>
          <p:cNvSpPr txBox="1"/>
          <p:nvPr/>
        </p:nvSpPr>
        <p:spPr>
          <a:xfrm>
            <a:off x="3898777" y="5640216"/>
            <a:ext cx="930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Delsys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EMG Sensor</a:t>
            </a:r>
          </a:p>
        </p:txBody>
      </p:sp>
    </p:spTree>
    <p:extLst>
      <p:ext uri="{BB962C8B-B14F-4D97-AF65-F5344CB8AC3E}">
        <p14:creationId xmlns:p14="http://schemas.microsoft.com/office/powerpoint/2010/main" val="19273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257A26-C62C-4435-A8C9-5195ED687A78}"/>
              </a:ext>
            </a:extLst>
          </p:cNvPr>
          <p:cNvGrpSpPr/>
          <p:nvPr/>
        </p:nvGrpSpPr>
        <p:grpSpPr>
          <a:xfrm>
            <a:off x="-1501380" y="151149"/>
            <a:ext cx="3002759" cy="1108605"/>
            <a:chOff x="9410022" y="4765060"/>
            <a:chExt cx="3665740" cy="1373609"/>
          </a:xfrm>
        </p:grpSpPr>
        <p:sp>
          <p:nvSpPr>
            <p:cNvPr id="3" name="Rounded Rectangle 6">
              <a:extLst>
                <a:ext uri="{FF2B5EF4-FFF2-40B4-BE49-F238E27FC236}">
                  <a16:creationId xmlns:a16="http://schemas.microsoft.com/office/drawing/2014/main" id="{C9D664E4-08A5-4E55-9981-87D0615347B9}"/>
                </a:ext>
              </a:extLst>
            </p:cNvPr>
            <p:cNvSpPr/>
            <p:nvPr/>
          </p:nvSpPr>
          <p:spPr>
            <a:xfrm>
              <a:off x="12398869" y="5461775"/>
              <a:ext cx="676893" cy="6768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000" b="1" dirty="0"/>
                <a:t>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CEF922-F22A-49C4-AD23-910A14AF29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10022" y="4765060"/>
              <a:ext cx="200333" cy="202169"/>
              <a:chOff x="5925" y="3029"/>
              <a:chExt cx="109" cy="110"/>
            </a:xfrm>
            <a:solidFill>
              <a:schemeClr val="bg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5AA0F-5BD5-4DCE-B822-F23E6A46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08B676-B2A2-4915-B832-0EAA49CA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" name="Freeform 39">
                <a:extLst>
                  <a:ext uri="{FF2B5EF4-FFF2-40B4-BE49-F238E27FC236}">
                    <a16:creationId xmlns:a16="http://schemas.microsoft.com/office/drawing/2014/main" id="{24EE759F-AB99-44EC-A1F7-B5111142F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40">
                <a:extLst>
                  <a:ext uri="{FF2B5EF4-FFF2-40B4-BE49-F238E27FC236}">
                    <a16:creationId xmlns:a16="http://schemas.microsoft.com/office/drawing/2014/main" id="{7BC7BBC0-925A-4FCB-9EA1-AFE9D77A6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C200D5-8308-46C8-A747-C6DBD3A18F6D}"/>
              </a:ext>
            </a:extLst>
          </p:cNvPr>
          <p:cNvSpPr txBox="1"/>
          <p:nvPr/>
        </p:nvSpPr>
        <p:spPr>
          <a:xfrm>
            <a:off x="1331650" y="755769"/>
            <a:ext cx="614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Torque Calculations for Motorized Aid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511BE-3AF1-4036-84C0-00F42089101A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ress With Two Fingers PNG Icon (2) - PNG Repo Free PNG Icons">
            <a:extLst>
              <a:ext uri="{FF2B5EF4-FFF2-40B4-BE49-F238E27FC236}">
                <a16:creationId xmlns:a16="http://schemas.microsoft.com/office/drawing/2014/main" id="{AAF74EE0-1A2E-4B2C-A593-97BE2781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07" y="1453705"/>
            <a:ext cx="775986" cy="77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33A6F0-1177-4BD4-988D-15558735F053}"/>
              </a:ext>
            </a:extLst>
          </p:cNvPr>
          <p:cNvSpPr txBox="1"/>
          <p:nvPr/>
        </p:nvSpPr>
        <p:spPr>
          <a:xfrm>
            <a:off x="4354722" y="2761108"/>
            <a:ext cx="3386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Anthropometry Chart</a:t>
            </a:r>
          </a:p>
          <a:p>
            <a:r>
              <a:rPr lang="en-US" sz="2800" dirty="0"/>
              <a:t>MRI scan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126A60-FDAD-4706-AD59-86EB83B81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78" y="3320751"/>
            <a:ext cx="306209" cy="3150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51DC86-EE90-474B-B6E5-FDC855B34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78" y="2923077"/>
            <a:ext cx="306209" cy="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BF3404-7DB1-45F6-B564-1379BFF5E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12000" r="28593" b="14519"/>
          <a:stretch/>
        </p:blipFill>
        <p:spPr>
          <a:xfrm>
            <a:off x="4348480" y="308181"/>
            <a:ext cx="3495040" cy="5916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5B3AC-C2D3-434B-B8AC-6B01C45ADE3B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7DF561-8FF0-4445-8167-9DD635ED5D8F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uilding a 3D Human. Phase 3: Muscular System | Anatomus | The Ultimate  Human Online Anatomy">
            <a:extLst>
              <a:ext uri="{FF2B5EF4-FFF2-40B4-BE49-F238E27FC236}">
                <a16:creationId xmlns:a16="http://schemas.microsoft.com/office/drawing/2014/main" id="{0F42E753-E1A4-4747-A02C-48D61BDA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14" y="682425"/>
            <a:ext cx="5895975" cy="441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BE9E5-7981-4FE0-85F5-4CAC27AE4F61}"/>
              </a:ext>
            </a:extLst>
          </p:cNvPr>
          <p:cNvSpPr txBox="1"/>
          <p:nvPr/>
        </p:nvSpPr>
        <p:spPr>
          <a:xfrm>
            <a:off x="5631772" y="5307775"/>
            <a:ext cx="928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[7] 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6060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0ECEE-66A3-4173-B197-BC51BF02E48A}"/>
              </a:ext>
            </a:extLst>
          </p:cNvPr>
          <p:cNvSpPr txBox="1"/>
          <p:nvPr/>
        </p:nvSpPr>
        <p:spPr>
          <a:xfrm>
            <a:off x="-347933" y="727946"/>
            <a:ext cx="930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Motor Torque Values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90288D-7DB6-41C9-9E4F-6F5107A531E6}"/>
              </a:ext>
            </a:extLst>
          </p:cNvPr>
          <p:cNvSpPr/>
          <p:nvPr/>
        </p:nvSpPr>
        <p:spPr>
          <a:xfrm>
            <a:off x="1558416" y="727946"/>
            <a:ext cx="554470" cy="4971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E444D-8EBC-4A47-BCB7-D02AAF01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09800"/>
            <a:ext cx="7543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1CE4C635-B441-4AC6-9461-B235FECC6014}"/>
              </a:ext>
            </a:extLst>
          </p:cNvPr>
          <p:cNvSpPr/>
          <p:nvPr/>
        </p:nvSpPr>
        <p:spPr>
          <a:xfrm>
            <a:off x="315542" y="513979"/>
            <a:ext cx="554470" cy="5463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3D87-020E-4CCA-844D-D0C0CD7EAAB3}"/>
              </a:ext>
            </a:extLst>
          </p:cNvPr>
          <p:cNvSpPr txBox="1"/>
          <p:nvPr/>
        </p:nvSpPr>
        <p:spPr>
          <a:xfrm>
            <a:off x="870012" y="556298"/>
            <a:ext cx="399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 after each week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70899-9EF4-4B2D-AD0A-290DA056CE03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finite GIFs - Get the best GIF on GIPHY">
            <a:extLst>
              <a:ext uri="{FF2B5EF4-FFF2-40B4-BE49-F238E27FC236}">
                <a16:creationId xmlns:a16="http://schemas.microsoft.com/office/drawing/2014/main" id="{5D679AFB-33F8-4AE8-8493-440A9C988B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97" y="1590397"/>
            <a:ext cx="3677205" cy="367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647024-3D86-4AC3-9CAA-C56CDB1C8E46}"/>
              </a:ext>
            </a:extLst>
          </p:cNvPr>
          <p:cNvGrpSpPr/>
          <p:nvPr/>
        </p:nvGrpSpPr>
        <p:grpSpPr>
          <a:xfrm>
            <a:off x="272050" y="476664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3" name="Rounded Rectangle 11">
              <a:extLst>
                <a:ext uri="{FF2B5EF4-FFF2-40B4-BE49-F238E27FC236}">
                  <a16:creationId xmlns:a16="http://schemas.microsoft.com/office/drawing/2014/main" id="{275A2322-8F7B-4236-B508-FBAFF3995D04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ounded Rectangle 12">
              <a:extLst>
                <a:ext uri="{FF2B5EF4-FFF2-40B4-BE49-F238E27FC236}">
                  <a16:creationId xmlns:a16="http://schemas.microsoft.com/office/drawing/2014/main" id="{1CE01780-DAD0-43AE-B48A-E4DBFA82FAC6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293FF85F-5EB9-46B9-BD63-8327AD524814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559A6F-3A8C-4C0A-9A23-91A42D2E35A6}"/>
              </a:ext>
            </a:extLst>
          </p:cNvPr>
          <p:cNvSpPr txBox="1"/>
          <p:nvPr/>
        </p:nvSpPr>
        <p:spPr>
          <a:xfrm>
            <a:off x="1299266" y="905901"/>
            <a:ext cx="862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Art for Suggested Device and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D4326-959A-4DB4-8D2F-C618DE88390B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41BBA-39B0-4F3B-9965-36304229BB62}"/>
              </a:ext>
            </a:extLst>
          </p:cNvPr>
          <p:cNvSpPr txBox="1"/>
          <p:nvPr/>
        </p:nvSpPr>
        <p:spPr>
          <a:xfrm>
            <a:off x="1189608" y="1499922"/>
            <a:ext cx="94145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[1] </a:t>
            </a:r>
            <a:r>
              <a:rPr lang="en-IN" sz="2600" dirty="0"/>
              <a:t>A complete walking-aid for paralytic patients caused by stroke – IEEE </a:t>
            </a:r>
          </a:p>
          <a:p>
            <a:r>
              <a:rPr lang="en-IN" sz="2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[2]</a:t>
            </a:r>
            <a:r>
              <a:rPr lang="en-US" sz="2600" b="1" dirty="0"/>
              <a:t> The Process of Recovery: After Hemiplegia - AHA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[3] </a:t>
            </a:r>
            <a:r>
              <a:rPr lang="en-US" sz="2600" dirty="0"/>
              <a:t>Considerations in measuring cartilage thickness using MRI: factors influencing reproducibility and accuracy – ELSEVIER</a:t>
            </a:r>
          </a:p>
          <a:p>
            <a:r>
              <a:rPr lang="en-US" sz="2600" dirty="0"/>
              <a:t>[4] A New Method of Reconstructing the Human Laryngeal Architecture Using Micro-MRI - – ELSEVIER</a:t>
            </a:r>
          </a:p>
          <a:p>
            <a:r>
              <a:rPr lang="en-US" sz="2600" dirty="0"/>
              <a:t>[5] A Finite-Element Model for the Mechanical Analysis of Skeletal Muscles – ELSEVIER</a:t>
            </a:r>
          </a:p>
          <a:p>
            <a:r>
              <a:rPr lang="en-US" sz="2600" dirty="0"/>
              <a:t>[6] https://www.sutterhealth.org</a:t>
            </a:r>
          </a:p>
          <a:p>
            <a:r>
              <a:rPr lang="en-US" sz="2600" dirty="0"/>
              <a:t>[7] https://www.anatomus.com/blog/teaching-anatomy/building-3d-human-phase-3-muscular-system/</a:t>
            </a:r>
          </a:p>
          <a:p>
            <a:endParaRPr lang="en-US" sz="2600" dirty="0"/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01629-B0E8-4FC5-834C-CF4AD0B721C7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E5220-D9DE-4E0B-B84F-B32B4B20EADA}"/>
              </a:ext>
            </a:extLst>
          </p:cNvPr>
          <p:cNvSpPr txBox="1"/>
          <p:nvPr/>
        </p:nvSpPr>
        <p:spPr>
          <a:xfrm>
            <a:off x="1516829" y="901084"/>
            <a:ext cx="9016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make a better world using Technology!</a:t>
            </a:r>
          </a:p>
        </p:txBody>
      </p:sp>
      <p:pic>
        <p:nvPicPr>
          <p:cNvPr id="7170" name="Picture 2" descr="Build a Better World Campaign - Together We Can">
            <a:extLst>
              <a:ext uri="{FF2B5EF4-FFF2-40B4-BE49-F238E27FC236}">
                <a16:creationId xmlns:a16="http://schemas.microsoft.com/office/drawing/2014/main" id="{9249C7AA-0649-4CE2-9276-07D25544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87" y="1713390"/>
            <a:ext cx="5567181" cy="38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CDDB8-E7BF-4A1F-B53B-F6A5B99102FB}"/>
              </a:ext>
            </a:extLst>
          </p:cNvPr>
          <p:cNvSpPr/>
          <p:nvPr/>
        </p:nvSpPr>
        <p:spPr>
          <a:xfrm>
            <a:off x="0" y="6516422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A640A36F-023A-433B-AF24-BE6840444B67}"/>
              </a:ext>
            </a:extLst>
          </p:cNvPr>
          <p:cNvSpPr/>
          <p:nvPr/>
        </p:nvSpPr>
        <p:spPr>
          <a:xfrm>
            <a:off x="4546267" y="1685229"/>
            <a:ext cx="3099461" cy="688770"/>
          </a:xfrm>
          <a:prstGeom prst="homePlate">
            <a:avLst>
              <a:gd name="adj" fmla="val 438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33BAA-3B66-4D28-BBE1-EB76EDA83FF6}"/>
              </a:ext>
            </a:extLst>
          </p:cNvPr>
          <p:cNvSpPr txBox="1"/>
          <p:nvPr/>
        </p:nvSpPr>
        <p:spPr>
          <a:xfrm>
            <a:off x="2843868" y="2526777"/>
            <a:ext cx="728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Solving a problem using Technology</a:t>
            </a:r>
          </a:p>
        </p:txBody>
      </p:sp>
      <p:sp>
        <p:nvSpPr>
          <p:cNvPr id="6" name="Pentagon 9">
            <a:extLst>
              <a:ext uri="{FF2B5EF4-FFF2-40B4-BE49-F238E27FC236}">
                <a16:creationId xmlns:a16="http://schemas.microsoft.com/office/drawing/2014/main" id="{15EB7596-1FE5-495C-94C0-6A7535C71717}"/>
              </a:ext>
            </a:extLst>
          </p:cNvPr>
          <p:cNvSpPr/>
          <p:nvPr/>
        </p:nvSpPr>
        <p:spPr>
          <a:xfrm>
            <a:off x="1193362" y="5073232"/>
            <a:ext cx="3146962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5A1CAC-43A7-4A0E-955D-438BE097CF3A}"/>
              </a:ext>
            </a:extLst>
          </p:cNvPr>
          <p:cNvGrpSpPr/>
          <p:nvPr/>
        </p:nvGrpSpPr>
        <p:grpSpPr>
          <a:xfrm>
            <a:off x="4717675" y="4802831"/>
            <a:ext cx="2756647" cy="968189"/>
            <a:chOff x="793377" y="4222376"/>
            <a:chExt cx="2756647" cy="968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5E68FE-1A2F-451F-B168-D6996202034D}"/>
                </a:ext>
              </a:extLst>
            </p:cNvPr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Engineer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FA9AB3E4-AA9A-44B7-B977-2CB82AAC6A9E}"/>
                </a:ext>
              </a:extLst>
            </p:cNvPr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7">
            <a:extLst>
              <a:ext uri="{FF2B5EF4-FFF2-40B4-BE49-F238E27FC236}">
                <a16:creationId xmlns:a16="http://schemas.microsoft.com/office/drawing/2014/main" id="{6A7A1CDB-2F71-45C9-B8B2-369C3F023631}"/>
              </a:ext>
            </a:extLst>
          </p:cNvPr>
          <p:cNvSpPr/>
          <p:nvPr/>
        </p:nvSpPr>
        <p:spPr>
          <a:xfrm>
            <a:off x="7998710" y="5058326"/>
            <a:ext cx="3335067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3080" name="Picture 8" descr="Arrow Gif Transparent &amp; PNG Clipart Free Download - YWD">
            <a:extLst>
              <a:ext uri="{FF2B5EF4-FFF2-40B4-BE49-F238E27FC236}">
                <a16:creationId xmlns:a16="http://schemas.microsoft.com/office/drawing/2014/main" id="{9A57DBFE-3113-4E71-9DC8-B2D5E23A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53236" y="4060432"/>
            <a:ext cx="885525" cy="5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D759CB1-D0CD-4C42-9CD8-72A62FB6EB7C}"/>
              </a:ext>
            </a:extLst>
          </p:cNvPr>
          <p:cNvSpPr/>
          <p:nvPr/>
        </p:nvSpPr>
        <p:spPr>
          <a:xfrm>
            <a:off x="4645616" y="3264330"/>
            <a:ext cx="2900762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474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3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veryone who owned GME stocks for years and been holding the whole time: |  /r/Stonks | Meme Man Wurds / Stonks Edits | Know Your Meme">
            <a:extLst>
              <a:ext uri="{FF2B5EF4-FFF2-40B4-BE49-F238E27FC236}">
                <a16:creationId xmlns:a16="http://schemas.microsoft.com/office/drawing/2014/main" id="{62A59D72-DD36-4DD7-80A8-F4AE52BA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052513"/>
            <a:ext cx="5257800" cy="475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C9FD3F-490E-4AE4-B455-3729237D9814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B2614-4574-4B1F-A880-A0F41BBC6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4" y="678460"/>
            <a:ext cx="5501080" cy="55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9233" y="1423812"/>
            <a:ext cx="5134061" cy="2894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“Customized 3D Printed Motorized Walking Aid for a patient with Hemiplegic gait affected by Stroke”</a:t>
            </a:r>
          </a:p>
        </p:txBody>
      </p:sp>
      <p:grpSp>
        <p:nvGrpSpPr>
          <p:cNvPr id="49" name="Group 36"/>
          <p:cNvGrpSpPr>
            <a:grpSpLocks noChangeAspect="1"/>
          </p:cNvGrpSpPr>
          <p:nvPr/>
        </p:nvGrpSpPr>
        <p:grpSpPr bwMode="auto">
          <a:xfrm>
            <a:off x="725680" y="1201471"/>
            <a:ext cx="5512130" cy="4247749"/>
            <a:chOff x="255" y="1263"/>
            <a:chExt cx="2716" cy="2093"/>
          </a:xfrm>
        </p:grpSpPr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C705F4B-D9B8-4E39-9DCA-5B5F92D61A18}"/>
              </a:ext>
            </a:extLst>
          </p:cNvPr>
          <p:cNvSpPr/>
          <p:nvPr/>
        </p:nvSpPr>
        <p:spPr>
          <a:xfrm>
            <a:off x="7020396" y="-59295"/>
            <a:ext cx="52103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684C-165B-4314-957F-D217FAB9B7CD}"/>
              </a:ext>
            </a:extLst>
          </p:cNvPr>
          <p:cNvSpPr txBox="1"/>
          <p:nvPr/>
        </p:nvSpPr>
        <p:spPr>
          <a:xfrm>
            <a:off x="7581677" y="4788826"/>
            <a:ext cx="4214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Praveen raj Masilamani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Singh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Marjara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Akhil Sinai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Bhangui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81BC1E6A-3643-4118-B206-FF03E1B88F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96160" y="4133920"/>
            <a:ext cx="387054" cy="596610"/>
            <a:chOff x="1181" y="956"/>
            <a:chExt cx="652" cy="1005"/>
          </a:xfrm>
          <a:solidFill>
            <a:schemeClr val="bg1"/>
          </a:solidFill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4E18A13-BAB3-4809-B062-E87FD8E6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6C0C4E0-4F30-4EAD-BD51-BEB291F0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18940A3-9867-4955-A851-96D2670B4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0BF16A-6059-48EE-8635-5CB7CF4618BB}"/>
              </a:ext>
            </a:extLst>
          </p:cNvPr>
          <p:cNvSpPr txBox="1"/>
          <p:nvPr/>
        </p:nvSpPr>
        <p:spPr>
          <a:xfrm>
            <a:off x="9408353" y="3611502"/>
            <a:ext cx="10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By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7BAD4D-96DB-4EED-9D8B-E8B976040D2D}"/>
              </a:ext>
            </a:extLst>
          </p:cNvPr>
          <p:cNvSpPr/>
          <p:nvPr/>
        </p:nvSpPr>
        <p:spPr>
          <a:xfrm>
            <a:off x="0" y="6587039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98D24180-CF04-41C7-9565-214F640F18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38705" y="4133920"/>
            <a:ext cx="387054" cy="596610"/>
            <a:chOff x="1181" y="956"/>
            <a:chExt cx="652" cy="1005"/>
          </a:xfrm>
          <a:solidFill>
            <a:schemeClr val="bg1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94B773-A2FA-4D9C-9B61-7A245ED5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739F67E-BFE3-4BDD-A62A-AE81CDE1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D520706-AC38-4758-B8AA-0DAAD21FB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8C2289C6-CFDE-4578-AB77-8D175A0273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31887" y="4147871"/>
            <a:ext cx="387054" cy="596610"/>
            <a:chOff x="1181" y="956"/>
            <a:chExt cx="652" cy="1005"/>
          </a:xfrm>
          <a:solidFill>
            <a:schemeClr val="bg1"/>
          </a:solidFill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A634752-BEEC-4418-8C04-B4C1EA2A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5CC9D2E-745E-402A-8CE6-4E88DC985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1204F38-1BC5-4D9B-8312-77F57CDEA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122" name="Picture 2" descr="Assistive Technology Icon - Accessibility Icon White Transparent PNG -  1600x1600 - Free Download on NicePNG">
            <a:extLst>
              <a:ext uri="{FF2B5EF4-FFF2-40B4-BE49-F238E27FC236}">
                <a16:creationId xmlns:a16="http://schemas.microsoft.com/office/drawing/2014/main" id="{7675187A-8F65-452F-8E37-6BC911EB5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9320" r="10708" b="11197"/>
          <a:stretch/>
        </p:blipFill>
        <p:spPr bwMode="auto">
          <a:xfrm>
            <a:off x="8432153" y="774756"/>
            <a:ext cx="2513877" cy="27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5" grpId="0" animBg="1"/>
      <p:bldP spid="1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58302" y="1452095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8302" y="2674578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58302" y="3841301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2" name="Rounded Rectangle 11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58302" y="5028959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74583" y="1861813"/>
            <a:ext cx="74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Patient – Background Information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2A441-7F1D-432F-B2B9-F4EDF1F52286}"/>
              </a:ext>
            </a:extLst>
          </p:cNvPr>
          <p:cNvSpPr txBox="1"/>
          <p:nvPr/>
        </p:nvSpPr>
        <p:spPr>
          <a:xfrm>
            <a:off x="3385518" y="426283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Agenda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F40831-6A9E-44E4-9871-13B73CB61BAC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47515-D974-4C02-ABF3-EE84C3D74EFD}"/>
              </a:ext>
            </a:extLst>
          </p:cNvPr>
          <p:cNvSpPr txBox="1"/>
          <p:nvPr/>
        </p:nvSpPr>
        <p:spPr>
          <a:xfrm>
            <a:off x="2087477" y="3078834"/>
            <a:ext cx="69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Adaptation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A02B9-C72D-4644-B64C-C9B48167B0E0}"/>
              </a:ext>
            </a:extLst>
          </p:cNvPr>
          <p:cNvSpPr txBox="1"/>
          <p:nvPr/>
        </p:nvSpPr>
        <p:spPr>
          <a:xfrm>
            <a:off x="3070822" y="4251866"/>
            <a:ext cx="69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Art for Suggested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F12A0-1354-4DA4-A79C-0DAB093EE935}"/>
              </a:ext>
            </a:extLst>
          </p:cNvPr>
          <p:cNvSpPr txBox="1"/>
          <p:nvPr/>
        </p:nvSpPr>
        <p:spPr>
          <a:xfrm>
            <a:off x="3733134" y="5455660"/>
            <a:ext cx="69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Biomechanical Parameters and Feasibility</a:t>
            </a:r>
          </a:p>
        </p:txBody>
      </p:sp>
    </p:spTree>
    <p:extLst>
      <p:ext uri="{BB962C8B-B14F-4D97-AF65-F5344CB8AC3E}">
        <p14:creationId xmlns:p14="http://schemas.microsoft.com/office/powerpoint/2010/main" val="40881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671D9-C1EC-411B-82AB-89AB5904EF50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teps to Design Thinking in Practice: A Process Walkthrough">
            <a:extLst>
              <a:ext uri="{FF2B5EF4-FFF2-40B4-BE49-F238E27FC236}">
                <a16:creationId xmlns:a16="http://schemas.microsoft.com/office/drawing/2014/main" id="{8300A0D9-68D1-4C11-A97A-3FB931602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23145" r="7588" b="17159"/>
          <a:stretch/>
        </p:blipFill>
        <p:spPr bwMode="auto">
          <a:xfrm>
            <a:off x="2099549" y="1600200"/>
            <a:ext cx="7992902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emiplegic Gait">
            <a:hlinkClick r:id="" action="ppaction://media"/>
            <a:extLst>
              <a:ext uri="{FF2B5EF4-FFF2-40B4-BE49-F238E27FC236}">
                <a16:creationId xmlns:a16="http://schemas.microsoft.com/office/drawing/2014/main" id="{221DC480-BBEC-43A0-8390-DB41181B09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1635" y="1446092"/>
            <a:ext cx="7868730" cy="4445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1787F-996A-4210-908A-45082DAB287E}"/>
              </a:ext>
            </a:extLst>
          </p:cNvPr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4757-9C91-46FF-9706-AB22B6DE0A43}"/>
              </a:ext>
            </a:extLst>
          </p:cNvPr>
          <p:cNvSpPr txBox="1"/>
          <p:nvPr/>
        </p:nvSpPr>
        <p:spPr>
          <a:xfrm>
            <a:off x="3289300" y="381894"/>
            <a:ext cx="561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with Hemiplegic Gait</a:t>
            </a:r>
          </a:p>
        </p:txBody>
      </p:sp>
    </p:spTree>
    <p:extLst>
      <p:ext uri="{BB962C8B-B14F-4D97-AF65-F5344CB8AC3E}">
        <p14:creationId xmlns:p14="http://schemas.microsoft.com/office/powerpoint/2010/main" val="38538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ome | AHA/ASA Journals">
            <a:extLst>
              <a:ext uri="{FF2B5EF4-FFF2-40B4-BE49-F238E27FC236}">
                <a16:creationId xmlns:a16="http://schemas.microsoft.com/office/drawing/2014/main" id="{653D2543-8D0E-44E6-9C8F-F8219EBBB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696070" cy="36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ocial Media | AHA/ASA Journals">
            <a:extLst>
              <a:ext uri="{FF2B5EF4-FFF2-40B4-BE49-F238E27FC236}">
                <a16:creationId xmlns:a16="http://schemas.microsoft.com/office/drawing/2014/main" id="{BBA8F30D-A0F7-4F32-9233-C16484A3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98" y="1831574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7FA724-AFF3-4F6A-B18A-A5229BE7B025}"/>
              </a:ext>
            </a:extLst>
          </p:cNvPr>
          <p:cNvSpPr/>
          <p:nvPr/>
        </p:nvSpPr>
        <p:spPr>
          <a:xfrm>
            <a:off x="0" y="6442415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80 Percent icon PNG and SVG Vector Free Download">
            <a:extLst>
              <a:ext uri="{FF2B5EF4-FFF2-40B4-BE49-F238E27FC236}">
                <a16:creationId xmlns:a16="http://schemas.microsoft.com/office/drawing/2014/main" id="{235FA290-8621-4605-81AA-31B02913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29" y="1031104"/>
            <a:ext cx="2338526" cy="23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4B073A4-AFE7-4285-B400-85DA4E4BDC14}"/>
              </a:ext>
            </a:extLst>
          </p:cNvPr>
          <p:cNvSpPr/>
          <p:nvPr/>
        </p:nvSpPr>
        <p:spPr>
          <a:xfrm>
            <a:off x="7584933" y="3998909"/>
            <a:ext cx="1479168" cy="1380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/>
              <a:t>6th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1EF59-7FB2-47F7-9878-F079BE531CA0}"/>
              </a:ext>
            </a:extLst>
          </p:cNvPr>
          <p:cNvSpPr txBox="1"/>
          <p:nvPr/>
        </p:nvSpPr>
        <p:spPr>
          <a:xfrm>
            <a:off x="2767614" y="4965580"/>
            <a:ext cx="928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[2] 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299014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536140-72D9-4CD4-8BBC-C5D9F6494EDE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C2090E-02F2-4F43-8C73-8F0BDDD638BC}"/>
              </a:ext>
            </a:extLst>
          </p:cNvPr>
          <p:cNvGrpSpPr/>
          <p:nvPr/>
        </p:nvGrpSpPr>
        <p:grpSpPr>
          <a:xfrm>
            <a:off x="110144" y="636651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BDDF18A-21E5-4DB8-AA23-F54CDD5414F6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D5088F09-5C43-4562-A8BD-CCD132B993CF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CC6E3B73-7F4C-4BCA-B216-AAC29A514BC8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9601E2-6232-477B-B6C4-D39D10E5A548}"/>
              </a:ext>
            </a:extLst>
          </p:cNvPr>
          <p:cNvSpPr txBox="1"/>
          <p:nvPr/>
        </p:nvSpPr>
        <p:spPr>
          <a:xfrm>
            <a:off x="1518119" y="725436"/>
            <a:ext cx="9934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Patient – Background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B1718-E0ED-4FDE-86C9-52BFA723D605}"/>
              </a:ext>
            </a:extLst>
          </p:cNvPr>
          <p:cNvSpPr txBox="1"/>
          <p:nvPr/>
        </p:nvSpPr>
        <p:spPr>
          <a:xfrm>
            <a:off x="1587850" y="1737526"/>
            <a:ext cx="901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motto of Motorized walking aid is to give walking assistance to patient without affecting the gait pattern.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3882B-D479-4BC7-8ECE-F26B21645CF4}"/>
              </a:ext>
            </a:extLst>
          </p:cNvPr>
          <p:cNvSpPr txBox="1"/>
          <p:nvPr/>
        </p:nvSpPr>
        <p:spPr>
          <a:xfrm>
            <a:off x="1445355" y="3048216"/>
            <a:ext cx="930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Audience: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with Hemiplegic Gait who are not able to attend training/ during training.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1A215-E318-4B1C-B602-C7A895234CB9}"/>
              </a:ext>
            </a:extLst>
          </p:cNvPr>
          <p:cNvSpPr txBox="1"/>
          <p:nvPr/>
        </p:nvSpPr>
        <p:spPr>
          <a:xfrm>
            <a:off x="1535184" y="4171577"/>
            <a:ext cx="74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Severity Level: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 to 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90C8A-B870-4559-925E-E7F8AB344F0E}"/>
              </a:ext>
            </a:extLst>
          </p:cNvPr>
          <p:cNvSpPr txBox="1"/>
          <p:nvPr/>
        </p:nvSpPr>
        <p:spPr>
          <a:xfrm>
            <a:off x="1518119" y="4687479"/>
            <a:ext cx="74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Limit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45 (For easier Adaptation) [6]</a:t>
            </a:r>
          </a:p>
        </p:txBody>
      </p:sp>
    </p:spTree>
    <p:extLst>
      <p:ext uri="{BB962C8B-B14F-4D97-AF65-F5344CB8AC3E}">
        <p14:creationId xmlns:p14="http://schemas.microsoft.com/office/powerpoint/2010/main" val="5897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 with support and contrivance">
            <a:extLst>
              <a:ext uri="{FF2B5EF4-FFF2-40B4-BE49-F238E27FC236}">
                <a16:creationId xmlns:a16="http://schemas.microsoft.com/office/drawing/2014/main" id="{658DE4C5-1A43-401C-A840-A69F8946FF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0" b="6627"/>
          <a:stretch>
            <a:fillRect/>
          </a:stretch>
        </p:blipFill>
        <p:spPr bwMode="auto">
          <a:xfrm>
            <a:off x="2398811" y="1517767"/>
            <a:ext cx="3024883" cy="42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7FA93-D784-41D8-851B-D92A9F40689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2018" r="52702" b="13216"/>
          <a:stretch/>
        </p:blipFill>
        <p:spPr bwMode="auto">
          <a:xfrm>
            <a:off x="6282432" y="1618986"/>
            <a:ext cx="3261064" cy="402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375C0A-3FC9-4BC6-9A8D-BB460494C8D9}"/>
              </a:ext>
            </a:extLst>
          </p:cNvPr>
          <p:cNvSpPr/>
          <p:nvPr/>
        </p:nvSpPr>
        <p:spPr>
          <a:xfrm>
            <a:off x="0" y="6459834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C8F1E7-3735-4C72-B8C7-34C8EB11243C}"/>
              </a:ext>
            </a:extLst>
          </p:cNvPr>
          <p:cNvGrpSpPr/>
          <p:nvPr/>
        </p:nvGrpSpPr>
        <p:grpSpPr>
          <a:xfrm>
            <a:off x="147763" y="511229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BE292D19-69EB-43EC-AED6-5AE512F103A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id="{0160F1CF-6589-4DE2-A52C-EFA6926F0B5D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81F7E134-354B-48B0-8631-ED128BAFB0BF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956552B-DA2F-4565-BB8C-91CC7DCCCB47}"/>
              </a:ext>
            </a:extLst>
          </p:cNvPr>
          <p:cNvSpPr txBox="1"/>
          <p:nvPr/>
        </p:nvSpPr>
        <p:spPr>
          <a:xfrm>
            <a:off x="456522" y="601848"/>
            <a:ext cx="99343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Adaptation –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1AC66-82F4-4026-84DD-767BBBB25BC5}"/>
              </a:ext>
            </a:extLst>
          </p:cNvPr>
          <p:cNvSpPr txBox="1"/>
          <p:nvPr/>
        </p:nvSpPr>
        <p:spPr>
          <a:xfrm>
            <a:off x="3690892" y="5804924"/>
            <a:ext cx="928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[1] </a:t>
            </a:r>
            <a:endParaRPr lang="en-IN" sz="3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C2008-3543-4A07-9D45-AA42F6487A7E}"/>
              </a:ext>
            </a:extLst>
          </p:cNvPr>
          <p:cNvSpPr txBox="1"/>
          <p:nvPr/>
        </p:nvSpPr>
        <p:spPr>
          <a:xfrm>
            <a:off x="7448736" y="5772720"/>
            <a:ext cx="928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[1] 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16564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392</Words>
  <Application>Microsoft Office PowerPoint</Application>
  <PresentationFormat>Widescreen</PresentationFormat>
  <Paragraphs>76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Raj Masilamani</dc:creator>
  <cp:lastModifiedBy>Praveen Raj Masilamani</cp:lastModifiedBy>
  <cp:revision>23</cp:revision>
  <dcterms:created xsi:type="dcterms:W3CDTF">2022-05-04T02:19:33Z</dcterms:created>
  <dcterms:modified xsi:type="dcterms:W3CDTF">2022-05-05T01:44:12Z</dcterms:modified>
</cp:coreProperties>
</file>