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35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3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8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4731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6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12/26/2022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9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94112F-55F4-4776-A323-7418930321C8}" type="datetime1">
              <a:rPr lang="en-US" smtClean="0"/>
              <a:t>12/26/2022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Triangular abstract background">
            <a:extLst>
              <a:ext uri="{FF2B5EF4-FFF2-40B4-BE49-F238E27FC236}">
                <a16:creationId xmlns:a16="http://schemas.microsoft.com/office/drawing/2014/main" id="{1942EFF5-0A0D-4A23-BA86-B9A44643D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5730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EB284A-7E49-8947-9146-EA3A7210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598" y="3666226"/>
            <a:ext cx="8412384" cy="2294626"/>
          </a:xfrm>
        </p:spPr>
        <p:txBody>
          <a:bodyPr anchor="b">
            <a:normAutofit/>
          </a:bodyPr>
          <a:lstStyle/>
          <a:p>
            <a:pPr algn="l"/>
            <a:r>
              <a:rPr lang="en-US" sz="2200" b="1" dirty="0"/>
              <a:t>Presented by Group 7  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200" b="1" dirty="0"/>
              <a:t>Akhil Sinai Bhangui (50419708)</a:t>
            </a:r>
            <a:br>
              <a:rPr lang="en-US" sz="2200" b="1" dirty="0"/>
            </a:br>
            <a:r>
              <a:rPr lang="en-US" sz="2200" b="1" dirty="0"/>
              <a:t>Pratik </a:t>
            </a:r>
            <a:r>
              <a:rPr lang="en-US" sz="2200" b="1" dirty="0" err="1"/>
              <a:t>Malani</a:t>
            </a:r>
            <a:r>
              <a:rPr lang="en-US" sz="2200" b="1" dirty="0"/>
              <a:t> (50416266)</a:t>
            </a:r>
            <a:br>
              <a:rPr lang="en-US" sz="2200" b="1" dirty="0"/>
            </a:br>
            <a:r>
              <a:rPr lang="en-US" sz="2200" b="1" dirty="0" err="1"/>
              <a:t>Mit</a:t>
            </a:r>
            <a:r>
              <a:rPr lang="en-US" sz="2200" b="1" dirty="0"/>
              <a:t> Desai (50414541)</a:t>
            </a:r>
            <a:br>
              <a:rPr lang="en-US" sz="2200" b="1" dirty="0"/>
            </a:br>
            <a:r>
              <a:rPr lang="en-US" sz="2200" b="1" dirty="0"/>
              <a:t>Mustapha Wolly (50411890)</a:t>
            </a:r>
            <a:endParaRPr lang="en-NG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5A2B9-59CC-1842-B9E3-400B4E526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30859"/>
            <a:ext cx="9905180" cy="3098136"/>
          </a:xfrm>
        </p:spPr>
        <p:txBody>
          <a:bodyPr anchor="ctr">
            <a:noAutofit/>
          </a:bodyPr>
          <a:lstStyle/>
          <a:p>
            <a:r>
              <a:rPr lang="en-US" sz="2800" b="1" dirty="0"/>
              <a:t>Robotics Programming with Force Control</a:t>
            </a:r>
            <a:br>
              <a:rPr lang="en-US" sz="1800" b="1" dirty="0"/>
            </a:br>
            <a:r>
              <a:rPr lang="en-US" sz="1800" dirty="0"/>
              <a:t>Presented at: The RIA Grinding, Deburring and Finishing Workshop St. Paul, Minnesota June 1996 </a:t>
            </a:r>
            <a:br>
              <a:rPr lang="en-US" sz="1800" dirty="0"/>
            </a:br>
            <a:r>
              <a:rPr lang="en-US" sz="1800" dirty="0" err="1"/>
              <a:t>By:Lester</a:t>
            </a:r>
            <a:r>
              <a:rPr lang="en-US" sz="1800" dirty="0"/>
              <a:t> E. Godwin</a:t>
            </a:r>
            <a:br>
              <a:rPr lang="en-US" sz="1800" dirty="0"/>
            </a:br>
            <a:r>
              <a:rPr lang="en-US" sz="1800" dirty="0"/>
              <a:t> Vice President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err="1"/>
              <a:t>PushCorp</a:t>
            </a:r>
            <a:r>
              <a:rPr lang="en-US" sz="1800" dirty="0"/>
              <a:t>, Inc</a:t>
            </a:r>
            <a:br>
              <a:rPr lang="en-US" sz="1800" b="1" dirty="0"/>
            </a:br>
            <a:endParaRPr lang="en-NG" sz="1800" dirty="0"/>
          </a:p>
        </p:txBody>
      </p:sp>
    </p:spTree>
    <p:extLst>
      <p:ext uri="{BB962C8B-B14F-4D97-AF65-F5344CB8AC3E}">
        <p14:creationId xmlns:p14="http://schemas.microsoft.com/office/powerpoint/2010/main" val="98139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0BBB-FBDB-724B-9958-D8D6EE7A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Path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E6AA-9736-004F-BE26-2D7E4512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32993"/>
            <a:ext cx="8134338" cy="3505201"/>
          </a:xfrm>
        </p:spPr>
        <p:txBody>
          <a:bodyPr>
            <a:normAutofit/>
          </a:bodyPr>
          <a:lstStyle/>
          <a:p>
            <a:r>
              <a:rPr lang="en-NG" sz="2400" dirty="0"/>
              <a:t>Motions for part-in-hand and tool-in-hand involve smooth sweeping movement.</a:t>
            </a:r>
          </a:p>
          <a:p>
            <a:r>
              <a:rPr lang="en-GB" sz="2400" dirty="0"/>
              <a:t>T</a:t>
            </a:r>
            <a:r>
              <a:rPr lang="en-NG" sz="2400" dirty="0"/>
              <a:t>o get a good finish, three important aspects of motion are considered important.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NG" sz="2400" dirty="0"/>
              <a:t>Surface Speed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NG" sz="2400" dirty="0"/>
              <a:t>Part Orientation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sz="2400" dirty="0"/>
              <a:t>A</a:t>
            </a:r>
            <a:r>
              <a:rPr lang="en-NG" sz="2400" dirty="0"/>
              <a:t>pproach Vector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9DF8-7769-0547-B650-C082BBE6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E237-6B76-ED42-8617-874FC73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438B-D58E-D945-A284-214C5BDC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2632-5B2C-B149-A7D6-88CF74A9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000" dirty="0"/>
              <a:t>Path Profiles</a:t>
            </a:r>
            <a:br>
              <a:rPr lang="en-NG" dirty="0"/>
            </a:br>
            <a:r>
              <a:rPr lang="en-NG" dirty="0"/>
              <a:t>Surface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A379-A2F4-9F42-9FCA-E593631E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9930"/>
            <a:ext cx="7729728" cy="3552497"/>
          </a:xfrm>
        </p:spPr>
        <p:txBody>
          <a:bodyPr>
            <a:normAutofit/>
          </a:bodyPr>
          <a:lstStyle/>
          <a:p>
            <a:r>
              <a:rPr lang="en-NG" sz="2400" dirty="0"/>
              <a:t>These are process variables that affect material removal rate in finishing operations. These variables are: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NG" sz="2000" dirty="0"/>
              <a:t>Aggressiveness of the Media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NG" sz="2000" dirty="0"/>
              <a:t>Force with which media was applied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sz="2000" dirty="0"/>
              <a:t>R</a:t>
            </a:r>
            <a:r>
              <a:rPr lang="en-NG" sz="2000" dirty="0"/>
              <a:t>ate at which the media is fed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NG" sz="2000" dirty="0"/>
              <a:t>Speed at which media is moved over part surface.</a:t>
            </a:r>
          </a:p>
          <a:p>
            <a:r>
              <a:rPr lang="en-NG" sz="2400" dirty="0"/>
              <a:t>Speed at which media is moved over part is the only one the robot has control over.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AEA0-077D-2F4D-99E1-3397494F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248E2-AB86-5647-9FDA-18864D69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1C1C-81A6-CB45-A9FC-B4EBFC20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B504-9EDC-1F4A-BE40-316A01FE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400" dirty="0"/>
              <a:t>Path Profile</a:t>
            </a:r>
            <a:br>
              <a:rPr lang="en-NG" dirty="0"/>
            </a:br>
            <a:r>
              <a:rPr lang="en-NG" sz="3600" dirty="0"/>
              <a:t>Surface speed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AEF2-ED02-5546-8FA9-2AE9EC47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G" sz="2400" dirty="0"/>
              <a:t>The more aggresively a part is worked on a given pass, the faster the surface speed must be to prevent overheating the part surfacae and media.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BCD6C-79B7-7B4C-A4F5-F7493710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BB2A-6459-1040-851D-293C78E3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F465-EE85-FF40-AB27-2F8573BC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2AAC-AAAA-E540-B47B-E31DE26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400" dirty="0"/>
              <a:t>Path Profile</a:t>
            </a:r>
            <a:br>
              <a:rPr lang="en-NG" sz="2400" dirty="0"/>
            </a:br>
            <a:r>
              <a:rPr lang="en-NG" sz="3200" dirty="0"/>
              <a:t>Part/Tool Orientation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0192-33AA-9740-8D49-B8ACFFA2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3297"/>
            <a:ext cx="7729728" cy="3636578"/>
          </a:xfrm>
        </p:spPr>
        <p:txBody>
          <a:bodyPr>
            <a:normAutofit/>
          </a:bodyPr>
          <a:lstStyle/>
          <a:p>
            <a:r>
              <a:rPr lang="en-NG" sz="2600" dirty="0"/>
              <a:t>To achieve consistent and uniform surface finish, orientation of part/tool is very important.</a:t>
            </a:r>
          </a:p>
          <a:p>
            <a:r>
              <a:rPr lang="en-NG" sz="2600" dirty="0"/>
              <a:t>The overall surface appearance is directly affected by the concistency of location and shape of the area where the finishing mdeia contacts the part.</a:t>
            </a:r>
          </a:p>
          <a:p>
            <a:r>
              <a:rPr lang="en-NG" sz="2600" dirty="0"/>
              <a:t>Irrespective of the programming technique used, maintaining a consistent contact pattern is the most important path programming consideration</a:t>
            </a:r>
            <a:r>
              <a:rPr lang="en-NG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26FC-89DC-6E43-A332-3FECF7A1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49A15-27ED-074B-8CB1-D751D3AB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6D38-2C69-8848-A651-B3C7381D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422F-09EC-1645-86E6-6378036F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2000" dirty="0"/>
              <a:t>Path Profile</a:t>
            </a:r>
            <a:br>
              <a:rPr lang="en-NG" sz="2800" dirty="0"/>
            </a:br>
            <a:r>
              <a:rPr lang="en-NG" sz="3200" dirty="0"/>
              <a:t>Approach Vector</a:t>
            </a:r>
            <a:endParaRPr lang="en-N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448A-7A12-1740-891F-335AB8E9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G" sz="2800" dirty="0"/>
              <a:t>This is the means in which the part comes in first contact with the finishing media.</a:t>
            </a:r>
          </a:p>
          <a:p>
            <a:r>
              <a:rPr lang="en-NG" sz="2800" dirty="0"/>
              <a:t>This is the Point where many surface finishing inconsistencies are found in the final part.</a:t>
            </a:r>
          </a:p>
          <a:p>
            <a:r>
              <a:rPr lang="en-NG" sz="2800" dirty="0"/>
              <a:t>The number one rule applying to the approach vector is to come in gradually . These gradual and controlled motion serve to feather the finish at the edges</a:t>
            </a:r>
            <a:r>
              <a:rPr lang="en-NG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67E7-065F-754A-834F-854E1C1E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D437-2CEF-CE4A-971B-D75390D4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10D1-D5B9-3F41-B2DB-A403D97E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C04F-07D1-344B-A19E-8A8C5D0C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20A6-C9A3-704A-B547-030CBA134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06566"/>
            <a:ext cx="7729728" cy="3431628"/>
          </a:xfrm>
        </p:spPr>
        <p:txBody>
          <a:bodyPr/>
          <a:lstStyle/>
          <a:p>
            <a:r>
              <a:rPr lang="en-US" sz="2400" dirty="0"/>
              <a:t>Compliance is, “the magnitude of displacement per unit of force”.</a:t>
            </a:r>
          </a:p>
          <a:p>
            <a:r>
              <a:rPr lang="en-US" sz="2400" dirty="0"/>
              <a:t>Compliance compensates for stiction and inertia effects on robots. </a:t>
            </a:r>
          </a:p>
          <a:p>
            <a:r>
              <a:rPr lang="en-US" sz="2400" dirty="0"/>
              <a:t>Compliance allows relatively stiff, position-controlled robots to apply forces more consistently over irregular and contoured surfaces because the material removal rate is highly dependent on the applied force.</a:t>
            </a: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B318-A503-A647-BE72-C00DE6F8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DBF9-66FE-614D-A1B8-5BD2EE0F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4D42-3B1F-E147-BFBA-DFB0C07B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0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4D2C-608A-564C-8E03-7EBDBB76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Effect of Compliance on Surface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7EFDA-865A-1740-A025-29ABC8BC7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042" y="2270234"/>
            <a:ext cx="5517930" cy="39316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4A88-DBC0-664E-94D1-C57D334B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38A6-A66E-4D4B-9854-3815E80A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FA0C-56D8-A640-8399-87366003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A7D9-9B11-7041-8949-0DCCD1D0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6B53-46AF-EB4C-9A66-76356B5D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903" y="2444536"/>
            <a:ext cx="8026961" cy="3448772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/>
              <a:t>Compliance into a robot is called through-the-arm force control. </a:t>
            </a:r>
          </a:p>
          <a:p>
            <a:pPr algn="just"/>
            <a:r>
              <a:rPr lang="en-US" sz="9600" dirty="0"/>
              <a:t>As the degree of compliance, or the applied force, is controlled by varying the torque applied by the servo motors at each link of the robot. </a:t>
            </a:r>
          </a:p>
          <a:p>
            <a:pPr algn="just"/>
            <a:r>
              <a:rPr lang="en-US" sz="9600" dirty="0"/>
              <a:t>However, this has some disadvantages, it works well with compliant media in low-speed applications, but the performance deteriorates rapidly as speed increases. </a:t>
            </a:r>
          </a:p>
          <a:p>
            <a:pPr algn="just"/>
            <a:r>
              <a:rPr lang="en-US" sz="9600" dirty="0"/>
              <a:t>This is due to large mass of robot arm and finite number of torque servo motors.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C85B5-A1E4-3546-ADD5-7A4FB28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E6562-F0CC-BA45-9A25-CEE2B04C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6AE5-106B-CD48-8D95-5B601BE3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B8B3-13C0-B94A-84C0-DFFD92D6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Types of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6BBF-6790-764D-9588-0FE30DB0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 counter this,  Around-the-arm devices compliance techniques are used:</a:t>
            </a:r>
          </a:p>
          <a:p>
            <a:r>
              <a:rPr lang="en-US" sz="2400" dirty="0"/>
              <a:t>Spring Actuators.</a:t>
            </a:r>
          </a:p>
          <a:p>
            <a:r>
              <a:rPr lang="en-US" sz="2400" dirty="0"/>
              <a:t>Electro-magnetic Actuators.</a:t>
            </a:r>
          </a:p>
          <a:p>
            <a:r>
              <a:rPr lang="en-US" sz="2400" dirty="0"/>
              <a:t>Pneumatic Actuators</a:t>
            </a: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D25E-90BA-D044-9231-1AA5BF47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2542-2A5E-3A45-9369-1B1FC173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333A-1792-DF4A-A152-FF6E9F16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1001-A32F-1A45-A3B8-C0160FF2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2400" dirty="0"/>
              <a:t>Types of Compliance</a:t>
            </a:r>
            <a:br>
              <a:rPr lang="en-NG" sz="2400" dirty="0"/>
            </a:br>
            <a:r>
              <a:rPr lang="en-NG" sz="3200" dirty="0"/>
              <a:t>Spring Actuators</a:t>
            </a:r>
            <a:endParaRPr lang="en-N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7C8D-10C7-0A46-BBFE-E27CD212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5337"/>
            <a:ext cx="8134338" cy="368913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It is the simplest type. </a:t>
            </a:r>
          </a:p>
          <a:p>
            <a:r>
              <a:rPr lang="en-US" sz="2400" dirty="0"/>
              <a:t>Forces are achieved via compression of spring.</a:t>
            </a:r>
          </a:p>
          <a:p>
            <a:r>
              <a:rPr lang="en-US" sz="2400" dirty="0"/>
              <a:t>Force applied by spring is directly proportional to the deflection.</a:t>
            </a:r>
          </a:p>
          <a:p>
            <a:r>
              <a:rPr lang="en-US" sz="2400" dirty="0"/>
              <a:t>A lot of dependence is on the applied force as the spring or media can compress due to the force. Thus, programming the robot path over the part is very critical.</a:t>
            </a:r>
          </a:p>
          <a:p>
            <a:r>
              <a:rPr lang="en-US" sz="2400" dirty="0"/>
              <a:t>Constant spring compression is maintained in order to maintain a constant force</a:t>
            </a:r>
            <a:r>
              <a:rPr lang="en-US" sz="2600" dirty="0"/>
              <a:t>.</a:t>
            </a: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0ACE-44E3-DA47-A1D7-2690B5FA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60F5-6E94-0E49-BB8B-584B3D6B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B031-C5D5-A741-A101-84E8CD22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4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33E1-487B-384B-82FA-9054E0CA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Force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8EEA-CDF8-8D47-9C26-36621F13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823854"/>
          </a:xfrm>
        </p:spPr>
        <p:txBody>
          <a:bodyPr>
            <a:normAutofit/>
          </a:bodyPr>
          <a:lstStyle/>
          <a:p>
            <a:endParaRPr lang="en-NG" sz="2800" dirty="0"/>
          </a:p>
          <a:p>
            <a:r>
              <a:rPr lang="en-NG" sz="2800" dirty="0"/>
              <a:t>Force control is a technique that arose to address a gap in the automated production industry and like any other control systems, robots are governed by feedback loops.</a:t>
            </a:r>
          </a:p>
          <a:p>
            <a:r>
              <a:rPr lang="en-NG" sz="2800" dirty="0"/>
              <a:t>Most of the robot programming in the automated industry are accomplished by tedious, time consuming teach by show techniques.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EDE1-1A56-A947-9767-A38FBC7D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1B06-2544-D743-BE08-A99E4F70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19B1-A436-C944-944A-66279D81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F81D-D542-004E-8C8E-9FF692E8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400" dirty="0"/>
              <a:t>Types of Compliance</a:t>
            </a:r>
            <a:br>
              <a:rPr lang="en-NG" dirty="0"/>
            </a:br>
            <a:r>
              <a:rPr lang="en-NG" dirty="0"/>
              <a:t>Elecgtromagnetic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DEB8-FE46-D34C-AA22-88F533A9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6358"/>
            <a:ext cx="7729728" cy="3678621"/>
          </a:xfrm>
        </p:spPr>
        <p:txBody>
          <a:bodyPr>
            <a:normAutofit/>
          </a:bodyPr>
          <a:lstStyle/>
          <a:p>
            <a:r>
              <a:rPr lang="en-US" sz="2600" dirty="0"/>
              <a:t>No dependence on applied force on position.</a:t>
            </a:r>
          </a:p>
          <a:p>
            <a:r>
              <a:rPr lang="en-US" sz="2600" dirty="0"/>
              <a:t>Constant force is applied over entire stroke.</a:t>
            </a:r>
          </a:p>
          <a:p>
            <a:r>
              <a:rPr lang="en-US" sz="2600" dirty="0"/>
              <a:t>Force applied can be quickly changed by varying the electrical current flowing through a solenoid.</a:t>
            </a:r>
          </a:p>
          <a:p>
            <a:r>
              <a:rPr lang="en-US" sz="2600" dirty="0"/>
              <a:t>Solenoids are quite heavy, and they require a great deal of electrical power to provide significant forces which is why these devices are normally floor mounted.</a:t>
            </a: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EC4D-2600-2C43-AB41-6D001BDA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6B9B-1705-8A44-9D93-FF4A9A0E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495A-960B-0E4D-815A-208F2638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3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3229-678D-A543-A92E-C96BFEB4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400" dirty="0"/>
              <a:t>Types of Compliance</a:t>
            </a:r>
            <a:br>
              <a:rPr lang="en-NG" dirty="0"/>
            </a:br>
            <a:r>
              <a:rPr lang="en-NG" dirty="0"/>
              <a:t>Pneumatic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972F-4310-1E46-9965-218C6F9DA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259724"/>
            <a:ext cx="8163595" cy="3958196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Constant force is applied over entire stroke.</a:t>
            </a:r>
          </a:p>
          <a:p>
            <a:r>
              <a:rPr lang="en-US" sz="2600" dirty="0"/>
              <a:t>Most common means of providing compliance in commercial surface finishing systems.</a:t>
            </a:r>
          </a:p>
          <a:p>
            <a:r>
              <a:rPr lang="en-US" sz="2600" dirty="0"/>
              <a:t>Available in both passive open-loop and active closed-loop systems.</a:t>
            </a:r>
          </a:p>
          <a:p>
            <a:r>
              <a:rPr lang="en-US" sz="2600" dirty="0"/>
              <a:t>Passive systems are generally used extensively in Part in Hand applications and controlled via manually operated or electrically controlled regulators. </a:t>
            </a:r>
          </a:p>
          <a:p>
            <a:r>
              <a:rPr lang="en-US" sz="2600" dirty="0"/>
              <a:t>The tooling is attached to the floor.</a:t>
            </a: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E3BB-DBAE-AA4F-B810-A87A806F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2CC0-91F3-124A-8314-B410F365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A472-02BC-7D4A-97A1-53688CD8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2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5681-05B7-E74D-9A55-7260140AB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033" y="1608030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Active force devices build on passive technology by adding a force measurement transducer commonly referred to as a load cell. </a:t>
            </a:r>
          </a:p>
          <a:p>
            <a:r>
              <a:rPr lang="en-US" sz="2400" dirty="0"/>
              <a:t>These provide high precision compliance independent of spatial orientation, inertial, gravitational, and friction effects. </a:t>
            </a:r>
          </a:p>
          <a:p>
            <a:r>
              <a:rPr lang="en-US" sz="2400" dirty="0"/>
              <a:t>These devices are used in both Part-In-Hand and Tool-In-Hand applications.</a:t>
            </a: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23A5-B48C-1A4A-A68A-28EB9F8A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A6D42-9DA5-7C49-A150-1E1A0BA4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52BB-0EC8-754B-8DD3-B4DB281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F5A2-67A2-8B43-AC7A-BE1AE2B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Benefits of Real-Time Force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ADEB-AEAC-F445-81F7-852D69C7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62" y="2270234"/>
            <a:ext cx="8145517" cy="40675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Ability to easily and predictably change the effective compliance of a tool in real time.</a:t>
            </a:r>
          </a:p>
          <a:p>
            <a:pPr algn="just"/>
            <a:r>
              <a:rPr lang="en-US" sz="2400" dirty="0"/>
              <a:t>Gives users unprecedented ability to continuously adapt compliant forces to optimize material removal and surface finish as the process is running.</a:t>
            </a:r>
          </a:p>
          <a:p>
            <a:pPr algn="just"/>
            <a:r>
              <a:rPr lang="en-US" sz="2400" dirty="0"/>
              <a:t>The active force device continuously monitors and corrects the applied force.</a:t>
            </a:r>
          </a:p>
          <a:p>
            <a:pPr algn="just"/>
            <a:r>
              <a:rPr lang="en-US" sz="2400" dirty="0"/>
              <a:t>The users can create and adjust their own complex compliance response dynamically in real-time.</a:t>
            </a:r>
          </a:p>
          <a:p>
            <a:pPr algn="just"/>
            <a:r>
              <a:rPr lang="en-US" sz="2400" dirty="0"/>
              <a:t>Robot approach path will be less critical and higher speeds can be used.</a:t>
            </a:r>
          </a:p>
          <a:p>
            <a:endParaRPr lang="en-NG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337B-9228-034B-9337-ED8A4DFA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CF42-F9EC-F646-8324-FF2C220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1DA3-18FC-F543-A701-86C9C2C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76BF-C741-BD44-B95D-36C54DA9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7B21-44DE-5643-8ACE-9CD51DED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331" y="2249214"/>
            <a:ext cx="8505143" cy="377321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When assembling an automated surface finishing cell, one should take time to consider programming issues before selecting equipment.</a:t>
            </a:r>
          </a:p>
          <a:p>
            <a:r>
              <a:rPr lang="en-US" sz="2600" dirty="0"/>
              <a:t>One should consider the relevant advantages and disadvantages in using a Part-In-Hand versus Tool-In-Hand configuration.</a:t>
            </a:r>
          </a:p>
          <a:p>
            <a:r>
              <a:rPr lang="en-US" sz="2600" dirty="0"/>
              <a:t>One should consider the time to manually teach robot paths versus purchasing more advanced simulation systems to generate robot paths off-line.</a:t>
            </a:r>
          </a:p>
          <a:p>
            <a:r>
              <a:rPr lang="en-US" sz="2600" dirty="0"/>
              <a:t>One should consider the costs and benefits of using passive versus active force devices.</a:t>
            </a: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2194-C60B-464B-B967-4D79C2DA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8CA7-6472-6648-A95C-775FD3BD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3CF5-B72B-FF46-9988-EB35D04B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9299-DFD3-664B-A58D-8E7767F2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A719-E08D-A146-B16C-C42B6F0D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G" sz="6000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305A2-37FA-494F-BCC8-23422CC4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43AB-9BC2-3844-8FFC-49CA7820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1F63-75E7-A44A-9618-17698B75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E3B3-78AA-8444-91EE-8B7E190C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Force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9A81-4C36-524F-B0E8-6D92782E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G" sz="2800" dirty="0"/>
              <a:t>To enable a more dynamic manufacturing environmnent, off-line and lead-through programming were developed and they show promising applications in the streamlining and acceleration of robotic processes.</a:t>
            </a:r>
          </a:p>
          <a:p>
            <a:r>
              <a:rPr lang="en-NG" sz="2800" dirty="0"/>
              <a:t>Both programming methods enable users to program robot motion in a simulated computer environment leaving the robot to continue in production.</a:t>
            </a:r>
          </a:p>
          <a:p>
            <a:endParaRPr lang="en-NG" dirty="0"/>
          </a:p>
          <a:p>
            <a:endParaRPr lang="en-NG" dirty="0"/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29C4-2D47-3F46-B5FC-949A47D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4447-BB7E-C547-BA32-41E9CF4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0330-2CE4-6741-89B3-6035FCF4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7257-F75D-AD43-A13F-C6A3D25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Surface Finishing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323A-891E-014E-A53F-9172525F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G" sz="3000" dirty="0"/>
              <a:t>Surface finishing applications fall into two categories:</a:t>
            </a:r>
          </a:p>
          <a:p>
            <a:pPr lvl="1"/>
            <a:r>
              <a:rPr lang="en-NG" sz="3000" dirty="0"/>
              <a:t>Part-In-Hand – the robot brings the part to be finished to the fixed surface finishing apparatus.</a:t>
            </a:r>
          </a:p>
          <a:p>
            <a:pPr lvl="1"/>
            <a:r>
              <a:rPr lang="en-NG" sz="3000" dirty="0"/>
              <a:t>Tool-In-hand – the robot applies surface finishing tool to a fixed part</a:t>
            </a:r>
          </a:p>
          <a:p>
            <a:pPr marL="0" indent="0">
              <a:buNone/>
            </a:pPr>
            <a:r>
              <a:rPr lang="en-NG" sz="2600" dirty="0"/>
              <a:t>  </a:t>
            </a: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30D-7285-344E-93ED-FD38D3BC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51E-3AB4-9F43-9020-D8066E76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785F4-68FD-9C48-BFDF-28505D32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8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F406-041A-E34B-AFA1-5CF42F33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0621"/>
            <a:ext cx="9527275" cy="1093379"/>
          </a:xfrm>
        </p:spPr>
        <p:txBody>
          <a:bodyPr>
            <a:normAutofit fontScale="90000"/>
          </a:bodyPr>
          <a:lstStyle/>
          <a:p>
            <a:r>
              <a:rPr lang="en-NG" sz="2200" dirty="0"/>
              <a:t>Surface Finishing Applications</a:t>
            </a:r>
            <a:br>
              <a:rPr lang="en-NG" dirty="0"/>
            </a:br>
            <a:r>
              <a:rPr lang="en-NG" sz="3600" dirty="0"/>
              <a:t>Part-In-Hand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01FA-509B-D148-AB60-3DDBFA33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6248"/>
            <a:ext cx="9527275" cy="4445876"/>
          </a:xfrm>
        </p:spPr>
        <p:txBody>
          <a:bodyPr>
            <a:noAutofit/>
          </a:bodyPr>
          <a:lstStyle/>
          <a:p>
            <a:r>
              <a:rPr lang="en-NG" sz="2800" dirty="0"/>
              <a:t>Used when the part to be finished is relatively small (Gripper tooling)</a:t>
            </a:r>
          </a:p>
          <a:p>
            <a:r>
              <a:rPr lang="en-NG" sz="2800" dirty="0"/>
              <a:t>Common </a:t>
            </a:r>
            <a:r>
              <a:rPr lang="en-GB" sz="2800" dirty="0"/>
              <a:t>i</a:t>
            </a:r>
            <a:r>
              <a:rPr lang="en-NG" sz="2800" dirty="0"/>
              <a:t>n manufacturing because:</a:t>
            </a:r>
          </a:p>
          <a:p>
            <a:pPr lvl="1"/>
            <a:r>
              <a:rPr lang="en-GB" sz="2800" dirty="0"/>
              <a:t>R</a:t>
            </a:r>
            <a:r>
              <a:rPr lang="en-NG" sz="2800" dirty="0"/>
              <a:t>obot load/unload operations can be combined with surface finish at a single work station</a:t>
            </a:r>
          </a:p>
          <a:p>
            <a:pPr lvl="1"/>
            <a:r>
              <a:rPr lang="en-GB" sz="2800" dirty="0"/>
              <a:t>P</a:t>
            </a:r>
            <a:r>
              <a:rPr lang="en-NG" sz="2800" dirty="0"/>
              <a:t>rocessing parts can be done faster due to a larger surface area for the materials (belt, drives)</a:t>
            </a:r>
          </a:p>
          <a:p>
            <a:pPr lvl="1"/>
            <a:r>
              <a:rPr lang="en-NG" sz="2800" dirty="0"/>
              <a:t>Fairly consistent compliance can be achieved wi</a:t>
            </a:r>
            <a:r>
              <a:rPr lang="en-GB" sz="2800" dirty="0" err="1"/>
              <a:t>th</a:t>
            </a:r>
            <a:r>
              <a:rPr lang="en-NG" sz="2800" dirty="0"/>
              <a:t> floor mounted open-loop compliance devices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A0D6-0FFF-FA48-A74E-1957B74D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673A-7F4A-B140-9CB1-5652F8EA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4637-AFB5-3D45-9B1E-ED5A948C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5A48-63CC-AB47-9C73-E2F76A58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000" dirty="0"/>
              <a:t>Surface Finishing Applications</a:t>
            </a:r>
            <a:br>
              <a:rPr lang="en-NG" dirty="0"/>
            </a:br>
            <a:r>
              <a:rPr lang="en-NG" sz="3200" dirty="0"/>
              <a:t>Part-In-Hand</a:t>
            </a:r>
            <a:r>
              <a:rPr lang="en-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3321-8FD3-1844-B2D6-885A9014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sz="2800" dirty="0"/>
              <a:t>One disadvantage to tool-in-hand systems is that it is impossible to finish the surface part due to interference with gripper and insufficient robot dexterity.</a:t>
            </a:r>
          </a:p>
          <a:p>
            <a:endParaRPr lang="en-NG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99D0-5CFB-EF48-870D-37C61FAB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C928-80F9-9A45-BEA3-93419271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59758-A77D-C947-AEBD-86021C73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E8B-F717-DB47-8C82-6389D0FA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000" dirty="0"/>
              <a:t>Surface Finishing Applications</a:t>
            </a:r>
            <a:br>
              <a:rPr lang="en-NG" dirty="0"/>
            </a:br>
            <a:r>
              <a:rPr lang="en-NG" sz="3200" dirty="0"/>
              <a:t>Tool-in-Hand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B854-9D11-2147-BB20-43CF722B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sz="2400" dirty="0"/>
              <a:t>Less common than Part-In-Hand in the manufacturing industry.</a:t>
            </a:r>
          </a:p>
          <a:p>
            <a:r>
              <a:rPr lang="en-NG" sz="2400" dirty="0"/>
              <a:t>Used where part to be finished is very big/large.</a:t>
            </a:r>
          </a:p>
          <a:p>
            <a:r>
              <a:rPr lang="en-NG" sz="2400" dirty="0"/>
              <a:t>In Tool-in-Hand, a compliance tool is mounted over the robot and part to be finished. The compliance tool can either be a passive or active device with disk/wheel type abrasive media.</a:t>
            </a:r>
          </a:p>
          <a:p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DAB6-5622-1749-831D-FF8FA0BB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9BD4-B8DA-4C42-9CA6-D03312A9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10F6-BFB0-1144-852A-7F15995D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FBCA-6192-C545-96BC-B10F70BE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000" dirty="0"/>
              <a:t>Surface Finishing Applications</a:t>
            </a:r>
            <a:br>
              <a:rPr lang="en-NG" dirty="0"/>
            </a:br>
            <a:r>
              <a:rPr lang="en-NG" sz="3200" dirty="0"/>
              <a:t>Tool-in-Hand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06CB-FB47-C945-B12C-485BBFB8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090" y="2575033"/>
            <a:ext cx="7837774" cy="3442139"/>
          </a:xfrm>
        </p:spPr>
        <p:txBody>
          <a:bodyPr>
            <a:normAutofit/>
          </a:bodyPr>
          <a:lstStyle/>
          <a:p>
            <a:r>
              <a:rPr lang="en-GB" sz="2400" dirty="0"/>
              <a:t>P</a:t>
            </a:r>
            <a:r>
              <a:rPr lang="en-NG" sz="2400" dirty="0"/>
              <a:t>assive force devices – Used where precise force control is </a:t>
            </a:r>
            <a:r>
              <a:rPr lang="en-GB" sz="2400" dirty="0"/>
              <a:t>n</a:t>
            </a:r>
            <a:r>
              <a:rPr lang="en-NG" sz="2400" dirty="0"/>
              <a:t>ot necessary and are mostly used for flat contours and grinding operations</a:t>
            </a:r>
          </a:p>
          <a:p>
            <a:r>
              <a:rPr lang="en-NG" sz="2400" dirty="0"/>
              <a:t>Active force devices – They are more ideal for tool-in-hand because these compensate for acceleration and gravitational effects so they can apply precise frame levels in any orientation.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950C9-32E7-FD45-ADB3-2C9D4CD2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9970-BCC9-EC43-A0B9-A9E79AC9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270FE-BD40-5145-8E5B-A7F0EFE6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1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0AB7-BE2C-6A4B-B61B-7E15A02C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000" dirty="0"/>
              <a:t>Surface Finishing Applications</a:t>
            </a:r>
            <a:br>
              <a:rPr lang="en-NG" dirty="0"/>
            </a:br>
            <a:r>
              <a:rPr lang="en-NG" sz="3200" dirty="0"/>
              <a:t>Tool-In-hand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D46F-7674-2D4D-91F7-0BDC1747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NG" sz="2400" dirty="0"/>
              <a:t>Active devices are able to tackle a wide range of finishing applications from poliishing to grinding on a variety of materials.</a:t>
            </a:r>
          </a:p>
          <a:p>
            <a:pPr lvl="2"/>
            <a:r>
              <a:rPr lang="en-NG" sz="2400" dirty="0"/>
              <a:t>Active devices have a dedicated controller which have some unique advanced features which can ease robot programming.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68FD-D8E4-7742-9EB1-1CB23AA5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6E45-D6C7-E946-99B5-F853E71E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219E-82CA-A34A-AA86-02AE4686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24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{744B104A-1445-204C-A820-3A2BDE36C919}tf10001120</Template>
  <TotalTime>463</TotalTime>
  <Words>1396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Parcel</vt:lpstr>
      <vt:lpstr>Presented by Group 7    Akhil Sinai Bhangui (50419708) Pratik Malani (50416266) Mit Desai (50414541) Mustapha Wolly (50411890)</vt:lpstr>
      <vt:lpstr>Force Control</vt:lpstr>
      <vt:lpstr>Force Control</vt:lpstr>
      <vt:lpstr>Surface Finishing Applications</vt:lpstr>
      <vt:lpstr>Surface Finishing Applications Part-In-Hand</vt:lpstr>
      <vt:lpstr>Surface Finishing Applications Part-In-Hand </vt:lpstr>
      <vt:lpstr>Surface Finishing Applications Tool-in-Hand</vt:lpstr>
      <vt:lpstr>Surface Finishing Applications Tool-in-Hand</vt:lpstr>
      <vt:lpstr>Surface Finishing Applications Tool-In-hand</vt:lpstr>
      <vt:lpstr>Path Profiles</vt:lpstr>
      <vt:lpstr>Path Profiles Surface Speed</vt:lpstr>
      <vt:lpstr>Path Profile Surface speed</vt:lpstr>
      <vt:lpstr>Path Profile Part/Tool Orientation</vt:lpstr>
      <vt:lpstr>Path Profile Approach Vector</vt:lpstr>
      <vt:lpstr>Compliance</vt:lpstr>
      <vt:lpstr>Effect of Compliance on Surface</vt:lpstr>
      <vt:lpstr>Compliance</vt:lpstr>
      <vt:lpstr>Types of Compliance</vt:lpstr>
      <vt:lpstr>Types of Compliance Spring Actuators</vt:lpstr>
      <vt:lpstr>Types of Compliance Elecgtromagnetic Actuators</vt:lpstr>
      <vt:lpstr>Types of Compliance Pneumatic Actuator</vt:lpstr>
      <vt:lpstr>PowerPoint Presentation</vt:lpstr>
      <vt:lpstr>Benefits of Real-Time Force Adjustment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Presented by Group 7    Pratik Malani (50416266) Mit Desai (50414541) Mustapha Molly (50411890) Akhil Sinai Bhangui (50419708) </dc:title>
  <dc:creator>Mustapha Taiwo Wolly</dc:creator>
  <cp:lastModifiedBy>Akhil Bhangui</cp:lastModifiedBy>
  <cp:revision>6</cp:revision>
  <dcterms:created xsi:type="dcterms:W3CDTF">2022-03-08T17:44:11Z</dcterms:created>
  <dcterms:modified xsi:type="dcterms:W3CDTF">2022-12-27T01:57:50Z</dcterms:modified>
</cp:coreProperties>
</file>