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4" r:id="rId1"/>
  </p:sldMasterIdLst>
  <p:notesMasterIdLst>
    <p:notesMasterId r:id="rId17"/>
  </p:notesMasterIdLst>
  <p:sldIdLst>
    <p:sldId id="256" r:id="rId2"/>
    <p:sldId id="257" r:id="rId3"/>
    <p:sldId id="260" r:id="rId4"/>
    <p:sldId id="259" r:id="rId5"/>
    <p:sldId id="261" r:id="rId6"/>
    <p:sldId id="258" r:id="rId7"/>
    <p:sldId id="262" r:id="rId8"/>
    <p:sldId id="263" r:id="rId9"/>
    <p:sldId id="270" r:id="rId10"/>
    <p:sldId id="264" r:id="rId11"/>
    <p:sldId id="268" r:id="rId12"/>
    <p:sldId id="269" r:id="rId13"/>
    <p:sldId id="267" r:id="rId14"/>
    <p:sldId id="265" r:id="rId15"/>
    <p:sldId id="26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34"/>
    <p:restoredTop sz="96629"/>
  </p:normalViewPr>
  <p:slideViewPr>
    <p:cSldViewPr snapToGrid="0" snapToObjects="1">
      <p:cViewPr varScale="1">
        <p:scale>
          <a:sx n="86" d="100"/>
          <a:sy n="86" d="100"/>
        </p:scale>
        <p:origin x="232" y="7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40" b="1" i="1" u="none" strike="noStrike" kern="1200" spc="0" baseline="0">
                <a:ln>
                  <a:noFill/>
                </a:ln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US" b="1" i="1"/>
              <a:t>Sudoku Solution Validator</a:t>
            </a:r>
          </a:p>
          <a:p>
            <a:pPr>
              <a:defRPr b="1" i="1"/>
            </a:pPr>
            <a:r>
              <a:rPr lang="en-US" b="1" i="1"/>
              <a:t> Single Thread vs Multi Threads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1" i="1" u="none" strike="noStrike" kern="1200" spc="0" baseline="0">
              <a:ln>
                <a:noFill/>
              </a:ln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Valid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ln>
                      <a:noFill/>
                    </a:ln>
                    <a:solidFill>
                      <a:sysClr val="windowText" lastClr="000000"/>
                    </a:solidFill>
                    <a:highlight>
                      <a:srgbClr val="FFFF00"/>
                    </a:highlight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Single Thread</c:v>
                </c:pt>
                <c:pt idx="1">
                  <c:v>11 Threads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45888</c:v>
                </c:pt>
                <c:pt idx="1">
                  <c:v>349103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AEB-6649-900F-2695A089B9E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InValid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ln>
                      <a:noFill/>
                    </a:ln>
                    <a:solidFill>
                      <a:sysClr val="windowText" lastClr="000000"/>
                    </a:solidFill>
                    <a:highlight>
                      <a:srgbClr val="FFFF00"/>
                    </a:highlight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Single Thread</c:v>
                </c:pt>
                <c:pt idx="1">
                  <c:v>11 Threads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74889</c:v>
                </c:pt>
                <c:pt idx="1">
                  <c:v>324121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AEB-6649-900F-2695A089B9E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07462544"/>
        <c:axId val="507464176"/>
      </c:barChart>
      <c:catAx>
        <c:axId val="5074625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ln>
                  <a:noFill/>
                </a:ln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7464176"/>
        <c:crosses val="autoZero"/>
        <c:auto val="1"/>
        <c:lblAlgn val="ctr"/>
        <c:lblOffset val="100"/>
        <c:noMultiLvlLbl val="0"/>
      </c:catAx>
      <c:valAx>
        <c:axId val="5074641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rgbClr val="002060"/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ln>
                      <a:noFill/>
                    </a:ln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Run Time (miliseconds)</a:t>
                </a:r>
              </a:p>
            </c:rich>
          </c:tx>
          <c:layout>
            <c:manualLayout>
              <c:xMode val="edge"/>
              <c:yMode val="edge"/>
              <c:x val="1.078167115902965E-2"/>
              <c:y val="0.3232059333583877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ln>
                    <a:noFill/>
                  </a:ln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ln>
                  <a:noFill/>
                </a:ln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7462544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200" b="0" i="0" u="none" strike="noStrike" kern="1200" baseline="0">
                <a:ln>
                  <a:noFill/>
                </a:ln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 w="38100"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ln>
                <a:noFill/>
              </a:ln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sz="1200">
          <a:ln>
            <a:noFill/>
          </a:ln>
          <a:solidFill>
            <a:sysClr val="windowText" lastClr="000000"/>
          </a:solidFill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B3B743-6339-B64C-85E5-F0E48B78E78C}" type="datetimeFigureOut">
              <a:rPr lang="en-US" smtClean="0"/>
              <a:t>4/30/20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4C7295-D085-2E46-AED0-016F26D40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329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4C7295-D085-2E46-AED0-016F26D401B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336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18108-10CF-5C43-9DFB-C2A18BC11A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98EC06-849E-A64F-B872-4CBACF78B4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54F4-A41A-F24D-AF6C-B1604C8D4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0090F-0C62-134E-AA28-3C8DF2BD0BD9}" type="datetimeFigureOut">
              <a:rPr lang="en-US" smtClean="0"/>
              <a:t>4/30/20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431E7B-FE84-AF4F-A44C-52170FBE3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D0F870-D144-9649-A184-19BB50241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812C7-FB56-7D40-AC06-1F366406F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369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352AB-4713-3C4C-A5F8-136431730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2AF8A2-FA51-984B-8CF8-FFB76D7FBE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927A0B-7FD2-9941-AFD7-AF8489933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0090F-0C62-134E-AA28-3C8DF2BD0BD9}" type="datetimeFigureOut">
              <a:rPr lang="en-US" smtClean="0"/>
              <a:t>4/30/20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87046F-A9EC-174C-BE85-93F4B946A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0D8794-2C0D-CD4E-A9BF-1F89BAB3E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812C7-FB56-7D40-AC06-1F366406F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865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F4B8C5-00B4-4F45-8B2E-E2F6CDA35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F95A01-3DBA-AC47-8109-AB64A841C6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F6B5AD-2CB2-C24A-8C11-C7F16AA93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0090F-0C62-134E-AA28-3C8DF2BD0BD9}" type="datetimeFigureOut">
              <a:rPr lang="en-US" smtClean="0"/>
              <a:t>4/30/20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849A60-D83B-9743-9973-C53F19DFE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96A590-3202-604B-BFBB-1C19510B5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812C7-FB56-7D40-AC06-1F366406F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9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F6A0B-9364-D94B-AB3A-B731776C6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B2A885-0CFB-5448-BCAD-0FBB9D207E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E8C8E7-7737-0345-B1FC-8B8D3786E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0090F-0C62-134E-AA28-3C8DF2BD0BD9}" type="datetimeFigureOut">
              <a:rPr lang="en-US" smtClean="0"/>
              <a:t>4/30/20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35B66E-41E5-1A4C-9235-F23A21B7D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7D45E5-EF69-B649-B40E-A252DB1A1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812C7-FB56-7D40-AC06-1F366406F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596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017C9-BFE4-FA40-A86C-6FDDA72D1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F59C43-267B-044D-B5B7-DA5A53FDDC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3523B7-54BA-1745-B95C-9AA7F2033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0090F-0C62-134E-AA28-3C8DF2BD0BD9}" type="datetimeFigureOut">
              <a:rPr lang="en-US" smtClean="0"/>
              <a:t>4/30/20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58E646-74CB-3547-B7F8-D53D008D6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BA2B0E-C2F0-7541-9E7C-49BEA3478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812C7-FB56-7D40-AC06-1F366406F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734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6487B-C712-2846-95D1-3B5B78CA4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144DE-3EC5-3C46-9905-AACFC39E47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814303-6EE5-664F-BDF0-437B977864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7208B4-B192-6048-B25A-AABA19141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0090F-0C62-134E-AA28-3C8DF2BD0BD9}" type="datetimeFigureOut">
              <a:rPr lang="en-US" smtClean="0"/>
              <a:t>4/30/20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7EE6E3-00D4-DC4C-A95F-FA1B403C7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92B43F-F731-C246-9CE5-290779828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812C7-FB56-7D40-AC06-1F366406F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51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E0883-7506-4441-A3D2-B4520218C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4BAA38-CAEC-3F48-B030-ABFD4754C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26A00F-7A35-944E-BF5B-3C291A86EE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2F55A3-B80A-074F-AFD4-EB82260296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D11E04-5D5F-A544-9005-8A0FFA2AEA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573E69-E88E-1242-A50D-184787FF1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0090F-0C62-134E-AA28-3C8DF2BD0BD9}" type="datetimeFigureOut">
              <a:rPr lang="en-US" smtClean="0"/>
              <a:t>4/30/20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2EB1D-B95D-E242-BF1B-70A9A437E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3E2CCB-2206-0D49-914D-6FF3B48B8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812C7-FB56-7D40-AC06-1F366406F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352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CC5BD-5CEA-C047-BA8E-C22D0EA4F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BE41CE-1EFE-F34E-A8AA-BC22B12F1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0090F-0C62-134E-AA28-3C8DF2BD0BD9}" type="datetimeFigureOut">
              <a:rPr lang="en-US" smtClean="0"/>
              <a:t>4/30/20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02304E-0F96-0944-B25B-130430246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810955-7675-7546-AFD9-61CBD5836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812C7-FB56-7D40-AC06-1F366406F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659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A82CF1-E545-B848-AD88-768582999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0090F-0C62-134E-AA28-3C8DF2BD0BD9}" type="datetimeFigureOut">
              <a:rPr lang="en-US" smtClean="0"/>
              <a:t>4/30/20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048E7E-20CD-9044-88FD-E3BA28219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664468-3415-F641-8C52-C0E5EA84C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812C7-FB56-7D40-AC06-1F366406F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023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BEF22-498D-724E-BAD7-28A8B6350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3AE30B-5B2E-B347-8BDE-15A0A48986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676B4F-D524-8247-8DEB-809129DDEA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E7D52B-EE9D-AA48-BD58-4A84F794F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0090F-0C62-134E-AA28-3C8DF2BD0BD9}" type="datetimeFigureOut">
              <a:rPr lang="en-US" smtClean="0"/>
              <a:t>4/30/20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46D119-677C-DA41-8B47-C6A54475F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CBCBE7-3412-524D-96F5-772F02E30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812C7-FB56-7D40-AC06-1F366406F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781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80274-A22C-4E49-9337-CDE3D5DDA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5FC0D2-E668-8A43-9D95-2EF2C749EA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675163-E344-1C4A-8C46-DA4B12A6AC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FD2475-41AD-FA49-B806-B2F84CAAC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0090F-0C62-134E-AA28-3C8DF2BD0BD9}" type="datetimeFigureOut">
              <a:rPr lang="en-US" smtClean="0"/>
              <a:t>4/30/20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955E08-9933-A447-9D1A-E699F4F5E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A9B956-C7FA-FC4D-BA7B-B2D793ABC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812C7-FB56-7D40-AC06-1F366406F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269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CEFDDD-5497-DF44-A41C-AA29CD6E6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1CF34D-26B9-3844-8AD8-D59CDCBE53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0B1821-9167-7045-B8BA-57E6BB9B61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A0090F-0C62-134E-AA28-3C8DF2BD0BD9}" type="datetimeFigureOut">
              <a:rPr lang="en-US" smtClean="0"/>
              <a:t>4/30/20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793E2-E4D6-DF4A-AC4F-F7E1BFF25F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286088-297B-8443-8056-149C29AF00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812C7-FB56-7D40-AC06-1F366406F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112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46F1F2C8-798B-4CCE-A851-94AFAF350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B02FD7-576D-3C46-BEDA-63DDCA1565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8168" y="477998"/>
            <a:ext cx="5425781" cy="2387600"/>
          </a:xfrm>
        </p:spPr>
        <p:txBody>
          <a:bodyPr>
            <a:normAutofit/>
          </a:bodyPr>
          <a:lstStyle/>
          <a:p>
            <a:pPr algn="l"/>
            <a:r>
              <a:rPr lang="en-US" sz="5100" b="1" dirty="0">
                <a:latin typeface="Arial" panose="020B0604020202020204" pitchFamily="34" charset="0"/>
                <a:cs typeface="Arial" panose="020B0604020202020204" pitchFamily="34" charset="0"/>
              </a:rPr>
              <a:t>Sudoku Solution Validator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53000F-B9C2-4042-AC55-BAB342F3F7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8168" y="4254573"/>
            <a:ext cx="5425781" cy="1655762"/>
          </a:xfrm>
        </p:spPr>
        <p:txBody>
          <a:bodyPr>
            <a:normAutofit/>
          </a:bodyPr>
          <a:lstStyle/>
          <a:p>
            <a:pPr algn="l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Project Candidates:</a:t>
            </a:r>
          </a:p>
          <a:p>
            <a:pPr algn="l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Akhil Cherukuri [014525420]</a:t>
            </a:r>
          </a:p>
          <a:p>
            <a:pPr algn="l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Dishant Shah [014615614]</a:t>
            </a:r>
            <a:endParaRPr lang="en-US" b="1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755E9CD0-04B0-4A3C-B291-AD913379C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1DD8BF3B-6066-418C-8D1A-75C5E396F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Block Arc 55">
            <a:extLst>
              <a:ext uri="{FF2B5EF4-FFF2-40B4-BE49-F238E27FC236}">
                <a16:creationId xmlns:a16="http://schemas.microsoft.com/office/drawing/2014/main" id="{80BC66F9-7A74-4286-AD22-1174052CC2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02394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D8142CC3-2B5C-48E6-9DF0-6C8ACBAF2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7B2D303B-3DD0-4319-9EAD-361847FEC7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46A89C79-8EF3-4AF9-B3D9-59A883F41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4" name="Arc 63">
            <a:extLst>
              <a:ext uri="{FF2B5EF4-FFF2-40B4-BE49-F238E27FC236}">
                <a16:creationId xmlns:a16="http://schemas.microsoft.com/office/drawing/2014/main" id="{EFE5CE34-4543-42E5-B82C-1F3D12422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72AF41FE-63D7-4695-81D2-66D2510E4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1788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Freeform: Shape 18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1" name="Freeform: Shape 20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EAE535-E1C9-AB42-87B8-DD26EE833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9906" y="494804"/>
            <a:ext cx="1731664" cy="577571"/>
          </a:xfrm>
        </p:spPr>
        <p:txBody>
          <a:bodyPr>
            <a:normAutofit/>
          </a:bodyPr>
          <a:lstStyle/>
          <a:p>
            <a:r>
              <a:rPr lang="en-US" sz="4000" dirty="0"/>
              <a:t>Results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AC0099-A13E-CA45-BBE6-1B4357B46A1D}"/>
              </a:ext>
            </a:extLst>
          </p:cNvPr>
          <p:cNvSpPr txBox="1"/>
          <p:nvPr/>
        </p:nvSpPr>
        <p:spPr>
          <a:xfrm>
            <a:off x="628842" y="1770793"/>
            <a:ext cx="3553793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Test Case 2</a:t>
            </a:r>
            <a:r>
              <a:rPr lang="en-US" b="1" dirty="0"/>
              <a:t>:</a:t>
            </a:r>
            <a:endParaRPr lang="en-US" dirty="0"/>
          </a:p>
          <a:p>
            <a:r>
              <a:rPr lang="en-US" dirty="0"/>
              <a:t> </a:t>
            </a:r>
          </a:p>
          <a:p>
            <a:r>
              <a:rPr lang="en-US" dirty="0"/>
              <a:t>Invalid Sudoku solution [11 threads]</a:t>
            </a:r>
          </a:p>
          <a:p>
            <a:r>
              <a:rPr lang="en-US" dirty="0"/>
              <a:t> </a:t>
            </a:r>
          </a:p>
          <a:p>
            <a:r>
              <a:rPr lang="en-US" b="1" dirty="0"/>
              <a:t>{</a:t>
            </a:r>
            <a:r>
              <a:rPr lang="en-US" b="1" dirty="0">
                <a:solidFill>
                  <a:srgbClr val="FF0000"/>
                </a:solidFill>
                <a:highlight>
                  <a:srgbClr val="FFFF00"/>
                </a:highlight>
              </a:rPr>
              <a:t>0</a:t>
            </a:r>
            <a:r>
              <a:rPr lang="en-US" b="1" dirty="0"/>
              <a:t>, 4, 8, 3, 9, 5, 7, 1, 6},</a:t>
            </a:r>
            <a:endParaRPr lang="en-US" dirty="0"/>
          </a:p>
          <a:p>
            <a:r>
              <a:rPr lang="en-US" b="1" dirty="0"/>
              <a:t>{5, 7, 1, 6, 2, 8, 3, 4, 9},</a:t>
            </a:r>
            <a:endParaRPr lang="en-US" dirty="0"/>
          </a:p>
          <a:p>
            <a:r>
              <a:rPr lang="en-US" b="1" dirty="0"/>
              <a:t>{9, 3, 6, 7, 4, 1, 5, 8, 2},</a:t>
            </a:r>
            <a:endParaRPr lang="en-US" dirty="0"/>
          </a:p>
          <a:p>
            <a:r>
              <a:rPr lang="en-US" b="1" dirty="0"/>
              <a:t>{6, 8, 2, 5, 3, 9, 1, 7, 4},</a:t>
            </a:r>
            <a:endParaRPr lang="en-US" dirty="0"/>
          </a:p>
          <a:p>
            <a:r>
              <a:rPr lang="en-US" b="1" dirty="0"/>
              <a:t>{3, 5, 9, 1, 7, 4, 6, 2, 8},</a:t>
            </a:r>
            <a:endParaRPr lang="en-US" dirty="0"/>
          </a:p>
          <a:p>
            <a:r>
              <a:rPr lang="en-US" b="1" dirty="0"/>
              <a:t>{7, 1, 4, 8, 6, 2, 9, 5, 3},</a:t>
            </a:r>
            <a:endParaRPr lang="en-US" dirty="0"/>
          </a:p>
          <a:p>
            <a:r>
              <a:rPr lang="en-US" b="1" dirty="0"/>
              <a:t>{8, 6, 3, 4, 1, 7, 2, 9, 5},</a:t>
            </a:r>
            <a:endParaRPr lang="en-US" dirty="0"/>
          </a:p>
          <a:p>
            <a:r>
              <a:rPr lang="en-US" b="1" dirty="0"/>
              <a:t>{1, 9, 5, 2, 8, 6, 4, 3, 7},</a:t>
            </a:r>
            <a:endParaRPr lang="en-US" dirty="0"/>
          </a:p>
          <a:p>
            <a:r>
              <a:rPr lang="en-US" b="1" dirty="0"/>
              <a:t>{4, 2, 7, 9, 5, 3, 8, 6, 1}</a:t>
            </a:r>
            <a:endParaRPr lang="en-US" dirty="0"/>
          </a:p>
          <a:p>
            <a:endParaRPr lang="en-US" dirty="0"/>
          </a:p>
        </p:txBody>
      </p:sp>
      <p:pic>
        <p:nvPicPr>
          <p:cNvPr id="13" name="Picture 12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6185DDB2-1459-8D42-8739-393BFF35DF84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80" t="28771"/>
          <a:stretch/>
        </p:blipFill>
        <p:spPr bwMode="auto">
          <a:xfrm>
            <a:off x="6096000" y="783590"/>
            <a:ext cx="4755515" cy="264541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3DF7024-34B8-764D-AE66-385685C1E842}"/>
              </a:ext>
            </a:extLst>
          </p:cNvPr>
          <p:cNvSpPr/>
          <p:nvPr/>
        </p:nvSpPr>
        <p:spPr>
          <a:xfrm>
            <a:off x="5467158" y="3755952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u="sng" dirty="0">
                <a:ea typeface="Times New Roman" panose="02020603050405020304" pitchFamily="18" charset="0"/>
              </a:rPr>
              <a:t>Result</a:t>
            </a:r>
            <a:r>
              <a:rPr lang="en-US" b="1" dirty="0">
                <a:ea typeface="Times New Roman" panose="02020603050405020304" pitchFamily="18" charset="0"/>
              </a:rPr>
              <a:t>:</a:t>
            </a:r>
            <a:endParaRPr lang="en-US" sz="1600" dirty="0">
              <a:ea typeface="Times New Roman" panose="02020603050405020304" pitchFamily="18" charset="0"/>
            </a:endParaRPr>
          </a:p>
          <a:p>
            <a:r>
              <a:rPr lang="en-US" dirty="0">
                <a:ea typeface="Times New Roman" panose="02020603050405020304" pitchFamily="18" charset="0"/>
              </a:rPr>
              <a:t> </a:t>
            </a:r>
            <a:endParaRPr lang="en-US" sz="1600" dirty="0">
              <a:ea typeface="Times New Roman" panose="02020603050405020304" pitchFamily="18" charset="0"/>
            </a:endParaRPr>
          </a:p>
          <a:p>
            <a:r>
              <a:rPr lang="en-US" dirty="0">
                <a:ea typeface="Times New Roman" panose="02020603050405020304" pitchFamily="18" charset="0"/>
              </a:rPr>
              <a:t>Invalid solution. </a:t>
            </a:r>
            <a:endParaRPr lang="en-US" sz="1600" dirty="0">
              <a:ea typeface="Times New Roman" panose="02020603050405020304" pitchFamily="18" charset="0"/>
            </a:endParaRPr>
          </a:p>
          <a:p>
            <a:r>
              <a:rPr lang="en-US" dirty="0">
                <a:ea typeface="Times New Roman" panose="02020603050405020304" pitchFamily="18" charset="0"/>
              </a:rPr>
              <a:t> </a:t>
            </a:r>
            <a:endParaRPr lang="en-US" sz="1600" dirty="0">
              <a:ea typeface="Times New Roman" panose="02020603050405020304" pitchFamily="18" charset="0"/>
            </a:endParaRPr>
          </a:p>
          <a:p>
            <a:r>
              <a:rPr lang="en-US" dirty="0">
                <a:ea typeface="Times New Roman" panose="02020603050405020304" pitchFamily="18" charset="0"/>
              </a:rPr>
              <a:t>The Following is an invalid solution to the sudoku puzzle</a:t>
            </a:r>
            <a:endParaRPr lang="en-US" sz="1600" dirty="0">
              <a:ea typeface="Times New Roman" panose="02020603050405020304" pitchFamily="18" charset="0"/>
            </a:endParaRPr>
          </a:p>
          <a:p>
            <a:r>
              <a:rPr lang="en-US" dirty="0">
                <a:ea typeface="Times New Roman" panose="02020603050405020304" pitchFamily="18" charset="0"/>
              </a:rPr>
              <a:t> </a:t>
            </a:r>
            <a:endParaRPr lang="en-US" sz="1600" dirty="0">
              <a:ea typeface="Times New Roman" panose="02020603050405020304" pitchFamily="18" charset="0"/>
            </a:endParaRPr>
          </a:p>
          <a:p>
            <a:r>
              <a:rPr lang="en-US" dirty="0">
                <a:ea typeface="Times New Roman" panose="02020603050405020304" pitchFamily="18" charset="0"/>
              </a:rPr>
              <a:t>Total Time Taken for Sudoku puzzle validation is </a:t>
            </a:r>
            <a:r>
              <a:rPr lang="en-US" dirty="0">
                <a:highlight>
                  <a:srgbClr val="FFFF00"/>
                </a:highlight>
                <a:ea typeface="Times New Roman" panose="02020603050405020304" pitchFamily="18" charset="0"/>
              </a:rPr>
              <a:t>324121ns</a:t>
            </a:r>
            <a:endParaRPr lang="en-US" sz="1600" dirty="0">
              <a:effectLst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08400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Freeform: Shape 18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1" name="Freeform: Shape 20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EAE535-E1C9-AB42-87B8-DD26EE833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917" y="336585"/>
            <a:ext cx="1761644" cy="742463"/>
          </a:xfrm>
        </p:spPr>
        <p:txBody>
          <a:bodyPr>
            <a:normAutofit/>
          </a:bodyPr>
          <a:lstStyle/>
          <a:p>
            <a:r>
              <a:rPr lang="en-US" sz="4000" dirty="0"/>
              <a:t>Results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CCBEE83-727D-214D-8B32-C9560D90A6E6}"/>
              </a:ext>
            </a:extLst>
          </p:cNvPr>
          <p:cNvSpPr/>
          <p:nvPr/>
        </p:nvSpPr>
        <p:spPr>
          <a:xfrm>
            <a:off x="546009" y="1762222"/>
            <a:ext cx="3847475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>
                <a:ea typeface="Times New Roman" panose="02020603050405020304" pitchFamily="18" charset="0"/>
              </a:rPr>
              <a:t>Test Case 3</a:t>
            </a:r>
            <a:r>
              <a:rPr lang="en-US" b="1" dirty="0">
                <a:ea typeface="Times New Roman" panose="02020603050405020304" pitchFamily="18" charset="0"/>
              </a:rPr>
              <a:t>:</a:t>
            </a:r>
            <a:endParaRPr lang="en-US" sz="1600" dirty="0">
              <a:ea typeface="Times New Roman" panose="02020603050405020304" pitchFamily="18" charset="0"/>
            </a:endParaRPr>
          </a:p>
          <a:p>
            <a:r>
              <a:rPr lang="en-US" dirty="0">
                <a:ea typeface="Times New Roman" panose="02020603050405020304" pitchFamily="18" charset="0"/>
              </a:rPr>
              <a:t> </a:t>
            </a:r>
            <a:endParaRPr lang="en-US" sz="1600" dirty="0">
              <a:ea typeface="Times New Roman" panose="02020603050405020304" pitchFamily="18" charset="0"/>
            </a:endParaRPr>
          </a:p>
          <a:p>
            <a:r>
              <a:rPr lang="en-US" dirty="0">
                <a:ea typeface="Times New Roman" panose="02020603050405020304" pitchFamily="18" charset="0"/>
              </a:rPr>
              <a:t>Valid Sudoku Solution [Single thread]</a:t>
            </a:r>
            <a:endParaRPr lang="en-US" sz="1600" dirty="0">
              <a:ea typeface="Times New Roman" panose="02020603050405020304" pitchFamily="18" charset="0"/>
            </a:endParaRPr>
          </a:p>
          <a:p>
            <a:r>
              <a:rPr lang="en-US" dirty="0">
                <a:ea typeface="Times New Roman" panose="02020603050405020304" pitchFamily="18" charset="0"/>
              </a:rPr>
              <a:t> </a:t>
            </a:r>
            <a:endParaRPr lang="en-US" sz="1600" dirty="0">
              <a:ea typeface="Times New Roman" panose="02020603050405020304" pitchFamily="18" charset="0"/>
            </a:endParaRPr>
          </a:p>
          <a:p>
            <a:r>
              <a:rPr lang="en-US" b="1" dirty="0">
                <a:solidFill>
                  <a:srgbClr val="002060"/>
                </a:solidFill>
                <a:ea typeface="Times New Roman" panose="02020603050405020304" pitchFamily="18" charset="0"/>
              </a:rPr>
              <a:t> {2, 3, 8, 3, 9, 5, 7, 1, 6},</a:t>
            </a:r>
            <a:endParaRPr lang="en-US" sz="1600" dirty="0">
              <a:ea typeface="Times New Roman" panose="02020603050405020304" pitchFamily="18" charset="0"/>
            </a:endParaRPr>
          </a:p>
          <a:p>
            <a:r>
              <a:rPr lang="en-US" b="1" dirty="0">
                <a:solidFill>
                  <a:srgbClr val="002060"/>
                </a:solidFill>
                <a:ea typeface="Times New Roman" panose="02020603050405020304" pitchFamily="18" charset="0"/>
              </a:rPr>
              <a:t> {5, 7, 1, 6, 2, 8, 3, 4, 9},</a:t>
            </a:r>
            <a:endParaRPr lang="en-US" sz="1600" dirty="0">
              <a:ea typeface="Times New Roman" panose="02020603050405020304" pitchFamily="18" charset="0"/>
            </a:endParaRPr>
          </a:p>
          <a:p>
            <a:r>
              <a:rPr lang="en-US" b="1" dirty="0">
                <a:solidFill>
                  <a:srgbClr val="002060"/>
                </a:solidFill>
                <a:ea typeface="Times New Roman" panose="02020603050405020304" pitchFamily="18" charset="0"/>
              </a:rPr>
              <a:t> {9, 3, 6, 7, 4, 1, 5, 8, 2},</a:t>
            </a:r>
            <a:endParaRPr lang="en-US" sz="1600" dirty="0">
              <a:ea typeface="Times New Roman" panose="02020603050405020304" pitchFamily="18" charset="0"/>
            </a:endParaRPr>
          </a:p>
          <a:p>
            <a:r>
              <a:rPr lang="en-US" b="1" dirty="0">
                <a:solidFill>
                  <a:srgbClr val="002060"/>
                </a:solidFill>
                <a:ea typeface="Times New Roman" panose="02020603050405020304" pitchFamily="18" charset="0"/>
              </a:rPr>
              <a:t> {6, 8, 2, 5, 3, 9, 1, 7, 4},</a:t>
            </a:r>
            <a:endParaRPr lang="en-US" sz="1600" dirty="0">
              <a:ea typeface="Times New Roman" panose="02020603050405020304" pitchFamily="18" charset="0"/>
            </a:endParaRPr>
          </a:p>
          <a:p>
            <a:r>
              <a:rPr lang="en-US" b="1" dirty="0">
                <a:solidFill>
                  <a:srgbClr val="002060"/>
                </a:solidFill>
                <a:ea typeface="Times New Roman" panose="02020603050405020304" pitchFamily="18" charset="0"/>
              </a:rPr>
              <a:t> {3, 5, 9, 1, 7, 4, 6, 2, 8},</a:t>
            </a:r>
            <a:endParaRPr lang="en-US" sz="1600" dirty="0">
              <a:ea typeface="Times New Roman" panose="02020603050405020304" pitchFamily="18" charset="0"/>
            </a:endParaRPr>
          </a:p>
          <a:p>
            <a:r>
              <a:rPr lang="en-US" b="1" dirty="0">
                <a:solidFill>
                  <a:srgbClr val="002060"/>
                </a:solidFill>
                <a:ea typeface="Times New Roman" panose="02020603050405020304" pitchFamily="18" charset="0"/>
              </a:rPr>
              <a:t> {7, 1, 4, 8, 6, 2, 9, 5, 3},</a:t>
            </a:r>
            <a:endParaRPr lang="en-US" sz="1600" dirty="0">
              <a:ea typeface="Times New Roman" panose="02020603050405020304" pitchFamily="18" charset="0"/>
            </a:endParaRPr>
          </a:p>
          <a:p>
            <a:r>
              <a:rPr lang="en-US" b="1" dirty="0">
                <a:solidFill>
                  <a:srgbClr val="002060"/>
                </a:solidFill>
                <a:ea typeface="Times New Roman" panose="02020603050405020304" pitchFamily="18" charset="0"/>
              </a:rPr>
              <a:t> {8, 6, 3, 4, 1, 7, 2, 9, 5},</a:t>
            </a:r>
            <a:endParaRPr lang="en-US" sz="1600" dirty="0">
              <a:ea typeface="Times New Roman" panose="02020603050405020304" pitchFamily="18" charset="0"/>
            </a:endParaRPr>
          </a:p>
          <a:p>
            <a:r>
              <a:rPr lang="en-US" b="1" dirty="0">
                <a:solidFill>
                  <a:srgbClr val="002060"/>
                </a:solidFill>
                <a:ea typeface="Times New Roman" panose="02020603050405020304" pitchFamily="18" charset="0"/>
              </a:rPr>
              <a:t> {1, 9, 5, 2, 8, 6, 4, 3, 7},</a:t>
            </a:r>
            <a:endParaRPr lang="en-US" sz="1600" dirty="0">
              <a:ea typeface="Times New Roman" panose="02020603050405020304" pitchFamily="18" charset="0"/>
            </a:endParaRPr>
          </a:p>
          <a:p>
            <a:r>
              <a:rPr lang="en-US" b="1" dirty="0">
                <a:solidFill>
                  <a:srgbClr val="002060"/>
                </a:solidFill>
                <a:ea typeface="Times New Roman" panose="02020603050405020304" pitchFamily="18" charset="0"/>
              </a:rPr>
              <a:t> {4, 2, 7, 9, 5, 3, 8, 6, 1}</a:t>
            </a:r>
            <a:endParaRPr lang="en-US" sz="1600" dirty="0">
              <a:effectLst/>
              <a:ea typeface="Times New Roman" panose="02020603050405020304" pitchFamily="18" charset="0"/>
            </a:endParaRPr>
          </a:p>
        </p:txBody>
      </p:sp>
      <p:pic>
        <p:nvPicPr>
          <p:cNvPr id="13" name="Picture 12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BF40E1C2-6825-114F-B3C1-58F34A0AB0A0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80" t="28452"/>
          <a:stretch/>
        </p:blipFill>
        <p:spPr bwMode="auto">
          <a:xfrm>
            <a:off x="6091003" y="707817"/>
            <a:ext cx="4803140" cy="265747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E1F4D8A-470C-1F43-98AF-5F49E7258128}"/>
              </a:ext>
            </a:extLst>
          </p:cNvPr>
          <p:cNvSpPr txBox="1"/>
          <p:nvPr/>
        </p:nvSpPr>
        <p:spPr>
          <a:xfrm>
            <a:off x="5765560" y="3875873"/>
            <a:ext cx="547977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Result</a:t>
            </a:r>
            <a:r>
              <a:rPr lang="en-US" b="1" dirty="0"/>
              <a:t>:</a:t>
            </a:r>
            <a:endParaRPr lang="en-US" dirty="0"/>
          </a:p>
          <a:p>
            <a:r>
              <a:rPr lang="en-US" dirty="0"/>
              <a:t> </a:t>
            </a:r>
          </a:p>
          <a:p>
            <a:r>
              <a:rPr lang="en-US" dirty="0"/>
              <a:t>Number of valid threads: 1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The following is a valid solution to the sudoku puzzle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Total Time Taken for Sudoku puzzle validation is 45888ns</a:t>
            </a:r>
          </a:p>
        </p:txBody>
      </p:sp>
    </p:spTree>
    <p:extLst>
      <p:ext uri="{BB962C8B-B14F-4D97-AF65-F5344CB8AC3E}">
        <p14:creationId xmlns:p14="http://schemas.microsoft.com/office/powerpoint/2010/main" val="5329561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Freeform: Shape 18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1" name="Freeform: Shape 20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EAE535-E1C9-AB42-87B8-DD26EE833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7381" y="265176"/>
            <a:ext cx="1656713" cy="667512"/>
          </a:xfrm>
        </p:spPr>
        <p:txBody>
          <a:bodyPr>
            <a:normAutofit/>
          </a:bodyPr>
          <a:lstStyle/>
          <a:p>
            <a:r>
              <a:rPr lang="en-US" sz="4000" dirty="0"/>
              <a:t>Results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3CC88A-1F03-9C43-977F-7C53E65EE48E}"/>
              </a:ext>
            </a:extLst>
          </p:cNvPr>
          <p:cNvSpPr/>
          <p:nvPr/>
        </p:nvSpPr>
        <p:spPr>
          <a:xfrm>
            <a:off x="676873" y="1679337"/>
            <a:ext cx="3457731" cy="37091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>
                <a:ea typeface="Times New Roman" panose="02020603050405020304" pitchFamily="18" charset="0"/>
              </a:rPr>
              <a:t>Test Case 4</a:t>
            </a:r>
            <a:r>
              <a:rPr lang="en-US" b="1" dirty="0">
                <a:ea typeface="Times New Roman" panose="02020603050405020304" pitchFamily="18" charset="0"/>
              </a:rPr>
              <a:t>:</a:t>
            </a:r>
            <a:endParaRPr lang="en-US" sz="1600" dirty="0">
              <a:ea typeface="Times New Roman" panose="02020603050405020304" pitchFamily="18" charset="0"/>
            </a:endParaRPr>
          </a:p>
          <a:p>
            <a:r>
              <a:rPr lang="en-US" b="1" dirty="0">
                <a:ea typeface="Times New Roman" panose="02020603050405020304" pitchFamily="18" charset="0"/>
              </a:rPr>
              <a:t> </a:t>
            </a:r>
            <a:endParaRPr lang="en-US" sz="1600" dirty="0">
              <a:ea typeface="Times New Roman" panose="02020603050405020304" pitchFamily="18" charset="0"/>
            </a:endParaRPr>
          </a:p>
          <a:p>
            <a:r>
              <a:rPr lang="en-US" dirty="0">
                <a:ea typeface="Times New Roman" panose="02020603050405020304" pitchFamily="18" charset="0"/>
              </a:rPr>
              <a:t>Valid Sudoku Solution [11 threads]</a:t>
            </a:r>
            <a:endParaRPr lang="en-US" sz="1600" dirty="0">
              <a:ea typeface="Times New Roman" panose="02020603050405020304" pitchFamily="18" charset="0"/>
            </a:endParaRPr>
          </a:p>
          <a:p>
            <a:r>
              <a:rPr lang="en-US" dirty="0">
                <a:ea typeface="Times New Roman" panose="02020603050405020304" pitchFamily="18" charset="0"/>
              </a:rPr>
              <a:t> </a:t>
            </a:r>
            <a:endParaRPr lang="en-US" sz="1600" dirty="0">
              <a:ea typeface="Times New Roman" panose="02020603050405020304" pitchFamily="18" charset="0"/>
            </a:endParaRPr>
          </a:p>
          <a:p>
            <a:r>
              <a:rPr lang="en-US" b="1" dirty="0">
                <a:solidFill>
                  <a:srgbClr val="002060"/>
                </a:solidFill>
                <a:ea typeface="Times New Roman" panose="02020603050405020304" pitchFamily="18" charset="0"/>
              </a:rPr>
              <a:t>{2, 4, 8, 3, 9, 5, 7, 1, 6},</a:t>
            </a:r>
            <a:endParaRPr lang="en-US" sz="1600" dirty="0">
              <a:ea typeface="Times New Roman" panose="02020603050405020304" pitchFamily="18" charset="0"/>
            </a:endParaRPr>
          </a:p>
          <a:p>
            <a:r>
              <a:rPr lang="en-US" b="1" dirty="0">
                <a:solidFill>
                  <a:srgbClr val="002060"/>
                </a:solidFill>
                <a:ea typeface="Times New Roman" panose="02020603050405020304" pitchFamily="18" charset="0"/>
              </a:rPr>
              <a:t>{5, 7, 1, 6, 2, 8, 3, 4, 9},</a:t>
            </a:r>
            <a:endParaRPr lang="en-US" sz="1600" dirty="0">
              <a:ea typeface="Times New Roman" panose="02020603050405020304" pitchFamily="18" charset="0"/>
            </a:endParaRPr>
          </a:p>
          <a:p>
            <a:r>
              <a:rPr lang="en-US" b="1" dirty="0">
                <a:solidFill>
                  <a:srgbClr val="002060"/>
                </a:solidFill>
                <a:ea typeface="Times New Roman" panose="02020603050405020304" pitchFamily="18" charset="0"/>
              </a:rPr>
              <a:t>{9, 3, 6, 7, 4, 1, 5, 8, 2},</a:t>
            </a:r>
            <a:endParaRPr lang="en-US" sz="1600" dirty="0">
              <a:ea typeface="Times New Roman" panose="02020603050405020304" pitchFamily="18" charset="0"/>
            </a:endParaRPr>
          </a:p>
          <a:p>
            <a:r>
              <a:rPr lang="en-US" b="1" dirty="0">
                <a:solidFill>
                  <a:srgbClr val="002060"/>
                </a:solidFill>
                <a:ea typeface="Times New Roman" panose="02020603050405020304" pitchFamily="18" charset="0"/>
              </a:rPr>
              <a:t>{6, 8, 2, 5, 3, 9, 1, 7, 4},</a:t>
            </a:r>
            <a:endParaRPr lang="en-US" sz="1600" dirty="0">
              <a:ea typeface="Times New Roman" panose="02020603050405020304" pitchFamily="18" charset="0"/>
            </a:endParaRPr>
          </a:p>
          <a:p>
            <a:r>
              <a:rPr lang="en-US" b="1" dirty="0">
                <a:solidFill>
                  <a:srgbClr val="002060"/>
                </a:solidFill>
                <a:ea typeface="Times New Roman" panose="02020603050405020304" pitchFamily="18" charset="0"/>
              </a:rPr>
              <a:t>{3, 5, 9, 1, 7, 4, 6, 2, 8},</a:t>
            </a:r>
            <a:endParaRPr lang="en-US" sz="1600" dirty="0">
              <a:ea typeface="Times New Roman" panose="02020603050405020304" pitchFamily="18" charset="0"/>
            </a:endParaRPr>
          </a:p>
          <a:p>
            <a:r>
              <a:rPr lang="en-US" b="1" dirty="0">
                <a:solidFill>
                  <a:srgbClr val="002060"/>
                </a:solidFill>
                <a:ea typeface="Times New Roman" panose="02020603050405020304" pitchFamily="18" charset="0"/>
              </a:rPr>
              <a:t>{7, 1, 4, 8, 6, 2, 9, 5, 3},</a:t>
            </a:r>
            <a:endParaRPr lang="en-US" sz="1600" dirty="0">
              <a:ea typeface="Times New Roman" panose="02020603050405020304" pitchFamily="18" charset="0"/>
            </a:endParaRPr>
          </a:p>
          <a:p>
            <a:r>
              <a:rPr lang="en-US" b="1" dirty="0">
                <a:solidFill>
                  <a:srgbClr val="002060"/>
                </a:solidFill>
                <a:ea typeface="Times New Roman" panose="02020603050405020304" pitchFamily="18" charset="0"/>
              </a:rPr>
              <a:t>{8, 6, 3, 4, 1, 7, 2, 9, 5},</a:t>
            </a:r>
            <a:endParaRPr lang="en-US" sz="1600" dirty="0">
              <a:ea typeface="Times New Roman" panose="02020603050405020304" pitchFamily="18" charset="0"/>
            </a:endParaRPr>
          </a:p>
          <a:p>
            <a:r>
              <a:rPr lang="en-US" b="1" dirty="0">
                <a:solidFill>
                  <a:srgbClr val="002060"/>
                </a:solidFill>
                <a:ea typeface="Times New Roman" panose="02020603050405020304" pitchFamily="18" charset="0"/>
              </a:rPr>
              <a:t>{1, 9, 5, 2, 8, 6, 4, 3, 7},</a:t>
            </a:r>
            <a:endParaRPr lang="en-US" sz="1600" dirty="0">
              <a:ea typeface="Times New Roman" panose="02020603050405020304" pitchFamily="18" charset="0"/>
            </a:endParaRPr>
          </a:p>
          <a:p>
            <a:r>
              <a:rPr lang="en-US" b="1" dirty="0">
                <a:solidFill>
                  <a:srgbClr val="002060"/>
                </a:solidFill>
                <a:ea typeface="Times New Roman" panose="02020603050405020304" pitchFamily="18" charset="0"/>
              </a:rPr>
              <a:t>{4, 2, 7, 9, 5, 3, 8, 6, 1}</a:t>
            </a:r>
            <a:endParaRPr lang="en-US" sz="1600" dirty="0">
              <a:effectLst/>
              <a:ea typeface="Times New Roman" panose="02020603050405020304" pitchFamily="18" charset="0"/>
            </a:endParaRPr>
          </a:p>
        </p:txBody>
      </p:sp>
      <p:pic>
        <p:nvPicPr>
          <p:cNvPr id="13" name="Picture 12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895B58B5-244E-394C-AECC-2BA788BD3E3D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80" t="28452"/>
          <a:stretch/>
        </p:blipFill>
        <p:spPr bwMode="auto">
          <a:xfrm>
            <a:off x="6103875" y="598932"/>
            <a:ext cx="4803140" cy="265747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2747473-E0C7-DA46-A18D-9EF5A93D8AEF}"/>
              </a:ext>
            </a:extLst>
          </p:cNvPr>
          <p:cNvSpPr/>
          <p:nvPr/>
        </p:nvSpPr>
        <p:spPr>
          <a:xfrm>
            <a:off x="5495760" y="3755952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u="sng" dirty="0">
                <a:ea typeface="Times New Roman" panose="02020603050405020304" pitchFamily="18" charset="0"/>
              </a:rPr>
              <a:t>Result</a:t>
            </a:r>
            <a:r>
              <a:rPr lang="en-US" b="1" dirty="0">
                <a:ea typeface="Times New Roman" panose="02020603050405020304" pitchFamily="18" charset="0"/>
              </a:rPr>
              <a:t>:</a:t>
            </a:r>
            <a:endParaRPr lang="en-US" sz="1600" dirty="0">
              <a:ea typeface="Times New Roman" panose="02020603050405020304" pitchFamily="18" charset="0"/>
            </a:endParaRPr>
          </a:p>
          <a:p>
            <a:r>
              <a:rPr lang="en-US" dirty="0">
                <a:ea typeface="Times New Roman" panose="02020603050405020304" pitchFamily="18" charset="0"/>
              </a:rPr>
              <a:t> </a:t>
            </a:r>
            <a:endParaRPr lang="en-US" sz="1600" dirty="0">
              <a:ea typeface="Times New Roman" panose="02020603050405020304" pitchFamily="18" charset="0"/>
            </a:endParaRPr>
          </a:p>
          <a:p>
            <a:r>
              <a:rPr lang="en-US" dirty="0">
                <a:ea typeface="Times New Roman" panose="02020603050405020304" pitchFamily="18" charset="0"/>
              </a:rPr>
              <a:t>Number of valid threads: 11</a:t>
            </a:r>
            <a:endParaRPr lang="en-US" sz="1600" dirty="0">
              <a:ea typeface="Times New Roman" panose="02020603050405020304" pitchFamily="18" charset="0"/>
            </a:endParaRPr>
          </a:p>
          <a:p>
            <a:r>
              <a:rPr lang="en-US" dirty="0">
                <a:ea typeface="Times New Roman" panose="02020603050405020304" pitchFamily="18" charset="0"/>
              </a:rPr>
              <a:t> </a:t>
            </a:r>
            <a:endParaRPr lang="en-US" sz="1600" dirty="0">
              <a:ea typeface="Times New Roman" panose="02020603050405020304" pitchFamily="18" charset="0"/>
            </a:endParaRPr>
          </a:p>
          <a:p>
            <a:r>
              <a:rPr lang="en-US" dirty="0">
                <a:ea typeface="Times New Roman" panose="02020603050405020304" pitchFamily="18" charset="0"/>
              </a:rPr>
              <a:t>The following is a valid solution to the sudoku puzzle</a:t>
            </a:r>
            <a:endParaRPr lang="en-US" sz="1600" dirty="0">
              <a:ea typeface="Times New Roman" panose="02020603050405020304" pitchFamily="18" charset="0"/>
            </a:endParaRPr>
          </a:p>
          <a:p>
            <a:r>
              <a:rPr lang="en-US" dirty="0">
                <a:ea typeface="Times New Roman" panose="02020603050405020304" pitchFamily="18" charset="0"/>
              </a:rPr>
              <a:t> </a:t>
            </a:r>
            <a:endParaRPr lang="en-US" sz="1600" dirty="0">
              <a:ea typeface="Times New Roman" panose="02020603050405020304" pitchFamily="18" charset="0"/>
            </a:endParaRPr>
          </a:p>
          <a:p>
            <a:r>
              <a:rPr lang="en-US" dirty="0">
                <a:ea typeface="Times New Roman" panose="02020603050405020304" pitchFamily="18" charset="0"/>
              </a:rPr>
              <a:t>Total Time Taken for Sudoku puzzle validation is </a:t>
            </a:r>
            <a:r>
              <a:rPr lang="en-US" dirty="0">
                <a:highlight>
                  <a:srgbClr val="FFFF00"/>
                </a:highlight>
                <a:ea typeface="Times New Roman" panose="02020603050405020304" pitchFamily="18" charset="0"/>
              </a:rPr>
              <a:t>349103ns</a:t>
            </a:r>
            <a:endParaRPr lang="en-US" sz="1600" dirty="0">
              <a:effectLst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51190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75C5A1-EA0A-8845-BE62-2B140CF24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</a:rPr>
              <a:t>Performance Analysis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0FFDBC27-32EE-584E-B747-6967448F9E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5780167"/>
              </p:ext>
            </p:extLst>
          </p:nvPr>
        </p:nvGraphicFramePr>
        <p:xfrm>
          <a:off x="5256057" y="798774"/>
          <a:ext cx="5252048" cy="43396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80405B9-241D-B84D-949C-BD1FD16A7629}"/>
              </a:ext>
            </a:extLst>
          </p:cNvPr>
          <p:cNvSpPr txBox="1"/>
          <p:nvPr/>
        </p:nvSpPr>
        <p:spPr>
          <a:xfrm>
            <a:off x="5256057" y="5614735"/>
            <a:ext cx="5252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Comparison between the runtime of valid and invalid solution in single multithreaded programs.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779195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D14FFC-0D7F-D84D-9F03-9E8851AE8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Conclusion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114906-BE81-2E47-97F9-7EF5518085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953293"/>
            <a:ext cx="6906491" cy="5585619"/>
          </a:xfrm>
        </p:spPr>
        <p:txBody>
          <a:bodyPr anchor="ctr">
            <a:normAutofit/>
          </a:bodyPr>
          <a:lstStyle/>
          <a:p>
            <a:pPr lvl="0"/>
            <a:r>
              <a:rPr lang="en-US" sz="2400" dirty="0"/>
              <a:t>During our testing, we have observed that the multithread version was taking much more time to execute than the single thread version. </a:t>
            </a:r>
          </a:p>
          <a:p>
            <a:pPr lvl="0"/>
            <a:r>
              <a:rPr lang="en-US" sz="2400" dirty="0"/>
              <a:t>For small simple programs such a Sudoku (9 by 9 Model), single thread execution is much faster than multithread. Multithreading requires thread creation and handling overhead which increases the time and the resources required.</a:t>
            </a:r>
          </a:p>
          <a:p>
            <a:pPr lvl="0" fontAlgn="base"/>
            <a:r>
              <a:rPr lang="en-US" sz="2400" dirty="0"/>
              <a:t>Creating a thread is a relatively expensive OS operation</a:t>
            </a:r>
          </a:p>
          <a:p>
            <a:pPr lvl="0" fontAlgn="base"/>
            <a:r>
              <a:rPr lang="en-US" sz="2400" dirty="0"/>
              <a:t>Context switching (where the CPU stops working on one thread and starts working on another) is again a relatively expensive operation</a:t>
            </a:r>
          </a:p>
          <a:p>
            <a:pPr lvl="0"/>
            <a:r>
              <a:rPr lang="en-US" sz="2400" dirty="0"/>
              <a:t>Multithreading will definitely have advantages and performance improvement over single thread for complex code structures.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4907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B577FF9-3543-4875-815D-3D87BD8A2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E860E5-B553-C642-97B4-E48301713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815" y="798703"/>
            <a:ext cx="5221185" cy="307201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F5569EEC-E12F-4856-B407-02B2813A4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04059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F860788-3A6A-45A3-B3F1-06F159665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67336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7" name="Graphic 26" descr="Handshake">
            <a:extLst>
              <a:ext uri="{FF2B5EF4-FFF2-40B4-BE49-F238E27FC236}">
                <a16:creationId xmlns:a16="http://schemas.microsoft.com/office/drawing/2014/main" id="{89F81576-4F50-4AF4-8D4E-4024378800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93046" y="1209578"/>
            <a:ext cx="4055897" cy="4055897"/>
          </a:xfrm>
          <a:custGeom>
            <a:avLst/>
            <a:gdLst/>
            <a:ahLst/>
            <a:cxnLst/>
            <a:rect l="l" t="t" r="r" b="b"/>
            <a:pathLst>
              <a:path w="4579832" h="5347063">
                <a:moveTo>
                  <a:pt x="106985" y="0"/>
                </a:moveTo>
                <a:lnTo>
                  <a:pt x="4472847" y="0"/>
                </a:lnTo>
                <a:cubicBezTo>
                  <a:pt x="4531933" y="0"/>
                  <a:pt x="4579832" y="47899"/>
                  <a:pt x="4579832" y="106985"/>
                </a:cubicBezTo>
                <a:lnTo>
                  <a:pt x="4579832" y="5240078"/>
                </a:lnTo>
                <a:cubicBezTo>
                  <a:pt x="4579832" y="5299164"/>
                  <a:pt x="4531933" y="5347063"/>
                  <a:pt x="4472847" y="5347063"/>
                </a:cubicBezTo>
                <a:lnTo>
                  <a:pt x="106985" y="5347063"/>
                </a:lnTo>
                <a:cubicBezTo>
                  <a:pt x="47899" y="5347063"/>
                  <a:pt x="0" y="5299164"/>
                  <a:pt x="0" y="5240078"/>
                </a:cubicBezTo>
                <a:lnTo>
                  <a:pt x="0" y="106985"/>
                </a:lnTo>
                <a:cubicBezTo>
                  <a:pt x="0" y="47899"/>
                  <a:pt x="47899" y="0"/>
                  <a:pt x="106985" y="0"/>
                </a:cubicBezTo>
                <a:close/>
              </a:path>
            </a:pathLst>
          </a:custGeom>
        </p:spPr>
      </p:pic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DF1E3393-B852-4883-B778-ED3525112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32259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39853D09-4205-4CC7-83EB-288E886AC9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48440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0D040B79-3E73-4A31-840D-D6B9C9FDFC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47511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156C6AE5-3F8B-42AC-9EA4-1B686A11E9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43820" y="5835650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888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D054E3-D46A-9B49-9F68-311EC3840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What is Sudoku?</a:t>
            </a:r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529D4A-75E2-3B47-80D5-4EC82EC2A2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/>
              <a:t>For the unfamiliar, sudoku is a puzzle in which you must fill in a 9x9 grid with the numbers 1–9, in such a way that the following rules are followed:</a:t>
            </a:r>
          </a:p>
          <a:p>
            <a:r>
              <a:rPr lang="en-US" dirty="0"/>
              <a:t>Each row must contain every number from 1 to 9 exactly once.</a:t>
            </a:r>
          </a:p>
          <a:p>
            <a:r>
              <a:rPr lang="en-US" dirty="0"/>
              <a:t>Each column, similarly, needs one of every number from 1 to 9.</a:t>
            </a:r>
          </a:p>
          <a:p>
            <a:r>
              <a:rPr lang="en-US" dirty="0"/>
              <a:t>Each 3x3 ‘region’ needs to follow the same 1–9 pattern.</a:t>
            </a:r>
          </a:p>
        </p:txBody>
      </p:sp>
    </p:spTree>
    <p:extLst>
      <p:ext uri="{BB962C8B-B14F-4D97-AF65-F5344CB8AC3E}">
        <p14:creationId xmlns:p14="http://schemas.microsoft.com/office/powerpoint/2010/main" val="2682114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35FFD8-5E0F-7942-9490-15F0906B9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Example of a Sudoku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53B3B24-900A-C24C-BD2A-04B6EE9AA3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51058" y="648629"/>
            <a:ext cx="5560742" cy="5560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084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821813-0501-574A-9A49-EC31009DC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What are POSIX Threads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D56AF-AE04-9D47-9AF7-434F7C3BF3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/>
              <a:t>In a Unix/Linux operating system, the C/C++ languages provide the POSIX thread(</a:t>
            </a:r>
            <a:r>
              <a:rPr lang="en-US" b="1" dirty="0"/>
              <a:t>pthread</a:t>
            </a:r>
            <a:r>
              <a:rPr lang="en-US" dirty="0"/>
              <a:t>) standard API(Application program Interface) for all thread related functions. It allows us to create multiple threads for concurrent process flow. </a:t>
            </a:r>
          </a:p>
        </p:txBody>
      </p:sp>
    </p:spTree>
    <p:extLst>
      <p:ext uri="{BB962C8B-B14F-4D97-AF65-F5344CB8AC3E}">
        <p14:creationId xmlns:p14="http://schemas.microsoft.com/office/powerpoint/2010/main" val="643163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07D95B-6714-C640-B35E-F4FB02C56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Benefits of Pthreads 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6F841-3205-AD4F-B9A8-466CEBB5C0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/>
              <a:t>Improve program performance</a:t>
            </a:r>
          </a:p>
          <a:p>
            <a:r>
              <a:rPr lang="en-US" dirty="0"/>
              <a:t>Reduce system overhead</a:t>
            </a:r>
          </a:p>
          <a:p>
            <a:r>
              <a:rPr lang="en-US" dirty="0"/>
              <a:t>Improve communication efficiency</a:t>
            </a:r>
          </a:p>
          <a:p>
            <a:r>
              <a:rPr lang="en-US" dirty="0"/>
              <a:t>Increase execution alternatives</a:t>
            </a:r>
          </a:p>
          <a:p>
            <a:r>
              <a:rPr lang="en-US" dirty="0"/>
              <a:t>Exploit potential parallelism</a:t>
            </a:r>
          </a:p>
        </p:txBody>
      </p:sp>
    </p:spTree>
    <p:extLst>
      <p:ext uri="{BB962C8B-B14F-4D97-AF65-F5344CB8AC3E}">
        <p14:creationId xmlns:p14="http://schemas.microsoft.com/office/powerpoint/2010/main" val="1027206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30367E-0517-E848-83C0-5DEDB6953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Objective of Sudoku Solution Validator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749C6A-B226-674C-AA67-773451818A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/>
              <a:t>The objective of this project is to design a multithreaded application to determine whether the solution to a Sudoku puzzle is valid. </a:t>
            </a:r>
          </a:p>
          <a:p>
            <a:r>
              <a:rPr lang="en-US" dirty="0"/>
              <a:t>To achieve this, we plan to create eleven threads in total where in two threads would check each column and each row contains the digits 1 through 9 respectively and nine other threads would check that each of the 3x3 sub-grids contains the digits 1 through 9. </a:t>
            </a:r>
          </a:p>
        </p:txBody>
      </p:sp>
    </p:spTree>
    <p:extLst>
      <p:ext uri="{BB962C8B-B14F-4D97-AF65-F5344CB8AC3E}">
        <p14:creationId xmlns:p14="http://schemas.microsoft.com/office/powerpoint/2010/main" val="3829114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35D0D2-5B44-0442-B39D-B5D55CE40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Our approach</a:t>
            </a:r>
          </a:p>
        </p:txBody>
      </p:sp>
      <p:sp>
        <p:nvSpPr>
          <p:cNvPr id="16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B8BC6-8843-7F4F-8D17-89849793E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t">
            <a:normAutofit fontScale="92500" lnSpcReduction="10000"/>
          </a:bodyPr>
          <a:lstStyle/>
          <a:p>
            <a:pPr marL="514350" indent="-514350">
              <a:buAutoNum type="arabicParenR"/>
            </a:pPr>
            <a:r>
              <a:rPr lang="en-US" dirty="0"/>
              <a:t>Brute Force:</a:t>
            </a:r>
          </a:p>
          <a:p>
            <a:pPr marL="0" indent="0">
              <a:buNone/>
            </a:pPr>
            <a:r>
              <a:rPr lang="en-US" dirty="0"/>
              <a:t>     -&gt; Having only a single thread for checking rows, columns, and 3x3 grids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Functions:</a:t>
            </a:r>
          </a:p>
          <a:p>
            <a:r>
              <a:rPr lang="en-US" dirty="0">
                <a:solidFill>
                  <a:srgbClr val="0070C0"/>
                </a:solidFill>
              </a:rPr>
              <a:t>bool </a:t>
            </a:r>
            <a:r>
              <a:rPr lang="en-US" dirty="0" err="1">
                <a:solidFill>
                  <a:srgbClr val="0070C0"/>
                </a:solidFill>
              </a:rPr>
              <a:t>checkr</a:t>
            </a:r>
            <a:r>
              <a:rPr lang="en-US" dirty="0">
                <a:solidFill>
                  <a:srgbClr val="0070C0"/>
                </a:solidFill>
              </a:rPr>
              <a:t>(); </a:t>
            </a:r>
            <a:r>
              <a:rPr lang="en-US" dirty="0">
                <a:solidFill>
                  <a:srgbClr val="00B050"/>
                </a:solidFill>
              </a:rPr>
              <a:t>//checks rows if count is 9 then the row contains all from 1-9 and return true or return false</a:t>
            </a:r>
          </a:p>
          <a:p>
            <a:r>
              <a:rPr lang="en-US" dirty="0">
                <a:solidFill>
                  <a:srgbClr val="0070C0"/>
                </a:solidFill>
              </a:rPr>
              <a:t>bool </a:t>
            </a:r>
            <a:r>
              <a:rPr lang="en-US" dirty="0" err="1">
                <a:solidFill>
                  <a:srgbClr val="0070C0"/>
                </a:solidFill>
              </a:rPr>
              <a:t>checkc</a:t>
            </a:r>
            <a:r>
              <a:rPr lang="en-US" dirty="0">
                <a:solidFill>
                  <a:srgbClr val="0070C0"/>
                </a:solidFill>
              </a:rPr>
              <a:t>(); </a:t>
            </a:r>
            <a:r>
              <a:rPr lang="en-US" dirty="0">
                <a:solidFill>
                  <a:srgbClr val="00B050"/>
                </a:solidFill>
              </a:rPr>
              <a:t>//checks columns if count is 9 then the column contains all from 1-9 and return true or return false</a:t>
            </a:r>
          </a:p>
          <a:p>
            <a:r>
              <a:rPr lang="en-US" dirty="0">
                <a:solidFill>
                  <a:srgbClr val="0070C0"/>
                </a:solidFill>
              </a:rPr>
              <a:t>bool </a:t>
            </a:r>
            <a:r>
              <a:rPr lang="en-US" dirty="0" err="1">
                <a:solidFill>
                  <a:srgbClr val="0070C0"/>
                </a:solidFill>
              </a:rPr>
              <a:t>checkcol</a:t>
            </a:r>
            <a:r>
              <a:rPr lang="en-US" dirty="0">
                <a:solidFill>
                  <a:srgbClr val="0070C0"/>
                </a:solidFill>
              </a:rPr>
              <a:t>(); </a:t>
            </a:r>
            <a:r>
              <a:rPr lang="en-US" dirty="0">
                <a:solidFill>
                  <a:srgbClr val="00B050"/>
                </a:solidFill>
              </a:rPr>
              <a:t>//checks each 3 by 3 grid and if the grid contains all from 1-9 and returns true or false.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489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3A68FD-E4C6-E345-9BD1-5DFF22D32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Our approach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EB17A-8E14-214E-9132-5EA264EFC7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/>
              <a:t>2)   Multi-threading:</a:t>
            </a:r>
          </a:p>
          <a:p>
            <a:pPr marL="0" indent="0">
              <a:buNone/>
            </a:pPr>
            <a:r>
              <a:rPr lang="en-US" dirty="0"/>
              <a:t>     -&gt; One thread for checking rows</a:t>
            </a:r>
          </a:p>
          <a:p>
            <a:pPr marL="0" indent="0">
              <a:buNone/>
            </a:pPr>
            <a:r>
              <a:rPr lang="en-US" dirty="0"/>
              <a:t>     -&gt; One thread for checking columns</a:t>
            </a:r>
          </a:p>
          <a:p>
            <a:pPr marL="0" indent="0">
              <a:buNone/>
            </a:pPr>
            <a:r>
              <a:rPr lang="en-US" dirty="0"/>
              <a:t>     -&gt; Nine threads for checking each 3x3 grid</a:t>
            </a:r>
          </a:p>
          <a:p>
            <a:pPr marL="0" indent="0">
              <a:buNone/>
            </a:pPr>
            <a:r>
              <a:rPr lang="en-US" dirty="0"/>
              <a:t>     -&gt; Total: 11 threads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0430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Freeform: Shape 18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1" name="Freeform: Shape 20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EAE535-E1C9-AB42-87B8-DD26EE833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9927" y="497103"/>
            <a:ext cx="1791624" cy="622542"/>
          </a:xfrm>
        </p:spPr>
        <p:txBody>
          <a:bodyPr>
            <a:normAutofit/>
          </a:bodyPr>
          <a:lstStyle/>
          <a:p>
            <a:r>
              <a:rPr lang="en-US" sz="4000" dirty="0"/>
              <a:t>Results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11" name="Picture 10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A5A0440C-F5B8-EA45-829D-17A7481222A3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81" t="28133"/>
          <a:stretch/>
        </p:blipFill>
        <p:spPr bwMode="auto">
          <a:xfrm>
            <a:off x="6115622" y="808374"/>
            <a:ext cx="4779645" cy="26695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3A0490F-9AB0-4F43-8F73-716E070BC984}"/>
              </a:ext>
            </a:extLst>
          </p:cNvPr>
          <p:cNvSpPr txBox="1"/>
          <p:nvPr/>
        </p:nvSpPr>
        <p:spPr>
          <a:xfrm>
            <a:off x="5765559" y="3755952"/>
            <a:ext cx="547977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Result</a:t>
            </a:r>
            <a:r>
              <a:rPr lang="en-US" b="1" dirty="0"/>
              <a:t>:</a:t>
            </a:r>
            <a:endParaRPr lang="en-US" dirty="0"/>
          </a:p>
          <a:p>
            <a:r>
              <a:rPr lang="en-US" dirty="0"/>
              <a:t> </a:t>
            </a:r>
          </a:p>
          <a:p>
            <a:r>
              <a:rPr lang="en-US" dirty="0"/>
              <a:t>Invalid solution. 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The Following is an invalid solution to the sudoku puzzle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Total Time Taken for Sudoku puzzle validation is </a:t>
            </a:r>
            <a:r>
              <a:rPr lang="en-US" dirty="0">
                <a:highlight>
                  <a:srgbClr val="FFFF00"/>
                </a:highlight>
              </a:rPr>
              <a:t>74889ns</a:t>
            </a:r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19B1E20-DFFE-054B-A672-94EE2A0DF7D1}"/>
              </a:ext>
            </a:extLst>
          </p:cNvPr>
          <p:cNvSpPr/>
          <p:nvPr/>
        </p:nvSpPr>
        <p:spPr>
          <a:xfrm>
            <a:off x="846645" y="1631254"/>
            <a:ext cx="3836817" cy="37052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>
                <a:ea typeface="Times New Roman" panose="02020603050405020304" pitchFamily="18" charset="0"/>
              </a:rPr>
              <a:t>Test Case 1</a:t>
            </a:r>
            <a:r>
              <a:rPr lang="en-US" b="1" dirty="0">
                <a:ea typeface="Times New Roman" panose="02020603050405020304" pitchFamily="18" charset="0"/>
              </a:rPr>
              <a:t>:</a:t>
            </a:r>
            <a:endParaRPr lang="en-US" sz="1600" dirty="0">
              <a:ea typeface="Times New Roman" panose="02020603050405020304" pitchFamily="18" charset="0"/>
            </a:endParaRPr>
          </a:p>
          <a:p>
            <a:r>
              <a:rPr lang="en-US" dirty="0">
                <a:ea typeface="Times New Roman" panose="02020603050405020304" pitchFamily="18" charset="0"/>
              </a:rPr>
              <a:t> </a:t>
            </a:r>
            <a:endParaRPr lang="en-US" sz="1600" dirty="0">
              <a:ea typeface="Times New Roman" panose="02020603050405020304" pitchFamily="18" charset="0"/>
            </a:endParaRPr>
          </a:p>
          <a:p>
            <a:r>
              <a:rPr lang="en-US" dirty="0">
                <a:ea typeface="Times New Roman" panose="02020603050405020304" pitchFamily="18" charset="0"/>
              </a:rPr>
              <a:t>Invalid Sudoku solution [Single thread]</a:t>
            </a:r>
            <a:endParaRPr lang="en-US" sz="1600" dirty="0">
              <a:ea typeface="Times New Roman" panose="02020603050405020304" pitchFamily="18" charset="0"/>
            </a:endParaRPr>
          </a:p>
          <a:p>
            <a:r>
              <a:rPr lang="en-US" dirty="0">
                <a:ea typeface="Times New Roman" panose="02020603050405020304" pitchFamily="18" charset="0"/>
              </a:rPr>
              <a:t> </a:t>
            </a:r>
            <a:endParaRPr lang="en-US" sz="1600" dirty="0">
              <a:ea typeface="Times New Roman" panose="02020603050405020304" pitchFamily="18" charset="0"/>
            </a:endParaRPr>
          </a:p>
          <a:p>
            <a:r>
              <a:rPr lang="en-US" b="1" dirty="0">
                <a:solidFill>
                  <a:srgbClr val="002060"/>
                </a:solidFill>
                <a:ea typeface="Times New Roman" panose="02020603050405020304" pitchFamily="18" charset="0"/>
              </a:rPr>
              <a:t> {2, </a:t>
            </a:r>
            <a:r>
              <a:rPr lang="en-US" b="1" dirty="0">
                <a:solidFill>
                  <a:srgbClr val="FF0000"/>
                </a:solidFill>
                <a:highlight>
                  <a:srgbClr val="FFFF00"/>
                </a:highlight>
                <a:ea typeface="Times New Roman" panose="02020603050405020304" pitchFamily="18" charset="0"/>
              </a:rPr>
              <a:t>3</a:t>
            </a:r>
            <a:r>
              <a:rPr lang="en-US" b="1" dirty="0">
                <a:solidFill>
                  <a:srgbClr val="002060"/>
                </a:solidFill>
                <a:ea typeface="Times New Roman" panose="02020603050405020304" pitchFamily="18" charset="0"/>
              </a:rPr>
              <a:t>, 8, 3, 9, 5, 7, 1, 6},</a:t>
            </a:r>
            <a:endParaRPr lang="en-US" sz="1600" dirty="0">
              <a:ea typeface="Times New Roman" panose="02020603050405020304" pitchFamily="18" charset="0"/>
            </a:endParaRPr>
          </a:p>
          <a:p>
            <a:r>
              <a:rPr lang="en-US" b="1" dirty="0">
                <a:solidFill>
                  <a:srgbClr val="002060"/>
                </a:solidFill>
                <a:ea typeface="Times New Roman" panose="02020603050405020304" pitchFamily="18" charset="0"/>
              </a:rPr>
              <a:t> {5, 7, 1, 6, 2, 8, 3, 4, 9},</a:t>
            </a:r>
            <a:endParaRPr lang="en-US" sz="1600" dirty="0">
              <a:ea typeface="Times New Roman" panose="02020603050405020304" pitchFamily="18" charset="0"/>
            </a:endParaRPr>
          </a:p>
          <a:p>
            <a:r>
              <a:rPr lang="en-US" b="1" dirty="0">
                <a:solidFill>
                  <a:srgbClr val="002060"/>
                </a:solidFill>
                <a:ea typeface="Times New Roman" panose="02020603050405020304" pitchFamily="18" charset="0"/>
              </a:rPr>
              <a:t> {9, 3, 6, 7, 4, 1, 5, 8, 2},</a:t>
            </a:r>
            <a:endParaRPr lang="en-US" sz="1600" dirty="0">
              <a:ea typeface="Times New Roman" panose="02020603050405020304" pitchFamily="18" charset="0"/>
            </a:endParaRPr>
          </a:p>
          <a:p>
            <a:r>
              <a:rPr lang="en-US" b="1" dirty="0">
                <a:solidFill>
                  <a:srgbClr val="002060"/>
                </a:solidFill>
                <a:ea typeface="Times New Roman" panose="02020603050405020304" pitchFamily="18" charset="0"/>
              </a:rPr>
              <a:t> {6, 8, 2, 5, 3, 9, 1, 7, 4},</a:t>
            </a:r>
            <a:endParaRPr lang="en-US" sz="1600" dirty="0">
              <a:ea typeface="Times New Roman" panose="02020603050405020304" pitchFamily="18" charset="0"/>
            </a:endParaRPr>
          </a:p>
          <a:p>
            <a:r>
              <a:rPr lang="en-US" b="1" dirty="0">
                <a:solidFill>
                  <a:srgbClr val="002060"/>
                </a:solidFill>
                <a:ea typeface="Times New Roman" panose="02020603050405020304" pitchFamily="18" charset="0"/>
              </a:rPr>
              <a:t> {3, 5, 9, 1, 7, 4, 6, 2, 8},</a:t>
            </a:r>
            <a:endParaRPr lang="en-US" sz="1600" dirty="0">
              <a:ea typeface="Times New Roman" panose="02020603050405020304" pitchFamily="18" charset="0"/>
            </a:endParaRPr>
          </a:p>
          <a:p>
            <a:r>
              <a:rPr lang="en-US" b="1" dirty="0">
                <a:solidFill>
                  <a:srgbClr val="002060"/>
                </a:solidFill>
                <a:ea typeface="Times New Roman" panose="02020603050405020304" pitchFamily="18" charset="0"/>
              </a:rPr>
              <a:t> {7, 1, 4, 8, 6, 2, 9, 5, 3},</a:t>
            </a:r>
            <a:endParaRPr lang="en-US" sz="1600" dirty="0">
              <a:ea typeface="Times New Roman" panose="02020603050405020304" pitchFamily="18" charset="0"/>
            </a:endParaRPr>
          </a:p>
          <a:p>
            <a:r>
              <a:rPr lang="en-US" b="1" dirty="0">
                <a:solidFill>
                  <a:srgbClr val="002060"/>
                </a:solidFill>
                <a:ea typeface="Times New Roman" panose="02020603050405020304" pitchFamily="18" charset="0"/>
              </a:rPr>
              <a:t> {8, 6, 3, 4, 1, 7, 2, 9, 5},</a:t>
            </a:r>
            <a:endParaRPr lang="en-US" sz="1600" dirty="0">
              <a:ea typeface="Times New Roman" panose="02020603050405020304" pitchFamily="18" charset="0"/>
            </a:endParaRPr>
          </a:p>
          <a:p>
            <a:r>
              <a:rPr lang="en-US" b="1" dirty="0">
                <a:solidFill>
                  <a:srgbClr val="002060"/>
                </a:solidFill>
                <a:ea typeface="Times New Roman" panose="02020603050405020304" pitchFamily="18" charset="0"/>
              </a:rPr>
              <a:t> {1, 9, 5, 2, 8, 6, 4, 3, 7},</a:t>
            </a:r>
            <a:endParaRPr lang="en-US" sz="1600" dirty="0">
              <a:ea typeface="Times New Roman" panose="02020603050405020304" pitchFamily="18" charset="0"/>
            </a:endParaRPr>
          </a:p>
          <a:p>
            <a:r>
              <a:rPr lang="en-US" b="1" dirty="0">
                <a:solidFill>
                  <a:srgbClr val="002060"/>
                </a:solidFill>
                <a:ea typeface="Times New Roman" panose="02020603050405020304" pitchFamily="18" charset="0"/>
              </a:rPr>
              <a:t> {4, 2, 7, 9, 5, 3, 8, 6, 1}</a:t>
            </a:r>
            <a:endParaRPr lang="en-US" sz="1600" dirty="0">
              <a:effectLst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26575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1387</Words>
  <Application>Microsoft Macintosh PowerPoint</Application>
  <PresentationFormat>Widescreen</PresentationFormat>
  <Paragraphs>134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Sudoku Solution Validator</vt:lpstr>
      <vt:lpstr>What is Sudoku?</vt:lpstr>
      <vt:lpstr>Example of a Sudoku</vt:lpstr>
      <vt:lpstr>What are POSIX Threads</vt:lpstr>
      <vt:lpstr>Benefits of Pthreads </vt:lpstr>
      <vt:lpstr>Objective of Sudoku Solution Validator</vt:lpstr>
      <vt:lpstr>Our approach</vt:lpstr>
      <vt:lpstr>Our approach</vt:lpstr>
      <vt:lpstr>Results</vt:lpstr>
      <vt:lpstr>Results</vt:lpstr>
      <vt:lpstr>Results</vt:lpstr>
      <vt:lpstr>Results</vt:lpstr>
      <vt:lpstr>Performance Analysis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Sudoku Solution Validator</dc:title>
  <dc:creator>Akhil Cherukuri</dc:creator>
  <cp:lastModifiedBy>Akhil Cherukuri</cp:lastModifiedBy>
  <cp:revision>4</cp:revision>
  <dcterms:created xsi:type="dcterms:W3CDTF">2020-05-01T05:05:56Z</dcterms:created>
  <dcterms:modified xsi:type="dcterms:W3CDTF">2020-05-01T05:15:09Z</dcterms:modified>
</cp:coreProperties>
</file>