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5" r:id="rId2"/>
    <p:sldId id="310" r:id="rId3"/>
    <p:sldId id="329" r:id="rId4"/>
    <p:sldId id="333" r:id="rId5"/>
    <p:sldId id="320" r:id="rId6"/>
    <p:sldId id="321" r:id="rId7"/>
    <p:sldId id="322" r:id="rId8"/>
    <p:sldId id="323" r:id="rId9"/>
    <p:sldId id="326" r:id="rId10"/>
    <p:sldId id="313" r:id="rId11"/>
    <p:sldId id="327" r:id="rId12"/>
    <p:sldId id="324" r:id="rId13"/>
    <p:sldId id="328" r:id="rId14"/>
    <p:sldId id="311" r:id="rId15"/>
    <p:sldId id="330" r:id="rId16"/>
    <p:sldId id="331" r:id="rId17"/>
    <p:sldId id="325" r:id="rId18"/>
    <p:sldId id="332" r:id="rId19"/>
  </p:sldIdLst>
  <p:sldSz cx="12188825" cy="6858000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29" autoAdjust="0"/>
  </p:normalViewPr>
  <p:slideViewPr>
    <p:cSldViewPr showGuides="1">
      <p:cViewPr varScale="1">
        <p:scale>
          <a:sx n="82" d="100"/>
          <a:sy n="82" d="100"/>
        </p:scale>
        <p:origin x="720" y="7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ROUGE-1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GPT2</c:v>
                </c:pt>
                <c:pt idx="1">
                  <c:v>GPT2 Medium</c:v>
                </c:pt>
                <c:pt idx="2">
                  <c:v>T5 Base</c:v>
                </c:pt>
                <c:pt idx="3">
                  <c:v>T5 Small</c:v>
                </c:pt>
                <c:pt idx="4">
                  <c:v>T5 Pubmed</c:v>
                </c:pt>
                <c:pt idx="5">
                  <c:v>Bart Base</c:v>
                </c:pt>
                <c:pt idx="6">
                  <c:v>Bart Large</c:v>
                </c:pt>
                <c:pt idx="7">
                  <c:v>Bart Pubmed</c:v>
                </c:pt>
                <c:pt idx="8">
                  <c:v>Pegasus-X Base</c:v>
                </c:pt>
                <c:pt idx="9">
                  <c:v>Pegasus-X Large</c:v>
                </c:pt>
                <c:pt idx="10">
                  <c:v>Pegasus Pubmed</c:v>
                </c:pt>
                <c:pt idx="11">
                  <c:v>Pegasus Bigbird Pubmed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18.399999999999999</c:v>
                </c:pt>
                <c:pt idx="1">
                  <c:v>18.8</c:v>
                </c:pt>
                <c:pt idx="2">
                  <c:v>16.899999999999999</c:v>
                </c:pt>
                <c:pt idx="3">
                  <c:v>18.100000000000001</c:v>
                </c:pt>
                <c:pt idx="4">
                  <c:v>12.7</c:v>
                </c:pt>
                <c:pt idx="5">
                  <c:v>33.4</c:v>
                </c:pt>
                <c:pt idx="6">
                  <c:v>30.9</c:v>
                </c:pt>
                <c:pt idx="7">
                  <c:v>37.1</c:v>
                </c:pt>
                <c:pt idx="8">
                  <c:v>2.2999999999999998</c:v>
                </c:pt>
                <c:pt idx="9">
                  <c:v>30.1</c:v>
                </c:pt>
                <c:pt idx="10">
                  <c:v>38.299999999999997</c:v>
                </c:pt>
                <c:pt idx="11">
                  <c:v>38.799999999999997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3E-4636-9268-2214CA86F52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01473768"/>
        <c:axId val="398691624"/>
      </c:barChart>
      <c:catAx>
        <c:axId val="401473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691624"/>
        <c:crosses val="autoZero"/>
        <c:auto val="1"/>
        <c:lblAlgn val="ctr"/>
        <c:lblOffset val="100"/>
        <c:noMultiLvlLbl val="0"/>
      </c:catAx>
      <c:valAx>
        <c:axId val="3986916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473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ROUGE-1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GPT2</c:v>
                </c:pt>
                <c:pt idx="1">
                  <c:v>GPT2 Medium</c:v>
                </c:pt>
                <c:pt idx="2">
                  <c:v>T5 Base</c:v>
                </c:pt>
                <c:pt idx="3">
                  <c:v>T5 Small</c:v>
                </c:pt>
                <c:pt idx="4">
                  <c:v>T5 Pubmed</c:v>
                </c:pt>
                <c:pt idx="5">
                  <c:v>Bart Base</c:v>
                </c:pt>
                <c:pt idx="6">
                  <c:v>Bart Large</c:v>
                </c:pt>
                <c:pt idx="7">
                  <c:v>Bart Pubmed</c:v>
                </c:pt>
                <c:pt idx="8">
                  <c:v>Pegasus-X Base</c:v>
                </c:pt>
                <c:pt idx="9">
                  <c:v>Pegasus-X Large</c:v>
                </c:pt>
                <c:pt idx="10">
                  <c:v>Pegasus Pubmed</c:v>
                </c:pt>
                <c:pt idx="11">
                  <c:v>Pegasus Bigbird Pubmed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17.600000000000001</c:v>
                </c:pt>
                <c:pt idx="1">
                  <c:v>17.899999999999999</c:v>
                </c:pt>
                <c:pt idx="2">
                  <c:v>16.100000000000001</c:v>
                </c:pt>
                <c:pt idx="3">
                  <c:v>17.3</c:v>
                </c:pt>
                <c:pt idx="4">
                  <c:v>11.7</c:v>
                </c:pt>
                <c:pt idx="5">
                  <c:v>33.700000000000003</c:v>
                </c:pt>
                <c:pt idx="6">
                  <c:v>31.4</c:v>
                </c:pt>
                <c:pt idx="7">
                  <c:v>35.5</c:v>
                </c:pt>
                <c:pt idx="8">
                  <c:v>2.5</c:v>
                </c:pt>
                <c:pt idx="9">
                  <c:v>28.9</c:v>
                </c:pt>
                <c:pt idx="10">
                  <c:v>37.9</c:v>
                </c:pt>
                <c:pt idx="11">
                  <c:v>37.5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3E-4636-9268-2214CA86F52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01473768"/>
        <c:axId val="398691624"/>
      </c:barChart>
      <c:catAx>
        <c:axId val="401473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691624"/>
        <c:crosses val="autoZero"/>
        <c:auto val="1"/>
        <c:lblAlgn val="ctr"/>
        <c:lblOffset val="100"/>
        <c:noMultiLvlLbl val="0"/>
      </c:catAx>
      <c:valAx>
        <c:axId val="3986916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473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Normal Chunks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GPT2</c:v>
                </c:pt>
                <c:pt idx="1">
                  <c:v>GPT2 Medium</c:v>
                </c:pt>
                <c:pt idx="2">
                  <c:v>T5 Base</c:v>
                </c:pt>
                <c:pt idx="3">
                  <c:v>T5 Small</c:v>
                </c:pt>
                <c:pt idx="4">
                  <c:v>T5 Pubmed</c:v>
                </c:pt>
                <c:pt idx="5">
                  <c:v>Bart Base</c:v>
                </c:pt>
                <c:pt idx="6">
                  <c:v>Bart Large</c:v>
                </c:pt>
                <c:pt idx="7">
                  <c:v>Bart Pubmed</c:v>
                </c:pt>
                <c:pt idx="8">
                  <c:v>Pegasus-X Base</c:v>
                </c:pt>
                <c:pt idx="9">
                  <c:v>Pegasus-X Large</c:v>
                </c:pt>
                <c:pt idx="10">
                  <c:v>Pegasus Pubmed</c:v>
                </c:pt>
                <c:pt idx="11">
                  <c:v>Pegasus Bigbird Pubmed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55.776166670000002</c:v>
                </c:pt>
                <c:pt idx="1">
                  <c:v>99.458500000000001</c:v>
                </c:pt>
                <c:pt idx="2">
                  <c:v>30.539000000000001</c:v>
                </c:pt>
                <c:pt idx="3">
                  <c:v>17.39233333</c:v>
                </c:pt>
                <c:pt idx="4">
                  <c:v>11.044333330000001</c:v>
                </c:pt>
                <c:pt idx="5">
                  <c:v>48.573</c:v>
                </c:pt>
                <c:pt idx="6">
                  <c:v>71.937333330000001</c:v>
                </c:pt>
                <c:pt idx="7">
                  <c:v>29.314166669999999</c:v>
                </c:pt>
                <c:pt idx="8">
                  <c:v>55.800666669999998</c:v>
                </c:pt>
                <c:pt idx="9">
                  <c:v>58.465000000000003</c:v>
                </c:pt>
                <c:pt idx="10">
                  <c:v>120.3043333</c:v>
                </c:pt>
                <c:pt idx="11">
                  <c:v>97.42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3E-4636-9268-2214CA86F52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Semantic Chunks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GPT2</c:v>
                </c:pt>
                <c:pt idx="1">
                  <c:v>GPT2 Medium</c:v>
                </c:pt>
                <c:pt idx="2">
                  <c:v>T5 Base</c:v>
                </c:pt>
                <c:pt idx="3">
                  <c:v>T5 Small</c:v>
                </c:pt>
                <c:pt idx="4">
                  <c:v>T5 Pubmed</c:v>
                </c:pt>
                <c:pt idx="5">
                  <c:v>Bart Base</c:v>
                </c:pt>
                <c:pt idx="6">
                  <c:v>Bart Large</c:v>
                </c:pt>
                <c:pt idx="7">
                  <c:v>Bart Pubmed</c:v>
                </c:pt>
                <c:pt idx="8">
                  <c:v>Pegasus-X Base</c:v>
                </c:pt>
                <c:pt idx="9">
                  <c:v>Pegasus-X Large</c:v>
                </c:pt>
                <c:pt idx="10">
                  <c:v>Pegasus Pubmed</c:v>
                </c:pt>
                <c:pt idx="11">
                  <c:v>Pegasus Bigbird Pubmed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73.288833330000003</c:v>
                </c:pt>
                <c:pt idx="1">
                  <c:v>110.53975</c:v>
                </c:pt>
                <c:pt idx="2">
                  <c:v>32.712000000000003</c:v>
                </c:pt>
                <c:pt idx="3">
                  <c:v>18.292000000000002</c:v>
                </c:pt>
                <c:pt idx="4">
                  <c:v>11.734999999999999</c:v>
                </c:pt>
                <c:pt idx="5">
                  <c:v>53.326166669999999</c:v>
                </c:pt>
                <c:pt idx="6">
                  <c:v>78.377166669999994</c:v>
                </c:pt>
                <c:pt idx="7">
                  <c:v>32.727833330000003</c:v>
                </c:pt>
                <c:pt idx="8">
                  <c:v>65.825666670000004</c:v>
                </c:pt>
                <c:pt idx="9">
                  <c:v>68.992833329999996</c:v>
                </c:pt>
                <c:pt idx="10">
                  <c:v>130.12200000000001</c:v>
                </c:pt>
                <c:pt idx="11">
                  <c:v>116.797666666666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43E-4636-9268-2214CA86F5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01473768"/>
        <c:axId val="398691624"/>
      </c:barChart>
      <c:catAx>
        <c:axId val="401473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691624"/>
        <c:crosses val="autoZero"/>
        <c:auto val="1"/>
        <c:lblAlgn val="ctr"/>
        <c:lblOffset val="100"/>
        <c:noMultiLvlLbl val="0"/>
      </c:catAx>
      <c:valAx>
        <c:axId val="39869162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Minutes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473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3/6/2024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3/6/2024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3/6/2024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3/6/2024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3/6/2024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3/6/2024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3/6/2024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3/6/2024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3/6/2024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3/6/2024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3/6/2024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3/6/2024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Summarizing </a:t>
            </a:r>
            <a:r>
              <a:rPr lang="en-US" dirty="0" err="1"/>
              <a:t>Pubmed</a:t>
            </a:r>
            <a:r>
              <a:rPr lang="en-US" dirty="0"/>
              <a:t> Articles 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Akhil chitreddy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535832"/>
          </a:xfrm>
        </p:spPr>
        <p:txBody>
          <a:bodyPr>
            <a:normAutofit/>
          </a:bodyPr>
          <a:lstStyle/>
          <a:p>
            <a:r>
              <a:rPr lang="en-US" dirty="0"/>
              <a:t>Results (Chunking)</a:t>
            </a:r>
            <a:endParaRPr lang="en-US" sz="2700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00602484"/>
              </p:ext>
            </p:extLst>
          </p:nvPr>
        </p:nvGraphicFramePr>
        <p:xfrm>
          <a:off x="310246" y="2183376"/>
          <a:ext cx="5042617" cy="429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8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190055206"/>
                    </a:ext>
                  </a:extLst>
                </a:gridCol>
                <a:gridCol w="938162">
                  <a:extLst>
                    <a:ext uri="{9D8B030D-6E8A-4147-A177-3AD203B41FA5}">
                      <a16:colId xmlns:a16="http://schemas.microsoft.com/office/drawing/2014/main" val="1809116071"/>
                    </a:ext>
                  </a:extLst>
                </a:gridCol>
              </a:tblGrid>
              <a:tr h="549036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Rouge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Rouge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Rouge 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Rouge </a:t>
                      </a:r>
                      <a:r>
                        <a:rPr lang="en-US" dirty="0" err="1"/>
                        <a:t>Lsum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520">
                <a:tc>
                  <a:txBody>
                    <a:bodyPr/>
                    <a:lstStyle/>
                    <a:p>
                      <a:r>
                        <a:rPr lang="en-US" dirty="0"/>
                        <a:t>GPT</a:t>
                      </a:r>
                      <a:r>
                        <a:rPr lang="en-US" baseline="0" dirty="0"/>
                        <a:t>2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18.4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1.7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9.94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12.09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036">
                <a:tc>
                  <a:txBody>
                    <a:bodyPr/>
                    <a:lstStyle/>
                    <a:p>
                      <a:r>
                        <a:rPr lang="en-US" dirty="0"/>
                        <a:t>GPT2 Medium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18.8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1.9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9.91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12.09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952">
                <a:tc>
                  <a:txBody>
                    <a:bodyPr/>
                    <a:lstStyle/>
                    <a:p>
                      <a:r>
                        <a:rPr lang="en-US" dirty="0"/>
                        <a:t>T5 Base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16.9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5.7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12.2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12.3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377738"/>
                  </a:ext>
                </a:extLst>
              </a:tr>
              <a:tr h="332952">
                <a:tc>
                  <a:txBody>
                    <a:bodyPr/>
                    <a:lstStyle/>
                    <a:p>
                      <a:r>
                        <a:rPr lang="en-US" dirty="0"/>
                        <a:t>T5 Small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18.1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6.2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12.9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13.07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937733"/>
                  </a:ext>
                </a:extLst>
              </a:tr>
              <a:tr h="549036">
                <a:tc>
                  <a:txBody>
                    <a:bodyPr/>
                    <a:lstStyle/>
                    <a:p>
                      <a:r>
                        <a:rPr lang="en-US" dirty="0"/>
                        <a:t>T5 </a:t>
                      </a:r>
                      <a:r>
                        <a:rPr lang="en-US" dirty="0" err="1"/>
                        <a:t>Pubmed</a:t>
                      </a:r>
                      <a:endParaRPr lang="en-US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12.7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4.9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10.1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175760"/>
                  </a:ext>
                </a:extLst>
              </a:tr>
              <a:tr h="549036">
                <a:tc>
                  <a:txBody>
                    <a:bodyPr/>
                    <a:lstStyle/>
                    <a:p>
                      <a:r>
                        <a:rPr lang="en-US" dirty="0"/>
                        <a:t>BART Base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33.4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11.4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19.2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19.6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289216"/>
                  </a:ext>
                </a:extLst>
              </a:tr>
              <a:tr h="549036">
                <a:tc>
                  <a:txBody>
                    <a:bodyPr/>
                    <a:lstStyle/>
                    <a:p>
                      <a:r>
                        <a:rPr lang="en-US" dirty="0"/>
                        <a:t>BART Large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30.9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8.6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17.2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17.5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046169"/>
                  </a:ext>
                </a:extLst>
              </a:tr>
            </a:tbl>
          </a:graphicData>
        </a:graphic>
      </p:graphicFrame>
      <p:graphicFrame>
        <p:nvGraphicFramePr>
          <p:cNvPr id="8" name="Content Placeholder 8">
            <a:extLst>
              <a:ext uri="{FF2B5EF4-FFF2-40B4-BE49-F238E27FC236}">
                <a16:creationId xmlns:a16="http://schemas.microsoft.com/office/drawing/2014/main" id="{F2660981-991B-1308-3AAC-0272C6FD31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0495847"/>
              </p:ext>
            </p:extLst>
          </p:nvPr>
        </p:nvGraphicFramePr>
        <p:xfrm>
          <a:off x="5613886" y="2356926"/>
          <a:ext cx="6264693" cy="4114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55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2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2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2312">
                  <a:extLst>
                    <a:ext uri="{9D8B030D-6E8A-4147-A177-3AD203B41FA5}">
                      <a16:colId xmlns:a16="http://schemas.microsoft.com/office/drawing/2014/main" val="1190055206"/>
                    </a:ext>
                  </a:extLst>
                </a:gridCol>
                <a:gridCol w="1252312">
                  <a:extLst>
                    <a:ext uri="{9D8B030D-6E8A-4147-A177-3AD203B41FA5}">
                      <a16:colId xmlns:a16="http://schemas.microsoft.com/office/drawing/2014/main" val="1809116071"/>
                    </a:ext>
                  </a:extLst>
                </a:gridCol>
              </a:tblGrid>
              <a:tr h="58612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Rouge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Rouge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Rouge 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Rouge </a:t>
                      </a:r>
                      <a:r>
                        <a:rPr lang="en-US" dirty="0" err="1"/>
                        <a:t>Lsum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120">
                <a:tc>
                  <a:txBody>
                    <a:bodyPr/>
                    <a:lstStyle/>
                    <a:p>
                      <a:r>
                        <a:rPr lang="en-US" dirty="0"/>
                        <a:t>BART </a:t>
                      </a:r>
                      <a:r>
                        <a:rPr lang="en-US" dirty="0" err="1"/>
                        <a:t>Pubmed</a:t>
                      </a:r>
                      <a:endParaRPr lang="en-US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37.1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14.6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22.8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25.2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6120">
                <a:tc>
                  <a:txBody>
                    <a:bodyPr/>
                    <a:lstStyle/>
                    <a:p>
                      <a:r>
                        <a:rPr lang="en-US" dirty="0"/>
                        <a:t>Pegasus-X Base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2.3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2.1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2.1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377738"/>
                  </a:ext>
                </a:extLst>
              </a:tr>
              <a:tr h="586120">
                <a:tc>
                  <a:txBody>
                    <a:bodyPr/>
                    <a:lstStyle/>
                    <a:p>
                      <a:r>
                        <a:rPr lang="en-US" dirty="0"/>
                        <a:t>Pegasus-X Large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30.1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8.6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16.3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16.9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937733"/>
                  </a:ext>
                </a:extLst>
              </a:tr>
              <a:tr h="586120">
                <a:tc>
                  <a:txBody>
                    <a:bodyPr/>
                    <a:lstStyle/>
                    <a:p>
                      <a:r>
                        <a:rPr lang="en-US" dirty="0"/>
                        <a:t>Pegasus </a:t>
                      </a:r>
                      <a:r>
                        <a:rPr lang="en-US" dirty="0" err="1"/>
                        <a:t>Pubmed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38.3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15.2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23.2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23.7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175760"/>
                  </a:ext>
                </a:extLst>
              </a:tr>
              <a:tr h="837315">
                <a:tc>
                  <a:txBody>
                    <a:bodyPr/>
                    <a:lstStyle/>
                    <a:p>
                      <a:r>
                        <a:rPr lang="en-US" dirty="0"/>
                        <a:t>Pegasus </a:t>
                      </a:r>
                      <a:r>
                        <a:rPr lang="en-US" dirty="0" err="1"/>
                        <a:t>Bigbird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Pubmed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38.8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15.4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23.2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23.7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446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83341-922C-8734-1211-D6B3305653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484229F-BC24-BC51-2ABF-80B4B5282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ROUGE-1 Comparison (Chunking)</a:t>
            </a:r>
          </a:p>
        </p:txBody>
      </p:sp>
      <p:graphicFrame>
        <p:nvGraphicFramePr>
          <p:cNvPr id="6" name="Content Placeholder 5" descr="Clustered Column – Line Combination chart showing the values of 3 series for 4 categories. The first 2 series are columns and the 3rd series is the line.">
            <a:extLst>
              <a:ext uri="{FF2B5EF4-FFF2-40B4-BE49-F238E27FC236}">
                <a16:creationId xmlns:a16="http://schemas.microsoft.com/office/drawing/2014/main" id="{AB810AB0-AA15-476D-80E6-68E8381809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2859171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48935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55DA79-E1EB-A0E8-1CB3-88824CE835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4BECF-880E-F5D6-C1A8-5769B1773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(Semantic Chunking)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59E1B516-4F78-0B2C-12DC-3030DF59FEF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39499152"/>
              </p:ext>
            </p:extLst>
          </p:nvPr>
        </p:nvGraphicFramePr>
        <p:xfrm>
          <a:off x="340976" y="1916832"/>
          <a:ext cx="5042617" cy="429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8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190055206"/>
                    </a:ext>
                  </a:extLst>
                </a:gridCol>
                <a:gridCol w="938162">
                  <a:extLst>
                    <a:ext uri="{9D8B030D-6E8A-4147-A177-3AD203B41FA5}">
                      <a16:colId xmlns:a16="http://schemas.microsoft.com/office/drawing/2014/main" val="1809116071"/>
                    </a:ext>
                  </a:extLst>
                </a:gridCol>
              </a:tblGrid>
              <a:tr h="549036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Rouge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Rouge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Rouge 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Rouge </a:t>
                      </a:r>
                      <a:r>
                        <a:rPr lang="en-US" dirty="0" err="1"/>
                        <a:t>Lsum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520">
                <a:tc>
                  <a:txBody>
                    <a:bodyPr/>
                    <a:lstStyle/>
                    <a:p>
                      <a:r>
                        <a:rPr lang="en-US" dirty="0"/>
                        <a:t>GPT</a:t>
                      </a:r>
                      <a:r>
                        <a:rPr lang="en-US" baseline="0" dirty="0"/>
                        <a:t>2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17.6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9.97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11.9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036">
                <a:tc>
                  <a:txBody>
                    <a:bodyPr/>
                    <a:lstStyle/>
                    <a:p>
                      <a:r>
                        <a:rPr lang="en-US" dirty="0"/>
                        <a:t>GPT2 Medium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17.9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9.97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952">
                <a:tc>
                  <a:txBody>
                    <a:bodyPr/>
                    <a:lstStyle/>
                    <a:p>
                      <a:r>
                        <a:rPr lang="en-US" dirty="0"/>
                        <a:t>T5 Base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16.1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4.8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11.2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11.3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377738"/>
                  </a:ext>
                </a:extLst>
              </a:tr>
              <a:tr h="332952">
                <a:tc>
                  <a:txBody>
                    <a:bodyPr/>
                    <a:lstStyle/>
                    <a:p>
                      <a:r>
                        <a:rPr lang="en-US" dirty="0"/>
                        <a:t>T5 Small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17.3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5.4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11.9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12.1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937733"/>
                  </a:ext>
                </a:extLst>
              </a:tr>
              <a:tr h="549036">
                <a:tc>
                  <a:txBody>
                    <a:bodyPr/>
                    <a:lstStyle/>
                    <a:p>
                      <a:r>
                        <a:rPr lang="en-US" dirty="0"/>
                        <a:t>T5 </a:t>
                      </a:r>
                      <a:r>
                        <a:rPr lang="en-US" dirty="0" err="1"/>
                        <a:t>Pubmed</a:t>
                      </a:r>
                      <a:endParaRPr lang="en-US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11.7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4.1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9.2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9.3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175760"/>
                  </a:ext>
                </a:extLst>
              </a:tr>
              <a:tr h="549036">
                <a:tc>
                  <a:txBody>
                    <a:bodyPr/>
                    <a:lstStyle/>
                    <a:p>
                      <a:r>
                        <a:rPr lang="en-US" dirty="0"/>
                        <a:t>BART Base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33.7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11.3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19.2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19.6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289216"/>
                  </a:ext>
                </a:extLst>
              </a:tr>
              <a:tr h="549036">
                <a:tc>
                  <a:txBody>
                    <a:bodyPr/>
                    <a:lstStyle/>
                    <a:p>
                      <a:r>
                        <a:rPr lang="en-US" dirty="0"/>
                        <a:t>BART Large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31.4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9.1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17.2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17.6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046169"/>
                  </a:ext>
                </a:extLst>
              </a:tr>
            </a:tbl>
          </a:graphicData>
        </a:graphic>
      </p:graphicFrame>
      <p:graphicFrame>
        <p:nvGraphicFramePr>
          <p:cNvPr id="8" name="Content Placeholder 8">
            <a:extLst>
              <a:ext uri="{FF2B5EF4-FFF2-40B4-BE49-F238E27FC236}">
                <a16:creationId xmlns:a16="http://schemas.microsoft.com/office/drawing/2014/main" id="{04545D49-CC36-4BF8-7A68-3B5D8A4C47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5684118"/>
              </p:ext>
            </p:extLst>
          </p:nvPr>
        </p:nvGraphicFramePr>
        <p:xfrm>
          <a:off x="5583156" y="1916832"/>
          <a:ext cx="6264693" cy="4114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55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2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2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2312">
                  <a:extLst>
                    <a:ext uri="{9D8B030D-6E8A-4147-A177-3AD203B41FA5}">
                      <a16:colId xmlns:a16="http://schemas.microsoft.com/office/drawing/2014/main" val="1190055206"/>
                    </a:ext>
                  </a:extLst>
                </a:gridCol>
                <a:gridCol w="1252312">
                  <a:extLst>
                    <a:ext uri="{9D8B030D-6E8A-4147-A177-3AD203B41FA5}">
                      <a16:colId xmlns:a16="http://schemas.microsoft.com/office/drawing/2014/main" val="1809116071"/>
                    </a:ext>
                  </a:extLst>
                </a:gridCol>
              </a:tblGrid>
              <a:tr h="58612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Rouge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Rouge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Rouge 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Rouge </a:t>
                      </a:r>
                      <a:r>
                        <a:rPr lang="en-US" dirty="0" err="1"/>
                        <a:t>Lsum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120">
                <a:tc>
                  <a:txBody>
                    <a:bodyPr/>
                    <a:lstStyle/>
                    <a:p>
                      <a:r>
                        <a:rPr lang="en-US" dirty="0"/>
                        <a:t>BART </a:t>
                      </a:r>
                      <a:r>
                        <a:rPr lang="en-US" dirty="0" err="1"/>
                        <a:t>Pubmed</a:t>
                      </a:r>
                      <a:endParaRPr lang="en-US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35.5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14.02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22.08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24.6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6120">
                <a:tc>
                  <a:txBody>
                    <a:bodyPr/>
                    <a:lstStyle/>
                    <a:p>
                      <a:r>
                        <a:rPr lang="en-US" dirty="0"/>
                        <a:t>Pegasus-X Base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377738"/>
                  </a:ext>
                </a:extLst>
              </a:tr>
              <a:tr h="586120">
                <a:tc>
                  <a:txBody>
                    <a:bodyPr/>
                    <a:lstStyle/>
                    <a:p>
                      <a:r>
                        <a:rPr lang="en-US" dirty="0"/>
                        <a:t>Pegasus-X Large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28.9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8.6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15.7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16.1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937733"/>
                  </a:ext>
                </a:extLst>
              </a:tr>
              <a:tr h="586120">
                <a:tc>
                  <a:txBody>
                    <a:bodyPr/>
                    <a:lstStyle/>
                    <a:p>
                      <a:r>
                        <a:rPr lang="en-US" dirty="0"/>
                        <a:t>Pegasus </a:t>
                      </a:r>
                      <a:r>
                        <a:rPr lang="en-US" dirty="0" err="1"/>
                        <a:t>Pubmed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37.9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15.5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23.6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24.03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175760"/>
                  </a:ext>
                </a:extLst>
              </a:tr>
              <a:tr h="837315">
                <a:tc>
                  <a:txBody>
                    <a:bodyPr/>
                    <a:lstStyle/>
                    <a:p>
                      <a:r>
                        <a:rPr lang="en-US" dirty="0"/>
                        <a:t>Pegasus </a:t>
                      </a:r>
                      <a:r>
                        <a:rPr lang="en-US" dirty="0" err="1"/>
                        <a:t>Bigbird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Pubmed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37.5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13.9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22.3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22.7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446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08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4D05BB-1E36-C0D8-03C1-854ED885D4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CDE32E26-D320-1056-0572-FD069F07A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ROUGE-1 Comparison (Semantic Chunking)</a:t>
            </a:r>
          </a:p>
        </p:txBody>
      </p:sp>
      <p:graphicFrame>
        <p:nvGraphicFramePr>
          <p:cNvPr id="6" name="Content Placeholder 5" descr="Clustered Column – Line Combination chart showing the values of 3 series for 4 categories. The first 2 series are columns and the 3rd series is the line.">
            <a:extLst>
              <a:ext uri="{FF2B5EF4-FFF2-40B4-BE49-F238E27FC236}">
                <a16:creationId xmlns:a16="http://schemas.microsoft.com/office/drawing/2014/main" id="{BC55BF6E-C8C2-D527-6BD3-C2038B1B5B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600142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479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Runtime</a:t>
            </a:r>
          </a:p>
        </p:txBody>
      </p:sp>
      <p:graphicFrame>
        <p:nvGraphicFramePr>
          <p:cNvPr id="6" name="Content Placeholder 5" descr="Clustered Column – Line Combination chart showing the values of 3 series for 4 categories. The first 2 series are columns and the 3rd series is the line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5684397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E4B40-D20F-AE07-75ED-800C7E318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3CDC6-BE5F-F09B-7DE7-98060C10A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476329"/>
          </a:xfrm>
        </p:spPr>
        <p:txBody>
          <a:bodyPr>
            <a:normAutofit/>
          </a:bodyPr>
          <a:lstStyle/>
          <a:p>
            <a:r>
              <a:rPr lang="en-IN" dirty="0"/>
              <a:t>In terms of performance the chunking mechanism had little or no difference in the ROUGE metric compared to the semantic chunking</a:t>
            </a:r>
          </a:p>
          <a:p>
            <a:r>
              <a:rPr lang="en-IN" dirty="0"/>
              <a:t>GPT2 models are relatively consistent across both types of chunking</a:t>
            </a:r>
          </a:p>
          <a:p>
            <a:r>
              <a:rPr lang="en-IN" dirty="0"/>
              <a:t>The Pegasus-X base model performed surprisingly poorly with a score of 2.3 whereas the models finetuned Pegasus </a:t>
            </a:r>
            <a:r>
              <a:rPr lang="en-IN" dirty="0" err="1"/>
              <a:t>pubmed</a:t>
            </a:r>
            <a:r>
              <a:rPr lang="en-IN" dirty="0"/>
              <a:t> and </a:t>
            </a:r>
            <a:r>
              <a:rPr lang="en-IN" dirty="0" err="1"/>
              <a:t>bigbird</a:t>
            </a:r>
            <a:r>
              <a:rPr lang="en-IN" dirty="0"/>
              <a:t> Pegasus </a:t>
            </a:r>
            <a:r>
              <a:rPr lang="en-IN" dirty="0" err="1"/>
              <a:t>pubmed</a:t>
            </a:r>
            <a:r>
              <a:rPr lang="en-IN" dirty="0"/>
              <a:t> gave the best performance across both the chunking methods</a:t>
            </a:r>
          </a:p>
          <a:p>
            <a:r>
              <a:rPr lang="en-IN" dirty="0"/>
              <a:t> BART models also show consistent performance across both types of chunking with BART large giving a bad performance compared to other variants</a:t>
            </a:r>
          </a:p>
        </p:txBody>
      </p:sp>
    </p:spTree>
    <p:extLst>
      <p:ext uri="{BB962C8B-B14F-4D97-AF65-F5344CB8AC3E}">
        <p14:creationId xmlns:p14="http://schemas.microsoft.com/office/powerpoint/2010/main" val="257164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47211-8E32-08E9-C840-DBFEA116B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Finally, T5 models also give a consistent performance across both types of chunking with T5 </a:t>
            </a:r>
            <a:r>
              <a:rPr lang="en-IN" dirty="0" err="1"/>
              <a:t>pubmed</a:t>
            </a:r>
            <a:r>
              <a:rPr lang="en-IN" dirty="0"/>
              <a:t> surprisingly giving a poor performance compared to other two T5 models </a:t>
            </a:r>
          </a:p>
          <a:p>
            <a:r>
              <a:rPr lang="en-IN" dirty="0"/>
              <a:t>In terms of the runtime, all the models made use of 1 x RTX5000 GPU</a:t>
            </a:r>
          </a:p>
          <a:p>
            <a:r>
              <a:rPr lang="en-IN" dirty="0"/>
              <a:t>The T5 models took the least time to run whereas the Pegasus models took the maximum time to run</a:t>
            </a:r>
          </a:p>
        </p:txBody>
      </p:sp>
    </p:spTree>
    <p:extLst>
      <p:ext uri="{BB962C8B-B14F-4D97-AF65-F5344CB8AC3E}">
        <p14:creationId xmlns:p14="http://schemas.microsoft.com/office/powerpoint/2010/main" val="306857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42D4B-FD27-DC70-A781-82B2AAE64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SOTA Benchmarking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8331C-1B77-5D15-5568-D8B965CFC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8468" y="2060848"/>
            <a:ext cx="4274360" cy="4265632"/>
          </a:xfrm>
        </p:spPr>
        <p:txBody>
          <a:bodyPr/>
          <a:lstStyle/>
          <a:p>
            <a:r>
              <a:rPr lang="en-IN" dirty="0"/>
              <a:t>The models in the table achieved the SOTA performance on the </a:t>
            </a:r>
            <a:r>
              <a:rPr lang="en-IN" dirty="0" err="1"/>
              <a:t>Pubmed</a:t>
            </a:r>
            <a:r>
              <a:rPr lang="en-IN" dirty="0"/>
              <a:t> test dataset of size 6658</a:t>
            </a:r>
          </a:p>
          <a:p>
            <a:r>
              <a:rPr lang="en-IN" dirty="0"/>
              <a:t>The models in this project are yet to achieve the figure by finetuning and giving out predictions on a larger dataset</a:t>
            </a:r>
          </a:p>
        </p:txBody>
      </p:sp>
      <p:graphicFrame>
        <p:nvGraphicFramePr>
          <p:cNvPr id="6" name="Content Placeholder 8">
            <a:extLst>
              <a:ext uri="{FF2B5EF4-FFF2-40B4-BE49-F238E27FC236}">
                <a16:creationId xmlns:a16="http://schemas.microsoft.com/office/drawing/2014/main" id="{7288802F-3140-14ED-6390-604A92FBB5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0287753"/>
              </p:ext>
            </p:extLst>
          </p:nvPr>
        </p:nvGraphicFramePr>
        <p:xfrm>
          <a:off x="693812" y="2160280"/>
          <a:ext cx="4104455" cy="20333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8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190055206"/>
                    </a:ext>
                  </a:extLst>
                </a:gridCol>
              </a:tblGrid>
              <a:tr h="642292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Rouge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Rouge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Rouge 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8800">
                <a:tc>
                  <a:txBody>
                    <a:bodyPr/>
                    <a:lstStyle/>
                    <a:p>
                      <a:r>
                        <a:rPr lang="en-US" dirty="0"/>
                        <a:t>Pegasus Large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44.21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16.95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38.83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2292">
                <a:tc>
                  <a:txBody>
                    <a:bodyPr/>
                    <a:lstStyle/>
                    <a:p>
                      <a:r>
                        <a:rPr lang="en-US" dirty="0" err="1"/>
                        <a:t>BigBird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46.32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20.65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42.33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82F6EFC-144B-F3D6-9593-FE084C0CA199}"/>
              </a:ext>
            </a:extLst>
          </p:cNvPr>
          <p:cNvSpPr txBox="1"/>
          <p:nvPr/>
        </p:nvSpPr>
        <p:spPr>
          <a:xfrm>
            <a:off x="549796" y="4437112"/>
            <a:ext cx="43924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Table 1: </a:t>
            </a:r>
            <a:r>
              <a:rPr lang="en-IN" b="0" i="0" dirty="0">
                <a:effectLst/>
                <a:latin typeface="Arial" panose="020B0604020202020204" pitchFamily="34" charset="0"/>
              </a:rPr>
              <a:t>Pang, B., Nijkamp, E., </a:t>
            </a:r>
            <a:r>
              <a:rPr lang="en-IN" b="0" i="0" dirty="0" err="1">
                <a:effectLst/>
                <a:latin typeface="Arial" panose="020B0604020202020204" pitchFamily="34" charset="0"/>
              </a:rPr>
              <a:t>Kryściński</a:t>
            </a:r>
            <a:r>
              <a:rPr lang="en-IN" b="0" i="0" dirty="0">
                <a:effectLst/>
                <a:latin typeface="Arial" panose="020B0604020202020204" pitchFamily="34" charset="0"/>
              </a:rPr>
              <a:t>, W., Savarese, S., Zhou, Y., &amp; Xiong, C. (2022). Long document summarization with top-down and bottom-up inference. </a:t>
            </a:r>
            <a:r>
              <a:rPr lang="en-IN" b="0" i="1" dirty="0" err="1">
                <a:effectLst/>
                <a:latin typeface="Arial" panose="020B0604020202020204" pitchFamily="34" charset="0"/>
              </a:rPr>
              <a:t>arXiv</a:t>
            </a:r>
            <a:r>
              <a:rPr lang="en-IN" b="0" i="1" dirty="0">
                <a:effectLst/>
                <a:latin typeface="Arial" panose="020B0604020202020204" pitchFamily="34" charset="0"/>
              </a:rPr>
              <a:t> preprint arXiv:2203.07586</a:t>
            </a:r>
            <a:r>
              <a:rPr lang="en-IN" b="0" i="0" dirty="0">
                <a:effectLst/>
                <a:latin typeface="Arial" panose="020B0604020202020204" pitchFamily="34" charset="0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770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FD26-E7F3-D61B-3D83-669391B29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E0078-286A-A50E-FD92-3BEB42272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Explore new methods and models to summarize long text documents</a:t>
            </a:r>
          </a:p>
          <a:p>
            <a:r>
              <a:rPr lang="en-IN" dirty="0"/>
              <a:t>Finetune the semantic chunking process by adjusting variables and experimenting on smaller dataset</a:t>
            </a:r>
          </a:p>
          <a:p>
            <a:r>
              <a:rPr lang="en-IN" dirty="0"/>
              <a:t>Try other popular models such as </a:t>
            </a:r>
            <a:r>
              <a:rPr lang="en-IN" dirty="0" err="1"/>
              <a:t>Longformers</a:t>
            </a:r>
            <a:r>
              <a:rPr lang="en-IN" dirty="0"/>
              <a:t>, </a:t>
            </a:r>
            <a:r>
              <a:rPr lang="en-IN" dirty="0" err="1"/>
              <a:t>Xlnet</a:t>
            </a:r>
            <a:r>
              <a:rPr lang="en-IN" dirty="0"/>
              <a:t> and compare performances with SOTA figures</a:t>
            </a:r>
          </a:p>
          <a:p>
            <a:r>
              <a:rPr lang="en-IN" dirty="0"/>
              <a:t>Make use of higher computation power by including higher memory GPUs and disk space systems to finetune models</a:t>
            </a:r>
          </a:p>
          <a:p>
            <a:r>
              <a:rPr lang="en-IN" dirty="0"/>
              <a:t>Give out predictions on large dataset greater than 5000 articles and note the performance metrics to compare with the SOTA figures</a:t>
            </a:r>
          </a:p>
        </p:txBody>
      </p:sp>
    </p:spTree>
    <p:extLst>
      <p:ext uri="{BB962C8B-B14F-4D97-AF65-F5344CB8AC3E}">
        <p14:creationId xmlns:p14="http://schemas.microsoft.com/office/powerpoint/2010/main" val="204813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47632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AIM</a:t>
            </a:r>
          </a:p>
          <a:p>
            <a:r>
              <a:rPr lang="en-US" dirty="0"/>
              <a:t>Dataset</a:t>
            </a:r>
          </a:p>
          <a:p>
            <a:r>
              <a:rPr lang="en-US" dirty="0"/>
              <a:t>Language Models Used</a:t>
            </a:r>
          </a:p>
          <a:p>
            <a:r>
              <a:rPr lang="en-US" dirty="0"/>
              <a:t>Handling Long Texts</a:t>
            </a:r>
          </a:p>
          <a:p>
            <a:r>
              <a:rPr lang="en-US" dirty="0"/>
              <a:t>Experimentation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Inference Runtime</a:t>
            </a:r>
          </a:p>
          <a:p>
            <a:r>
              <a:rPr lang="en-US" dirty="0"/>
              <a:t>Findings</a:t>
            </a:r>
          </a:p>
          <a:p>
            <a:r>
              <a:rPr lang="en-US" dirty="0"/>
              <a:t>State-of-the-Art Benchmarking</a:t>
            </a:r>
          </a:p>
          <a:p>
            <a:r>
              <a:rPr lang="en-US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75AEB-ABF7-6986-2A5A-4CE81C6CD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5BA19-075C-D076-DAA8-E406F2BDC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Leverage Natural Language Processing (NLP) techniques to efficiently summarize lengthy PubMed articles.</a:t>
            </a:r>
          </a:p>
          <a:p>
            <a:r>
              <a:rPr lang="en-US" dirty="0"/>
              <a:t>With the exponential growth of scientific literature, summarization becomes essential for researchers to extract key insights and accelerate knowledge discovery.</a:t>
            </a:r>
          </a:p>
          <a:p>
            <a:r>
              <a:rPr lang="en-US" dirty="0"/>
              <a:t>By employing Large Language Models, we aim to develop automated methods that can generate concise and informative summaries from extensive biomedical literature available in PubMed.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320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B76A2-0194-5595-8EE8-AD3E182F1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FEBD9-6F47-3F74-859E-1BE6BD350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The dataset consists of the following attributes:-</a:t>
            </a:r>
          </a:p>
          <a:p>
            <a:pPr lvl="1"/>
            <a:r>
              <a:rPr lang="en-IN" dirty="0" err="1"/>
              <a:t>article_id</a:t>
            </a:r>
            <a:r>
              <a:rPr lang="en-IN" dirty="0"/>
              <a:t>          – ID for the </a:t>
            </a:r>
            <a:r>
              <a:rPr lang="en-IN" dirty="0" err="1"/>
              <a:t>pubmed</a:t>
            </a:r>
            <a:r>
              <a:rPr lang="en-IN" dirty="0"/>
              <a:t> article</a:t>
            </a:r>
          </a:p>
          <a:p>
            <a:pPr lvl="1"/>
            <a:r>
              <a:rPr lang="en-IN" dirty="0" err="1"/>
              <a:t>article_text</a:t>
            </a:r>
            <a:r>
              <a:rPr lang="en-IN" dirty="0"/>
              <a:t>      – Text for the whole </a:t>
            </a:r>
            <a:r>
              <a:rPr lang="en-IN" dirty="0" err="1"/>
              <a:t>pubmed</a:t>
            </a:r>
            <a:r>
              <a:rPr lang="en-IN" dirty="0"/>
              <a:t> document</a:t>
            </a:r>
          </a:p>
          <a:p>
            <a:pPr lvl="1"/>
            <a:r>
              <a:rPr lang="en-IN" dirty="0" err="1"/>
              <a:t>abstract_text</a:t>
            </a:r>
            <a:r>
              <a:rPr lang="en-IN" dirty="0"/>
              <a:t>  – Abstract text for the article which can be used as reference in   		      prediction</a:t>
            </a:r>
          </a:p>
          <a:p>
            <a:pPr marL="231775" lvl="1" indent="0">
              <a:buNone/>
            </a:pPr>
            <a:r>
              <a:rPr lang="en-IN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560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F5B8E-ACDD-E900-2A2B-0FD901CCA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Language Models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F5661-6329-E8C2-F60D-A9D370A9A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GPT-2 (Generative Pretrained Transformers)</a:t>
            </a:r>
            <a:br>
              <a:rPr lang="en-IN" dirty="0"/>
            </a:br>
            <a:r>
              <a:rPr lang="en-IN" dirty="0"/>
              <a:t>Stack of decoders. Suitable for text generation, completion, summarization and dialogue completion</a:t>
            </a:r>
          </a:p>
          <a:p>
            <a:r>
              <a:rPr lang="en-IN" dirty="0"/>
              <a:t>T5 (Text to Text Transfer Transformer) </a:t>
            </a:r>
            <a:br>
              <a:rPr lang="en-IN" dirty="0"/>
            </a:br>
            <a:r>
              <a:rPr lang="en-IN" dirty="0"/>
              <a:t>Trained on diverse range of tasks. Built for text to text tasks </a:t>
            </a:r>
          </a:p>
          <a:p>
            <a:r>
              <a:rPr lang="en-IN" dirty="0"/>
              <a:t>BART (Bidirectional and </a:t>
            </a:r>
            <a:r>
              <a:rPr lang="en-IN" dirty="0" err="1"/>
              <a:t>AutoRegressive</a:t>
            </a:r>
            <a:r>
              <a:rPr lang="en-IN" dirty="0"/>
              <a:t> Transformer)</a:t>
            </a:r>
            <a:br>
              <a:rPr lang="en-IN" dirty="0"/>
            </a:br>
            <a:r>
              <a:rPr lang="en-IN" dirty="0"/>
              <a:t>Effective for text generation tasks such as summarization, text completion and text paraphrasing</a:t>
            </a:r>
          </a:p>
          <a:p>
            <a:r>
              <a:rPr lang="en-IN" dirty="0"/>
              <a:t>Pegasus</a:t>
            </a:r>
            <a:br>
              <a:rPr lang="en-IN" dirty="0"/>
            </a:br>
            <a:r>
              <a:rPr lang="en-IN" dirty="0"/>
              <a:t>Specifically designed for abstractive summarization. Excels in generating concise and coherent summaries.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762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D1B66-9A65-F418-F000-3418853C7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Handling Long Texts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1D8BA-3D11-063B-0E13-334641167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Step 1 - Chunking</a:t>
            </a:r>
          </a:p>
          <a:p>
            <a:r>
              <a:rPr lang="en-IN" dirty="0"/>
              <a:t>Chunking by Token Size:</a:t>
            </a:r>
          </a:p>
          <a:p>
            <a:pPr marL="688975" lvl="1" indent="-457200">
              <a:buFont typeface="+mj-lt"/>
              <a:buAutoNum type="arabicPeriod"/>
            </a:pPr>
            <a:r>
              <a:rPr lang="en-IN" dirty="0"/>
              <a:t>Split text into smaller pieces by number of tokens</a:t>
            </a:r>
          </a:p>
          <a:p>
            <a:pPr marL="688975" lvl="1" indent="-457200">
              <a:buFont typeface="+mj-lt"/>
              <a:buAutoNum type="arabicPeriod"/>
            </a:pPr>
            <a:r>
              <a:rPr lang="en-IN" dirty="0"/>
              <a:t>Limit of 512 tokens chosen with chunk overlap of 100 characters </a:t>
            </a:r>
          </a:p>
          <a:p>
            <a:pPr marL="688975" lvl="1" indent="-457200">
              <a:buFont typeface="+mj-lt"/>
              <a:buAutoNum type="arabicPeriod"/>
            </a:pPr>
            <a:r>
              <a:rPr lang="en-IN" dirty="0"/>
              <a:t>Chunk overlap used to preserve context and improve performance</a:t>
            </a:r>
          </a:p>
          <a:p>
            <a:r>
              <a:rPr lang="en-IN" dirty="0"/>
              <a:t>Recursive Semantic Chunking:</a:t>
            </a:r>
          </a:p>
          <a:p>
            <a:pPr marL="688975" lvl="1" indent="-457200">
              <a:buFont typeface="+mj-lt"/>
              <a:buAutoNum type="arabicPeriod"/>
            </a:pPr>
            <a:r>
              <a:rPr lang="en-IN" dirty="0"/>
              <a:t>Find cosine distances between adjacent combined sentences with one sentence overlap</a:t>
            </a:r>
          </a:p>
          <a:p>
            <a:pPr marL="688975" lvl="1" indent="-457200">
              <a:buFont typeface="+mj-lt"/>
              <a:buAutoNum type="arabicPeriod"/>
            </a:pPr>
            <a:r>
              <a:rPr lang="en-IN" dirty="0"/>
              <a:t>Find distances which are greater than 95 percentile threshold as positions to split</a:t>
            </a:r>
          </a:p>
          <a:p>
            <a:pPr marL="688975" lvl="1" indent="-457200">
              <a:buFont typeface="+mj-lt"/>
              <a:buAutoNum type="arabicPeriod"/>
            </a:pPr>
            <a:r>
              <a:rPr lang="en-IN" dirty="0"/>
              <a:t>Group sentences within the split points together into a single chunk</a:t>
            </a:r>
          </a:p>
          <a:p>
            <a:pPr marL="688975" lvl="1" indent="-457200">
              <a:buFont typeface="+mj-lt"/>
              <a:buAutoNum type="arabicPeriod"/>
            </a:pPr>
            <a:r>
              <a:rPr lang="en-IN" dirty="0"/>
              <a:t>If a chunk is more than 512 token, repeat the steps 1,2 and 3</a:t>
            </a:r>
          </a:p>
        </p:txBody>
      </p:sp>
    </p:spTree>
    <p:extLst>
      <p:ext uri="{BB962C8B-B14F-4D97-AF65-F5344CB8AC3E}">
        <p14:creationId xmlns:p14="http://schemas.microsoft.com/office/powerpoint/2010/main" val="80246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6B2B8-EE5D-BCFA-F075-69C31F0C2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Step 2 – Recursive Summarizing</a:t>
            </a:r>
          </a:p>
          <a:p>
            <a:pPr marL="688975" lvl="1" indent="-457200">
              <a:buFont typeface="+mj-lt"/>
              <a:buAutoNum type="arabicPeriod"/>
            </a:pPr>
            <a:r>
              <a:rPr lang="en-IN" dirty="0"/>
              <a:t>Summarize each chunk individually and combine them into a single summary </a:t>
            </a:r>
          </a:p>
          <a:p>
            <a:pPr marL="688975" lvl="1" indent="-457200">
              <a:buFont typeface="+mj-lt"/>
              <a:buAutoNum type="arabicPeriod"/>
            </a:pPr>
            <a:r>
              <a:rPr lang="en-IN" dirty="0"/>
              <a:t>Perform summarization again on the combined summary to get the final output summary of the article</a:t>
            </a:r>
          </a:p>
          <a:p>
            <a:pPr marL="688975" lvl="1" indent="-457200">
              <a:buFont typeface="+mj-lt"/>
              <a:buAutoNum type="arabicPeriod"/>
            </a:pPr>
            <a:r>
              <a:rPr lang="en-IN" dirty="0"/>
              <a:t>If the combined summary is greater than 512 tokens, generate chunks of the combined summary and repeat steps 1 and 2</a:t>
            </a:r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6362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12E18-B241-2342-013D-B6351083C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Experimentation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F6956-0F3F-5A76-F02C-39ECC4E94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Employed Different versions of Large Language Models including finetuned models</a:t>
            </a:r>
          </a:p>
          <a:p>
            <a:r>
              <a:rPr lang="en-IN" dirty="0"/>
              <a:t>GPT2 – (Base, Medium)</a:t>
            </a:r>
          </a:p>
          <a:p>
            <a:r>
              <a:rPr lang="en-IN" dirty="0"/>
              <a:t>T5 – (Base, Small, Small finetuned </a:t>
            </a:r>
            <a:r>
              <a:rPr lang="en-IN" dirty="0" err="1"/>
              <a:t>Pubmed</a:t>
            </a:r>
            <a:r>
              <a:rPr lang="en-IN" dirty="0"/>
              <a:t>)</a:t>
            </a:r>
          </a:p>
          <a:p>
            <a:r>
              <a:rPr lang="en-IN" dirty="0"/>
              <a:t>Bart – (Base, Large, Base finetuned </a:t>
            </a:r>
            <a:r>
              <a:rPr lang="en-IN" dirty="0" err="1"/>
              <a:t>Pubmed</a:t>
            </a:r>
            <a:r>
              <a:rPr lang="en-IN" dirty="0"/>
              <a:t>)</a:t>
            </a:r>
          </a:p>
          <a:p>
            <a:r>
              <a:rPr lang="en-IN" dirty="0"/>
              <a:t>Pegasus-X – (Base, Large, finetuned </a:t>
            </a:r>
            <a:r>
              <a:rPr lang="en-IN" dirty="0" err="1"/>
              <a:t>Pubmed</a:t>
            </a:r>
            <a:r>
              <a:rPr lang="en-IN" dirty="0"/>
              <a:t>, </a:t>
            </a:r>
            <a:r>
              <a:rPr lang="en-IN" dirty="0" err="1"/>
              <a:t>bigbird</a:t>
            </a:r>
            <a:r>
              <a:rPr lang="en-IN" dirty="0"/>
              <a:t> </a:t>
            </a:r>
            <a:r>
              <a:rPr lang="en-IN" dirty="0" err="1"/>
              <a:t>pubmed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6545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9D74-C4E4-144C-3E67-9436DEFC8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Evaluation 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FA2B8-FAE4-5162-3030-3A99DCBB4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pass predicted summary and reference summary (abstract text of article) of 100 records to find the performance metric ROUGE </a:t>
            </a:r>
          </a:p>
          <a:p>
            <a:pPr marL="0" indent="0">
              <a:buNone/>
            </a:pPr>
            <a:r>
              <a:rPr lang="en-IN" dirty="0"/>
              <a:t>ROUGE - </a:t>
            </a:r>
            <a:r>
              <a:rPr lang="en-US" dirty="0"/>
              <a:t>Recall-Oriented Understudy for </a:t>
            </a:r>
            <a:r>
              <a:rPr lang="en-US" dirty="0" err="1"/>
              <a:t>Gisting</a:t>
            </a:r>
            <a:r>
              <a:rPr lang="en-US" dirty="0"/>
              <a:t> Evaluation</a:t>
            </a:r>
          </a:p>
          <a:p>
            <a:pPr lvl="1"/>
            <a:r>
              <a:rPr lang="en-US" dirty="0"/>
              <a:t>ROUGE 1 – unigram (1 gram) based scoring</a:t>
            </a:r>
          </a:p>
          <a:p>
            <a:pPr lvl="1"/>
            <a:r>
              <a:rPr lang="en-US" dirty="0"/>
              <a:t>ROUGE 2 - bigram (2 gram) based scoring</a:t>
            </a:r>
          </a:p>
          <a:p>
            <a:pPr lvl="1"/>
            <a:r>
              <a:rPr lang="en-US" dirty="0"/>
              <a:t>ROUGE L – Longest common subsequence based scoring (average of individual 	               sentences)</a:t>
            </a:r>
          </a:p>
          <a:p>
            <a:pPr lvl="1"/>
            <a:r>
              <a:rPr lang="en-US" dirty="0"/>
              <a:t>ROUGE </a:t>
            </a:r>
            <a:r>
              <a:rPr lang="en-US" dirty="0" err="1"/>
              <a:t>Lsum</a:t>
            </a:r>
            <a:r>
              <a:rPr lang="en-US" dirty="0"/>
              <a:t> - Longest common subsequence based scoring over whole summary</a:t>
            </a:r>
          </a:p>
          <a:p>
            <a:pPr lvl="1"/>
            <a:endParaRPr lang="en-US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859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3317</TotalTime>
  <Words>1037</Words>
  <Application>Microsoft Office PowerPoint</Application>
  <PresentationFormat>Custom</PresentationFormat>
  <Paragraphs>234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Corbel</vt:lpstr>
      <vt:lpstr>Digital Blue Tunnel 16x9</vt:lpstr>
      <vt:lpstr>Summarizing Pubmed Articles </vt:lpstr>
      <vt:lpstr>AGENDA</vt:lpstr>
      <vt:lpstr>AIM</vt:lpstr>
      <vt:lpstr>Dataset</vt:lpstr>
      <vt:lpstr>Language Models Used</vt:lpstr>
      <vt:lpstr>Handling Long Texts</vt:lpstr>
      <vt:lpstr>PowerPoint Presentation</vt:lpstr>
      <vt:lpstr>Experimentation</vt:lpstr>
      <vt:lpstr>Evaluation Metric</vt:lpstr>
      <vt:lpstr>Results (Chunking)</vt:lpstr>
      <vt:lpstr>ROUGE-1 Comparison (Chunking)</vt:lpstr>
      <vt:lpstr>Results (Semantic Chunking)</vt:lpstr>
      <vt:lpstr>ROUGE-1 Comparison (Semantic Chunking)</vt:lpstr>
      <vt:lpstr>Inference Runtime</vt:lpstr>
      <vt:lpstr>Findings</vt:lpstr>
      <vt:lpstr>PowerPoint Presentation</vt:lpstr>
      <vt:lpstr>SOTA Benchmarking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Summarizing Pubmed Articles </dc:title>
  <dc:creator>Akhil Chitreddy</dc:creator>
  <cp:lastModifiedBy>Akhil Chitreddy</cp:lastModifiedBy>
  <cp:revision>12</cp:revision>
  <dcterms:created xsi:type="dcterms:W3CDTF">2024-03-03T19:33:42Z</dcterms:created>
  <dcterms:modified xsi:type="dcterms:W3CDTF">2024-03-06T13:15:56Z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