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5" r:id="rId2"/>
    <p:sldId id="310" r:id="rId3"/>
    <p:sldId id="329" r:id="rId4"/>
    <p:sldId id="320" r:id="rId5"/>
    <p:sldId id="321" r:id="rId6"/>
    <p:sldId id="322" r:id="rId7"/>
    <p:sldId id="323" r:id="rId8"/>
    <p:sldId id="326" r:id="rId9"/>
    <p:sldId id="313" r:id="rId10"/>
    <p:sldId id="327" r:id="rId11"/>
    <p:sldId id="324" r:id="rId12"/>
    <p:sldId id="328" r:id="rId13"/>
    <p:sldId id="311" r:id="rId14"/>
    <p:sldId id="330" r:id="rId15"/>
    <p:sldId id="331" r:id="rId16"/>
    <p:sldId id="325" r:id="rId17"/>
    <p:sldId id="332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ROUGE-1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GPT2</c:v>
                </c:pt>
                <c:pt idx="1">
                  <c:v>GPT2 Medium</c:v>
                </c:pt>
                <c:pt idx="2">
                  <c:v>T5 Base</c:v>
                </c:pt>
                <c:pt idx="3">
                  <c:v>T5 Small</c:v>
                </c:pt>
                <c:pt idx="4">
                  <c:v>T5 Pubmed</c:v>
                </c:pt>
                <c:pt idx="5">
                  <c:v>Bart Base</c:v>
                </c:pt>
                <c:pt idx="6">
                  <c:v>Bart Large</c:v>
                </c:pt>
                <c:pt idx="7">
                  <c:v>Bart Pubmed</c:v>
                </c:pt>
                <c:pt idx="8">
                  <c:v>Pegasus-X Base</c:v>
                </c:pt>
                <c:pt idx="9">
                  <c:v>Pegasus-X Large</c:v>
                </c:pt>
                <c:pt idx="10">
                  <c:v>Pegasus Pubmed</c:v>
                </c:pt>
                <c:pt idx="11">
                  <c:v>Pegasus Bigbird Pubmed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18.399999999999999</c:v>
                </c:pt>
                <c:pt idx="1">
                  <c:v>18.8</c:v>
                </c:pt>
                <c:pt idx="2">
                  <c:v>16.899999999999999</c:v>
                </c:pt>
                <c:pt idx="3">
                  <c:v>18.100000000000001</c:v>
                </c:pt>
                <c:pt idx="4">
                  <c:v>12.7</c:v>
                </c:pt>
                <c:pt idx="5">
                  <c:v>33.4</c:v>
                </c:pt>
                <c:pt idx="6">
                  <c:v>30.9</c:v>
                </c:pt>
                <c:pt idx="7">
                  <c:v>37.1</c:v>
                </c:pt>
                <c:pt idx="8">
                  <c:v>2.2999999999999998</c:v>
                </c:pt>
                <c:pt idx="9">
                  <c:v>30.1</c:v>
                </c:pt>
                <c:pt idx="10">
                  <c:v>38.299999999999997</c:v>
                </c:pt>
                <c:pt idx="11">
                  <c:v>38.799999999999997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1473768"/>
        <c:axId val="398691624"/>
      </c:bar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ROUGE-1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GPT2</c:v>
                </c:pt>
                <c:pt idx="1">
                  <c:v>GPT2 Medium</c:v>
                </c:pt>
                <c:pt idx="2">
                  <c:v>T5 Base</c:v>
                </c:pt>
                <c:pt idx="3">
                  <c:v>T5 Small</c:v>
                </c:pt>
                <c:pt idx="4">
                  <c:v>T5 Pubmed</c:v>
                </c:pt>
                <c:pt idx="5">
                  <c:v>Bart Base</c:v>
                </c:pt>
                <c:pt idx="6">
                  <c:v>Bart Large</c:v>
                </c:pt>
                <c:pt idx="7">
                  <c:v>Bart Pubmed</c:v>
                </c:pt>
                <c:pt idx="8">
                  <c:v>Pegasus-X Base</c:v>
                </c:pt>
                <c:pt idx="9">
                  <c:v>Pegasus-X Large</c:v>
                </c:pt>
                <c:pt idx="10">
                  <c:v>Pegasus Pubmed</c:v>
                </c:pt>
                <c:pt idx="11">
                  <c:v>Pegasus Bigbird Pubmed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17.600000000000001</c:v>
                </c:pt>
                <c:pt idx="1">
                  <c:v>17.899999999999999</c:v>
                </c:pt>
                <c:pt idx="2">
                  <c:v>16.100000000000001</c:v>
                </c:pt>
                <c:pt idx="3">
                  <c:v>17.3</c:v>
                </c:pt>
                <c:pt idx="4">
                  <c:v>11.7</c:v>
                </c:pt>
                <c:pt idx="5">
                  <c:v>33.700000000000003</c:v>
                </c:pt>
                <c:pt idx="6">
                  <c:v>31.4</c:v>
                </c:pt>
                <c:pt idx="7">
                  <c:v>35.5</c:v>
                </c:pt>
                <c:pt idx="8">
                  <c:v>2.5</c:v>
                </c:pt>
                <c:pt idx="9">
                  <c:v>28.9</c:v>
                </c:pt>
                <c:pt idx="10">
                  <c:v>37.9</c:v>
                </c:pt>
                <c:pt idx="11">
                  <c:v>37.5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1473768"/>
        <c:axId val="398691624"/>
      </c:bar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Normal Chunks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GPT2</c:v>
                </c:pt>
                <c:pt idx="1">
                  <c:v>GPT2 Medium</c:v>
                </c:pt>
                <c:pt idx="2">
                  <c:v>T5 Base</c:v>
                </c:pt>
                <c:pt idx="3">
                  <c:v>T5 Small</c:v>
                </c:pt>
                <c:pt idx="4">
                  <c:v>T5 Pubmed</c:v>
                </c:pt>
                <c:pt idx="5">
                  <c:v>Bart Base</c:v>
                </c:pt>
                <c:pt idx="6">
                  <c:v>Bart Large</c:v>
                </c:pt>
                <c:pt idx="7">
                  <c:v>Bart Pubmed</c:v>
                </c:pt>
                <c:pt idx="8">
                  <c:v>Pegasus-X Base</c:v>
                </c:pt>
                <c:pt idx="9">
                  <c:v>Pegasus-X Large</c:v>
                </c:pt>
                <c:pt idx="10">
                  <c:v>Pegasus Pubmed</c:v>
                </c:pt>
                <c:pt idx="11">
                  <c:v>Pegasus Bigbird Pubmed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55.776166670000002</c:v>
                </c:pt>
                <c:pt idx="1">
                  <c:v>99.458500000000001</c:v>
                </c:pt>
                <c:pt idx="2">
                  <c:v>30.539000000000001</c:v>
                </c:pt>
                <c:pt idx="3">
                  <c:v>17.39233333</c:v>
                </c:pt>
                <c:pt idx="4">
                  <c:v>11.044333330000001</c:v>
                </c:pt>
                <c:pt idx="5">
                  <c:v>48.573</c:v>
                </c:pt>
                <c:pt idx="6">
                  <c:v>71.937333330000001</c:v>
                </c:pt>
                <c:pt idx="7">
                  <c:v>29.314166669999999</c:v>
                </c:pt>
                <c:pt idx="8">
                  <c:v>55.800666669999998</c:v>
                </c:pt>
                <c:pt idx="9">
                  <c:v>58.465000000000003</c:v>
                </c:pt>
                <c:pt idx="10">
                  <c:v>120.3043333</c:v>
                </c:pt>
                <c:pt idx="11">
                  <c:v>97.42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Semantic Chunks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GPT2</c:v>
                </c:pt>
                <c:pt idx="1">
                  <c:v>GPT2 Medium</c:v>
                </c:pt>
                <c:pt idx="2">
                  <c:v>T5 Base</c:v>
                </c:pt>
                <c:pt idx="3">
                  <c:v>T5 Small</c:v>
                </c:pt>
                <c:pt idx="4">
                  <c:v>T5 Pubmed</c:v>
                </c:pt>
                <c:pt idx="5">
                  <c:v>Bart Base</c:v>
                </c:pt>
                <c:pt idx="6">
                  <c:v>Bart Large</c:v>
                </c:pt>
                <c:pt idx="7">
                  <c:v>Bart Pubmed</c:v>
                </c:pt>
                <c:pt idx="8">
                  <c:v>Pegasus-X Base</c:v>
                </c:pt>
                <c:pt idx="9">
                  <c:v>Pegasus-X Large</c:v>
                </c:pt>
                <c:pt idx="10">
                  <c:v>Pegasus Pubmed</c:v>
                </c:pt>
                <c:pt idx="11">
                  <c:v>Pegasus Bigbird Pubmed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73.288833330000003</c:v>
                </c:pt>
                <c:pt idx="1">
                  <c:v>110.53975</c:v>
                </c:pt>
                <c:pt idx="2">
                  <c:v>32.712000000000003</c:v>
                </c:pt>
                <c:pt idx="3">
                  <c:v>18.292000000000002</c:v>
                </c:pt>
                <c:pt idx="4">
                  <c:v>11.734999999999999</c:v>
                </c:pt>
                <c:pt idx="5">
                  <c:v>53.326166669999999</c:v>
                </c:pt>
                <c:pt idx="6">
                  <c:v>78.377166669999994</c:v>
                </c:pt>
                <c:pt idx="7">
                  <c:v>32.727833330000003</c:v>
                </c:pt>
                <c:pt idx="8">
                  <c:v>65.825666670000004</c:v>
                </c:pt>
                <c:pt idx="9">
                  <c:v>68.992833329999996</c:v>
                </c:pt>
                <c:pt idx="10">
                  <c:v>130.12200000000001</c:v>
                </c:pt>
                <c:pt idx="11">
                  <c:v>116.797666666666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dLblPos val="inBase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01473768"/>
        <c:axId val="398691624"/>
      </c:bar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Summarizing </a:t>
            </a:r>
            <a:r>
              <a:rPr lang="en-US" dirty="0" err="1"/>
              <a:t>Pubmed</a:t>
            </a:r>
            <a:r>
              <a:rPr lang="en-US" dirty="0"/>
              <a:t> Articles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Akhil chitreddy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83341-922C-8734-1211-D6B330565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484229F-BC24-BC51-2ABF-80B4B528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ROUGE-1 Comparison (Chunking)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>
            <a:extLst>
              <a:ext uri="{FF2B5EF4-FFF2-40B4-BE49-F238E27FC236}">
                <a16:creationId xmlns:a16="http://schemas.microsoft.com/office/drawing/2014/main" id="{AB810AB0-AA15-476D-80E6-68E838180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859171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8935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5DA79-E1EB-A0E8-1CB3-88824CE83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BECF-880E-F5D6-C1A8-5769B177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(Semantic Chunking)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9E1B516-4F78-0B2C-12DC-3030DF59FEF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9499152"/>
              </p:ext>
            </p:extLst>
          </p:nvPr>
        </p:nvGraphicFramePr>
        <p:xfrm>
          <a:off x="340976" y="1916832"/>
          <a:ext cx="5042617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  <a:gridCol w="938162">
                  <a:extLst>
                    <a:ext uri="{9D8B030D-6E8A-4147-A177-3AD203B41FA5}">
                      <a16:colId xmlns:a16="http://schemas.microsoft.com/office/drawing/2014/main" val="1809116071"/>
                    </a:ext>
                  </a:extLst>
                </a:gridCol>
              </a:tblGrid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</a:t>
                      </a:r>
                      <a:r>
                        <a:rPr lang="en-US" dirty="0" err="1"/>
                        <a:t>Lsum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r>
                        <a:rPr lang="en-US" dirty="0"/>
                        <a:t>GPT</a:t>
                      </a:r>
                      <a:r>
                        <a:rPr lang="en-US" baseline="0" dirty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GPT2 Medium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52">
                <a:tc>
                  <a:txBody>
                    <a:bodyPr/>
                    <a:lstStyle/>
                    <a:p>
                      <a:r>
                        <a:rPr lang="en-US" dirty="0"/>
                        <a:t>T5 Base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77738"/>
                  </a:ext>
                </a:extLst>
              </a:tr>
              <a:tr h="332952">
                <a:tc>
                  <a:txBody>
                    <a:bodyPr/>
                    <a:lstStyle/>
                    <a:p>
                      <a:r>
                        <a:rPr lang="en-US" dirty="0"/>
                        <a:t>T5 Small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17.3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37733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T5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75760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BART Base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33.7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289216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BART Large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046169"/>
                  </a:ext>
                </a:extLst>
              </a:tr>
            </a:tbl>
          </a:graphicData>
        </a:graphic>
      </p:graphicFrame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04545D49-CC36-4BF8-7A68-3B5D8A4C4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684118"/>
              </p:ext>
            </p:extLst>
          </p:nvPr>
        </p:nvGraphicFramePr>
        <p:xfrm>
          <a:off x="5583156" y="1916832"/>
          <a:ext cx="6264693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1809116071"/>
                    </a:ext>
                  </a:extLst>
                </a:gridCol>
              </a:tblGrid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</a:t>
                      </a:r>
                      <a:r>
                        <a:rPr lang="en-US" dirty="0" err="1"/>
                        <a:t>Lsum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BART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35.5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14.02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22.08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Pegasus-X Base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77738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Pegasus-X Large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37733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23.6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24.03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75760"/>
                  </a:ext>
                </a:extLst>
              </a:tr>
              <a:tr h="837315">
                <a:tc>
                  <a:txBody>
                    <a:bodyPr/>
                    <a:lstStyle/>
                    <a:p>
                      <a:r>
                        <a:rPr lang="en-US" dirty="0"/>
                        <a:t>Pegasus </a:t>
                      </a:r>
                      <a:r>
                        <a:rPr lang="en-US" dirty="0" err="1"/>
                        <a:t>Bigbird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4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05BB-1E36-C0D8-03C1-854ED885D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DE32E26-D320-1056-0572-FD069F0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ROUGE-1 Comparison (Semantic Chunking)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>
            <a:extLst>
              <a:ext uri="{FF2B5EF4-FFF2-40B4-BE49-F238E27FC236}">
                <a16:creationId xmlns:a16="http://schemas.microsoft.com/office/drawing/2014/main" id="{BC55BF6E-C8C2-D527-6BD3-C2038B1B5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00142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79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Runtime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684397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4B40-D20F-AE07-75ED-800C7E31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CDC6-BE5F-F09B-7DE7-98060C10A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76329"/>
          </a:xfrm>
        </p:spPr>
        <p:txBody>
          <a:bodyPr>
            <a:normAutofit/>
          </a:bodyPr>
          <a:lstStyle/>
          <a:p>
            <a:r>
              <a:rPr lang="en-IN" dirty="0"/>
              <a:t>In terms of performance the chunking mechanism had little or no difference in the ROUGE metric compared to the semantic chunking</a:t>
            </a:r>
          </a:p>
          <a:p>
            <a:r>
              <a:rPr lang="en-IN" dirty="0"/>
              <a:t>GPT2 models are relatively consistent across both types of chunking</a:t>
            </a:r>
          </a:p>
          <a:p>
            <a:r>
              <a:rPr lang="en-IN" dirty="0"/>
              <a:t>The Pegasus-X base model performed surprisingly poorly with a score of 2.3 whereas the models finetuned Pegasus </a:t>
            </a:r>
            <a:r>
              <a:rPr lang="en-IN" dirty="0" err="1"/>
              <a:t>pubmed</a:t>
            </a:r>
            <a:r>
              <a:rPr lang="en-IN" dirty="0"/>
              <a:t> and </a:t>
            </a:r>
            <a:r>
              <a:rPr lang="en-IN" dirty="0" err="1"/>
              <a:t>bigbird</a:t>
            </a:r>
            <a:r>
              <a:rPr lang="en-IN" dirty="0"/>
              <a:t> Pegasus </a:t>
            </a:r>
            <a:r>
              <a:rPr lang="en-IN" dirty="0" err="1"/>
              <a:t>pubmed</a:t>
            </a:r>
            <a:r>
              <a:rPr lang="en-IN" dirty="0"/>
              <a:t> gave the best performance across both the chunking methods</a:t>
            </a:r>
          </a:p>
          <a:p>
            <a:r>
              <a:rPr lang="en-IN" dirty="0"/>
              <a:t> BART models also show consistent performance across both types of chunking with BART large giving a bad performance compared to other variants</a:t>
            </a:r>
          </a:p>
        </p:txBody>
      </p:sp>
    </p:spTree>
    <p:extLst>
      <p:ext uri="{BB962C8B-B14F-4D97-AF65-F5344CB8AC3E}">
        <p14:creationId xmlns:p14="http://schemas.microsoft.com/office/powerpoint/2010/main" val="25716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47211-8E32-08E9-C840-DBFEA116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Finally, T5 models also give a consistent performance across both types of chunking with T5 </a:t>
            </a:r>
            <a:r>
              <a:rPr lang="en-IN" dirty="0" err="1"/>
              <a:t>pubmed</a:t>
            </a:r>
            <a:r>
              <a:rPr lang="en-IN" dirty="0"/>
              <a:t> surprisingly giving a poor performance compared to other two T5 models </a:t>
            </a:r>
          </a:p>
          <a:p>
            <a:r>
              <a:rPr lang="en-IN" dirty="0"/>
              <a:t>In terms of the runtime, all the models made use of 1 x RTX5000 GPU</a:t>
            </a:r>
          </a:p>
          <a:p>
            <a:r>
              <a:rPr lang="en-IN" dirty="0"/>
              <a:t>The T5 models took the least time to run whereas the Pegasus models took the maximum time to run</a:t>
            </a:r>
          </a:p>
        </p:txBody>
      </p:sp>
    </p:spTree>
    <p:extLst>
      <p:ext uri="{BB962C8B-B14F-4D97-AF65-F5344CB8AC3E}">
        <p14:creationId xmlns:p14="http://schemas.microsoft.com/office/powerpoint/2010/main" val="306857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2D4B-FD27-DC70-A781-82B2AAE6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SOTA 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331C-1B77-5D15-5568-D8B965CFC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468" y="2060848"/>
            <a:ext cx="4274360" cy="4265632"/>
          </a:xfrm>
        </p:spPr>
        <p:txBody>
          <a:bodyPr/>
          <a:lstStyle/>
          <a:p>
            <a:r>
              <a:rPr lang="en-IN" dirty="0"/>
              <a:t>The models in the table achieved the SOTA performance on the </a:t>
            </a:r>
            <a:r>
              <a:rPr lang="en-IN" dirty="0" err="1"/>
              <a:t>Pubmed</a:t>
            </a:r>
            <a:r>
              <a:rPr lang="en-IN" dirty="0"/>
              <a:t> test dataset of size 6658</a:t>
            </a:r>
          </a:p>
          <a:p>
            <a:r>
              <a:rPr lang="en-IN" dirty="0"/>
              <a:t>The models in this project are yet to achieve the figure by finetuning and giving out predictions on a larger dataset</a:t>
            </a:r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7288802F-3140-14ED-6390-604A92FBB5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287753"/>
              </p:ext>
            </p:extLst>
          </p:nvPr>
        </p:nvGraphicFramePr>
        <p:xfrm>
          <a:off x="693812" y="2160280"/>
          <a:ext cx="4104455" cy="2033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</a:tblGrid>
              <a:tr h="64229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00">
                <a:tc>
                  <a:txBody>
                    <a:bodyPr/>
                    <a:lstStyle/>
                    <a:p>
                      <a:r>
                        <a:rPr lang="en-US" dirty="0"/>
                        <a:t>Pegasus Large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44.21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16.95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38.83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292">
                <a:tc>
                  <a:txBody>
                    <a:bodyPr/>
                    <a:lstStyle/>
                    <a:p>
                      <a:r>
                        <a:rPr lang="en-US" dirty="0" err="1"/>
                        <a:t>BigBird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46.32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20.65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42.33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2F6EFC-144B-F3D6-9593-FE084C0CA199}"/>
              </a:ext>
            </a:extLst>
          </p:cNvPr>
          <p:cNvSpPr txBox="1"/>
          <p:nvPr/>
        </p:nvSpPr>
        <p:spPr>
          <a:xfrm>
            <a:off x="549796" y="4437112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1: </a:t>
            </a:r>
            <a:r>
              <a:rPr lang="en-IN" b="0" i="0" dirty="0">
                <a:effectLst/>
                <a:latin typeface="Arial" panose="020B0604020202020204" pitchFamily="34" charset="0"/>
              </a:rPr>
              <a:t>Pang, B., Nijkamp, E.,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Kryściński</a:t>
            </a:r>
            <a:r>
              <a:rPr lang="en-IN" b="0" i="0" dirty="0">
                <a:effectLst/>
                <a:latin typeface="Arial" panose="020B0604020202020204" pitchFamily="34" charset="0"/>
              </a:rPr>
              <a:t>, W., Savarese, S., Zhou, Y., &amp; Xiong, C. (2022). Long document summarization with top-down and bottom-up inference. </a:t>
            </a:r>
            <a:r>
              <a:rPr lang="en-IN" b="0" i="1" dirty="0" err="1">
                <a:effectLst/>
                <a:latin typeface="Arial" panose="020B0604020202020204" pitchFamily="34" charset="0"/>
              </a:rPr>
              <a:t>arXiv</a:t>
            </a:r>
            <a:r>
              <a:rPr lang="en-IN" b="0" i="1" dirty="0">
                <a:effectLst/>
                <a:latin typeface="Arial" panose="020B0604020202020204" pitchFamily="34" charset="0"/>
              </a:rPr>
              <a:t> preprint arXiv:2203.07586</a:t>
            </a:r>
            <a:r>
              <a:rPr lang="en-IN" b="0" i="0" dirty="0"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70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FD26-E7F3-D61B-3D83-669391B2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E0078-286A-A50E-FD92-3BEB4227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Explore new methods and models to summarize long text documents</a:t>
            </a:r>
          </a:p>
          <a:p>
            <a:r>
              <a:rPr lang="en-IN" dirty="0"/>
              <a:t>Finetune the semantic chunking process by adjusting variables and experimenting on smaller dataset</a:t>
            </a:r>
          </a:p>
          <a:p>
            <a:r>
              <a:rPr lang="en-IN" dirty="0"/>
              <a:t>Try other popular models such as </a:t>
            </a:r>
            <a:r>
              <a:rPr lang="en-IN" dirty="0" err="1"/>
              <a:t>Longformers</a:t>
            </a:r>
            <a:r>
              <a:rPr lang="en-IN" dirty="0"/>
              <a:t>, </a:t>
            </a:r>
            <a:r>
              <a:rPr lang="en-IN" dirty="0" err="1"/>
              <a:t>Xlnet</a:t>
            </a:r>
            <a:r>
              <a:rPr lang="en-IN" dirty="0"/>
              <a:t> and compare performances with SOTA figures</a:t>
            </a:r>
          </a:p>
          <a:p>
            <a:r>
              <a:rPr lang="en-IN" dirty="0"/>
              <a:t>Make use of higher computation power by including higher memory GPUs and disk space systems to finetune models</a:t>
            </a:r>
          </a:p>
          <a:p>
            <a:r>
              <a:rPr lang="en-IN" dirty="0"/>
              <a:t>Give out predictions on large dataset greater than 5000 articles and note the performance metrics to compare with the SOTA figures</a:t>
            </a:r>
          </a:p>
        </p:txBody>
      </p:sp>
    </p:spTree>
    <p:extLst>
      <p:ext uri="{BB962C8B-B14F-4D97-AF65-F5344CB8AC3E}">
        <p14:creationId xmlns:p14="http://schemas.microsoft.com/office/powerpoint/2010/main" val="204813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AIM</a:t>
            </a:r>
          </a:p>
          <a:p>
            <a:r>
              <a:rPr lang="en-US" dirty="0"/>
              <a:t>Language Models Used</a:t>
            </a:r>
          </a:p>
          <a:p>
            <a:r>
              <a:rPr lang="en-US" dirty="0"/>
              <a:t>Handling Long Texts</a:t>
            </a:r>
          </a:p>
          <a:p>
            <a:r>
              <a:rPr lang="en-US" dirty="0"/>
              <a:t>Experimentation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Inference Runtime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State-of-the-Art Benchmarking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5AEB-ABF7-6986-2A5A-4CE81C6C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5BA19-075C-D076-DAA8-E406F2BD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Natural Language Processing (NLP) techniques to efficiently summarize lengthy PubMed articles.</a:t>
            </a:r>
          </a:p>
          <a:p>
            <a:r>
              <a:rPr lang="en-US" dirty="0"/>
              <a:t>With the exponential growth of scientific literature, summarization becomes essential for researchers to extract key insights and accelerate knowledge discovery.</a:t>
            </a:r>
          </a:p>
          <a:p>
            <a:r>
              <a:rPr lang="en-US" dirty="0"/>
              <a:t>By employing Large Language Models, we aim to develop automated methods that can generate concise and informative summaries from extensive biomedical literature available in PubMed.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20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5B8E-ACDD-E900-2A2B-0FD901CC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5661-6329-E8C2-F60D-A9D370A9A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GPT-2 (Generative Pretrained Transformers)</a:t>
            </a:r>
            <a:br>
              <a:rPr lang="en-IN" dirty="0"/>
            </a:br>
            <a:r>
              <a:rPr lang="en-IN" dirty="0"/>
              <a:t>Stack of decoders. Suitable for text generation, completion, summarization and dialogue completion</a:t>
            </a:r>
          </a:p>
          <a:p>
            <a:r>
              <a:rPr lang="en-IN" dirty="0"/>
              <a:t>T5 (Text to Text Transfer Transformer) </a:t>
            </a:r>
            <a:br>
              <a:rPr lang="en-IN" dirty="0"/>
            </a:br>
            <a:r>
              <a:rPr lang="en-IN" dirty="0"/>
              <a:t>Trained on diverse range of tasks. Built for text to text tasks </a:t>
            </a:r>
          </a:p>
          <a:p>
            <a:r>
              <a:rPr lang="en-IN" dirty="0"/>
              <a:t>BART (Bidirectional and </a:t>
            </a:r>
            <a:r>
              <a:rPr lang="en-IN" dirty="0" err="1"/>
              <a:t>AutoRegressive</a:t>
            </a:r>
            <a:r>
              <a:rPr lang="en-IN" dirty="0"/>
              <a:t> Transformer)</a:t>
            </a:r>
            <a:br>
              <a:rPr lang="en-IN" dirty="0"/>
            </a:br>
            <a:r>
              <a:rPr lang="en-IN" dirty="0"/>
              <a:t>Effective for text generation tasks such as summarization, text completion and text paraphrasing</a:t>
            </a:r>
          </a:p>
          <a:p>
            <a:r>
              <a:rPr lang="en-IN" dirty="0"/>
              <a:t>Pegasus</a:t>
            </a:r>
            <a:br>
              <a:rPr lang="en-IN" dirty="0"/>
            </a:br>
            <a:r>
              <a:rPr lang="en-IN" dirty="0"/>
              <a:t>Specifically designed for abstractive summarization. Excels in generating concise and coherent summaries.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62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1B66-9A65-F418-F000-3418853C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Long 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D8BA-3D11-063B-0E13-334641167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Step 1 - Chunking</a:t>
            </a:r>
          </a:p>
          <a:p>
            <a:r>
              <a:rPr lang="en-IN" dirty="0"/>
              <a:t>Chunking by Token Size: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Split text into smaller pieces by number of tokens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Limit of 512 tokens chosen with chunk overlap of 100 characters 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Chunk overlap used to preserve context and improve performance</a:t>
            </a:r>
          </a:p>
          <a:p>
            <a:r>
              <a:rPr lang="en-IN" dirty="0"/>
              <a:t>Recursive Semantic Chunking: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Find cosine distances between adjacent combined sentences with one sentence overlap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Find distances which are greater than 95 percentile threshold as positions to split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Group sentences within the split points together into a single chunk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If a chunk is more than 512 token, repeat the steps 1,2 and 3</a:t>
            </a:r>
          </a:p>
        </p:txBody>
      </p:sp>
    </p:spTree>
    <p:extLst>
      <p:ext uri="{BB962C8B-B14F-4D97-AF65-F5344CB8AC3E}">
        <p14:creationId xmlns:p14="http://schemas.microsoft.com/office/powerpoint/2010/main" val="8024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B2B8-EE5D-BCFA-F075-69C31F0C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 2 – Recursive Summarizing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Summarize each chunk individually and combine them into a single summary 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Perform summarization again on the combined summary to get the final output summary of the article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If the combined summary is greater than 512 tokens, generate chunks of the combined summary and repeat steps 1 and 2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36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2E18-B241-2342-013D-B6351083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6956-0F3F-5A76-F02C-39ECC4E9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Employed Different versions of Large Language Models including finetuned models</a:t>
            </a:r>
          </a:p>
          <a:p>
            <a:r>
              <a:rPr lang="en-IN" dirty="0"/>
              <a:t>GPT2 – (Base, Medium)</a:t>
            </a:r>
          </a:p>
          <a:p>
            <a:r>
              <a:rPr lang="en-IN" dirty="0"/>
              <a:t>T5 – (Base, Small, Small finetuned </a:t>
            </a:r>
            <a:r>
              <a:rPr lang="en-IN" dirty="0" err="1"/>
              <a:t>Pubmed</a:t>
            </a:r>
            <a:r>
              <a:rPr lang="en-IN" dirty="0"/>
              <a:t>)</a:t>
            </a:r>
          </a:p>
          <a:p>
            <a:r>
              <a:rPr lang="en-IN" dirty="0"/>
              <a:t>Bart – (Base, Large, Base finetuned </a:t>
            </a:r>
            <a:r>
              <a:rPr lang="en-IN" dirty="0" err="1"/>
              <a:t>Pubmed</a:t>
            </a:r>
            <a:r>
              <a:rPr lang="en-IN" dirty="0"/>
              <a:t>)</a:t>
            </a:r>
          </a:p>
          <a:p>
            <a:r>
              <a:rPr lang="en-IN" dirty="0"/>
              <a:t>Pegasus-X – (Base, Large, finetuned </a:t>
            </a:r>
            <a:r>
              <a:rPr lang="en-IN" dirty="0" err="1"/>
              <a:t>Pubmed</a:t>
            </a:r>
            <a:r>
              <a:rPr lang="en-IN" dirty="0"/>
              <a:t>, </a:t>
            </a:r>
            <a:r>
              <a:rPr lang="en-IN" dirty="0" err="1"/>
              <a:t>bigbird</a:t>
            </a:r>
            <a:r>
              <a:rPr lang="en-IN" dirty="0"/>
              <a:t> </a:t>
            </a:r>
            <a:r>
              <a:rPr lang="en-IN" dirty="0" err="1"/>
              <a:t>pubmed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545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9D74-C4E4-144C-3E67-9436DEFC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A2B8-FAE4-5162-3030-3A99DCBB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pass predicted summary and reference summary (abstract text of article) of 100 records to find the performance metric ROUGE </a:t>
            </a:r>
          </a:p>
          <a:p>
            <a:pPr marL="0" indent="0">
              <a:buNone/>
            </a:pPr>
            <a:r>
              <a:rPr lang="en-IN" dirty="0"/>
              <a:t>ROUGE - </a:t>
            </a:r>
            <a:r>
              <a:rPr lang="en-US" dirty="0"/>
              <a:t>Recall-Oriented Understudy for </a:t>
            </a:r>
            <a:r>
              <a:rPr lang="en-US" dirty="0" err="1"/>
              <a:t>Gisting</a:t>
            </a:r>
            <a:r>
              <a:rPr lang="en-US" dirty="0"/>
              <a:t> Evaluation</a:t>
            </a:r>
          </a:p>
          <a:p>
            <a:pPr lvl="1"/>
            <a:r>
              <a:rPr lang="en-US" dirty="0"/>
              <a:t>ROUGE 1 – unigram (1 gram) based scoring</a:t>
            </a:r>
          </a:p>
          <a:p>
            <a:pPr lvl="1"/>
            <a:r>
              <a:rPr lang="en-US" dirty="0"/>
              <a:t>ROUGE 2 - bigram (2 gram) based scoring</a:t>
            </a:r>
          </a:p>
          <a:p>
            <a:pPr lvl="1"/>
            <a:r>
              <a:rPr lang="en-US" dirty="0"/>
              <a:t>ROUGE L – Longest common subsequence based scoring (average of individual 	               sentences)</a:t>
            </a:r>
          </a:p>
          <a:p>
            <a:pPr lvl="1"/>
            <a:r>
              <a:rPr lang="en-US" dirty="0"/>
              <a:t>ROUGE </a:t>
            </a:r>
            <a:r>
              <a:rPr lang="en-US" dirty="0" err="1"/>
              <a:t>Lsum</a:t>
            </a:r>
            <a:r>
              <a:rPr lang="en-US" dirty="0"/>
              <a:t> - Longest common subsequence based scoring over whole summary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5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535832"/>
          </a:xfrm>
        </p:spPr>
        <p:txBody>
          <a:bodyPr>
            <a:normAutofit/>
          </a:bodyPr>
          <a:lstStyle/>
          <a:p>
            <a:r>
              <a:rPr lang="en-US" dirty="0"/>
              <a:t>Results (Chunking)</a:t>
            </a:r>
            <a:endParaRPr lang="en-US" sz="27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0602484"/>
              </p:ext>
            </p:extLst>
          </p:nvPr>
        </p:nvGraphicFramePr>
        <p:xfrm>
          <a:off x="310246" y="2183376"/>
          <a:ext cx="5042617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  <a:gridCol w="938162">
                  <a:extLst>
                    <a:ext uri="{9D8B030D-6E8A-4147-A177-3AD203B41FA5}">
                      <a16:colId xmlns:a16="http://schemas.microsoft.com/office/drawing/2014/main" val="1809116071"/>
                    </a:ext>
                  </a:extLst>
                </a:gridCol>
              </a:tblGrid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</a:t>
                      </a:r>
                      <a:r>
                        <a:rPr lang="en-US" dirty="0" err="1"/>
                        <a:t>Lsum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r>
                        <a:rPr lang="en-US" dirty="0"/>
                        <a:t>GPT</a:t>
                      </a:r>
                      <a:r>
                        <a:rPr lang="en-US" baseline="0" dirty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12.09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GPT2 Medium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12.09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52">
                <a:tc>
                  <a:txBody>
                    <a:bodyPr/>
                    <a:lstStyle/>
                    <a:p>
                      <a:r>
                        <a:rPr lang="en-US" dirty="0"/>
                        <a:t>T5 Base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12.3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77738"/>
                  </a:ext>
                </a:extLst>
              </a:tr>
              <a:tr h="332952">
                <a:tc>
                  <a:txBody>
                    <a:bodyPr/>
                    <a:lstStyle/>
                    <a:p>
                      <a:r>
                        <a:rPr lang="en-US" dirty="0"/>
                        <a:t>T5 Small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13.07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37733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T5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75760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BART Base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289216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BART Large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30.9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17.5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046169"/>
                  </a:ext>
                </a:extLst>
              </a:tr>
            </a:tbl>
          </a:graphicData>
        </a:graphic>
      </p:graphicFrame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F2660981-991B-1308-3AAC-0272C6FD31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495847"/>
              </p:ext>
            </p:extLst>
          </p:nvPr>
        </p:nvGraphicFramePr>
        <p:xfrm>
          <a:off x="5613886" y="2356926"/>
          <a:ext cx="6264693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1809116071"/>
                    </a:ext>
                  </a:extLst>
                </a:gridCol>
              </a:tblGrid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</a:t>
                      </a:r>
                      <a:r>
                        <a:rPr lang="en-US" dirty="0" err="1"/>
                        <a:t>Lsum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BART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37.1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22.8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Pegasus-X Base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77738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Pegasus-X Large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37733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75760"/>
                  </a:ext>
                </a:extLst>
              </a:tr>
              <a:tr h="837315">
                <a:tc>
                  <a:txBody>
                    <a:bodyPr/>
                    <a:lstStyle/>
                    <a:p>
                      <a:r>
                        <a:rPr lang="en-US" dirty="0"/>
                        <a:t>Pegasus </a:t>
                      </a:r>
                      <a:r>
                        <a:rPr lang="en-US" dirty="0" err="1"/>
                        <a:t>Bigbird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38.8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15.4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4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3306</TotalTime>
  <Words>986</Words>
  <Application>Microsoft Office PowerPoint</Application>
  <PresentationFormat>Custom</PresentationFormat>
  <Paragraphs>225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Digital Blue Tunnel 16x9</vt:lpstr>
      <vt:lpstr>Summarizing Pubmed Articles </vt:lpstr>
      <vt:lpstr>AGENDA</vt:lpstr>
      <vt:lpstr>AIM</vt:lpstr>
      <vt:lpstr>Language Models Used</vt:lpstr>
      <vt:lpstr>Handling Long Texts</vt:lpstr>
      <vt:lpstr>PowerPoint Presentation</vt:lpstr>
      <vt:lpstr>Experimentation</vt:lpstr>
      <vt:lpstr>Evaluation Metric</vt:lpstr>
      <vt:lpstr>Results (Chunking)</vt:lpstr>
      <vt:lpstr>ROUGE-1 Comparison (Chunking)</vt:lpstr>
      <vt:lpstr>Results (Semantic Chunking)</vt:lpstr>
      <vt:lpstr>ROUGE-1 Comparison (Semantic Chunking)</vt:lpstr>
      <vt:lpstr>Inference Runtime</vt:lpstr>
      <vt:lpstr>Findings</vt:lpstr>
      <vt:lpstr>PowerPoint Presentation</vt:lpstr>
      <vt:lpstr>SOTA Benchmarking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Summarizing Pubmed Articles </dc:title>
  <dc:creator>Akhil Chitreddy</dc:creator>
  <cp:lastModifiedBy>Akhil Chitreddy</cp:lastModifiedBy>
  <cp:revision>9</cp:revision>
  <dcterms:created xsi:type="dcterms:W3CDTF">2024-03-03T19:33:42Z</dcterms:created>
  <dcterms:modified xsi:type="dcterms:W3CDTF">2024-03-06T02:39:44Z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