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18.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3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38.xml" ContentType="application/vnd.openxmlformats-officedocument.presentationml.slide+xml"/>
  <Override PartName="/ppt/slides/slide27.xml" ContentType="application/vnd.openxmlformats-officedocument.presentationml.slide+xml"/>
  <Override PartName="/ppt/slides/slide29.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28.xml" ContentType="application/vnd.openxmlformats-officedocument.presentationml.slide+xml"/>
  <Override PartName="/ppt/slides/slide33.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32.xml" ContentType="application/vnd.openxmlformats-officedocument.presentationml.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9.xml" ContentType="application/vnd.openxmlformats-officedocument.presentationml.notesSlid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544" r:id="rId2"/>
    <p:sldId id="512" r:id="rId3"/>
    <p:sldId id="523" r:id="rId4"/>
    <p:sldId id="525" r:id="rId5"/>
    <p:sldId id="526" r:id="rId6"/>
    <p:sldId id="554" r:id="rId7"/>
    <p:sldId id="557" r:id="rId8"/>
    <p:sldId id="628" r:id="rId9"/>
    <p:sldId id="587" r:id="rId10"/>
    <p:sldId id="585" r:id="rId11"/>
    <p:sldId id="618" r:id="rId12"/>
    <p:sldId id="620" r:id="rId13"/>
    <p:sldId id="621" r:id="rId14"/>
    <p:sldId id="622" r:id="rId15"/>
    <p:sldId id="623" r:id="rId16"/>
    <p:sldId id="560" r:id="rId17"/>
    <p:sldId id="561" r:id="rId18"/>
    <p:sldId id="562" r:id="rId19"/>
    <p:sldId id="563" r:id="rId20"/>
    <p:sldId id="608" r:id="rId21"/>
    <p:sldId id="631" r:id="rId22"/>
    <p:sldId id="583" r:id="rId23"/>
    <p:sldId id="573" r:id="rId24"/>
    <p:sldId id="402" r:id="rId25"/>
    <p:sldId id="531" r:id="rId26"/>
    <p:sldId id="624" r:id="rId27"/>
    <p:sldId id="625" r:id="rId28"/>
    <p:sldId id="626" r:id="rId29"/>
    <p:sldId id="627" r:id="rId30"/>
    <p:sldId id="593" r:id="rId31"/>
    <p:sldId id="580" r:id="rId32"/>
    <p:sldId id="492" r:id="rId33"/>
    <p:sldId id="521" r:id="rId34"/>
    <p:sldId id="467" r:id="rId35"/>
    <p:sldId id="499" r:id="rId36"/>
    <p:sldId id="500" r:id="rId37"/>
    <p:sldId id="541" r:id="rId38"/>
    <p:sldId id="503" r:id="rId39"/>
    <p:sldId id="501" r:id="rId40"/>
    <p:sldId id="630" r:id="rId4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a:srgbClr val="660033"/>
    <a:srgbClr val="008000"/>
    <a:srgbClr val="FF6600"/>
    <a:srgbClr val="00CC00"/>
    <a:srgbClr val="DE14D4"/>
    <a:srgbClr val="00A400"/>
    <a:srgbClr val="9900FF"/>
    <a:srgbClr val="C709C7"/>
    <a:srgbClr val="059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9" autoAdjust="0"/>
    <p:restoredTop sz="74199" autoAdjust="0"/>
  </p:normalViewPr>
  <p:slideViewPr>
    <p:cSldViewPr>
      <p:cViewPr>
        <p:scale>
          <a:sx n="76" d="100"/>
          <a:sy n="76" d="100"/>
        </p:scale>
        <p:origin x="-300" y="-60"/>
      </p:cViewPr>
      <p:guideLst>
        <p:guide orient="horz" pos="2160"/>
        <p:guide pos="2880"/>
      </p:guideLst>
    </p:cSldViewPr>
  </p:slideViewPr>
  <p:outlineViewPr>
    <p:cViewPr>
      <p:scale>
        <a:sx n="33" d="100"/>
        <a:sy n="33" d="100"/>
      </p:scale>
      <p:origin x="0" y="2514"/>
    </p:cViewPr>
  </p:outlineViewPr>
  <p:notesTextViewPr>
    <p:cViewPr>
      <p:scale>
        <a:sx n="100" d="100"/>
        <a:sy n="100" d="100"/>
      </p:scale>
      <p:origin x="0" y="0"/>
    </p:cViewPr>
  </p:notesTextViewPr>
  <p:sorterViewPr>
    <p:cViewPr>
      <p:scale>
        <a:sx n="90" d="100"/>
        <a:sy n="90" d="100"/>
      </p:scale>
      <p:origin x="0" y="-332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66"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65"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64"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67"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2181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181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81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2181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D8FCBE0-C8A1-4051-B52D-22C92B314387}" type="slidenum">
              <a:rPr lang="en-US" altLang="en-US"/>
              <a:pPr>
                <a:defRPr/>
              </a:pPr>
              <a:t>‹#›</a:t>
            </a:fld>
            <a:endParaRPr lang="en-US" altLang="en-US"/>
          </a:p>
        </p:txBody>
      </p:sp>
    </p:spTree>
    <p:extLst>
      <p:ext uri="{BB962C8B-B14F-4D97-AF65-F5344CB8AC3E}">
        <p14:creationId xmlns:p14="http://schemas.microsoft.com/office/powerpoint/2010/main" val="23892463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r>
              <a:rPr lang="en-US" altLang="en-US"/>
              <a:t>Dates…</a:t>
            </a:r>
          </a:p>
          <a:p>
            <a:endParaRPr lang="en-US" altLang="en-US"/>
          </a:p>
        </p:txBody>
      </p:sp>
      <p:sp>
        <p:nvSpPr>
          <p:cNvPr id="63492" name="Slide Number Placeholder 3"/>
          <p:cNvSpPr>
            <a:spLocks noGrp="1"/>
          </p:cNvSpPr>
          <p:nvPr>
            <p:ph type="sldNum" sz="quarter" idx="5"/>
          </p:nvPr>
        </p:nvSpPr>
        <p:spPr>
          <a:noFill/>
        </p:spPr>
        <p:txBody>
          <a:bodyPr/>
          <a:lstStyle/>
          <a:p>
            <a:fld id="{1D46BB4D-31F0-487B-8077-14AF49E56ED5}" type="slidenum">
              <a:rPr lang="en-US" altLang="en-US" smtClean="0"/>
              <a:pPr/>
              <a:t>3</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altLang="en-US"/>
          </a:p>
        </p:txBody>
      </p:sp>
      <p:sp>
        <p:nvSpPr>
          <p:cNvPr id="75780" name="Slide Number Placeholder 3"/>
          <p:cNvSpPr>
            <a:spLocks noGrp="1"/>
          </p:cNvSpPr>
          <p:nvPr>
            <p:ph type="sldNum" sz="quarter" idx="5"/>
          </p:nvPr>
        </p:nvSpPr>
        <p:spPr>
          <a:noFill/>
        </p:spPr>
        <p:txBody>
          <a:bodyPr/>
          <a:lstStyle/>
          <a:p>
            <a:fld id="{2BDC2040-935B-4DAC-9888-72825CA70119}" type="slidenum">
              <a:rPr lang="en-US" altLang="en-US" smtClean="0"/>
              <a:pPr/>
              <a:t>23</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ltLang="en-US" dirty="0"/>
          </a:p>
        </p:txBody>
      </p:sp>
      <p:sp>
        <p:nvSpPr>
          <p:cNvPr id="77828" name="Slide Number Placeholder 3"/>
          <p:cNvSpPr>
            <a:spLocks noGrp="1"/>
          </p:cNvSpPr>
          <p:nvPr>
            <p:ph type="sldNum" sz="quarter" idx="5"/>
          </p:nvPr>
        </p:nvSpPr>
        <p:spPr>
          <a:noFill/>
        </p:spPr>
        <p:txBody>
          <a:bodyPr/>
          <a:lstStyle/>
          <a:p>
            <a:fld id="{8447AB22-40B0-40BE-B846-6404EB60B6F0}" type="slidenum">
              <a:rPr lang="en-US" altLang="en-US" smtClean="0"/>
              <a:pPr/>
              <a:t>24</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r>
              <a:rPr lang="en-US" altLang="en-US"/>
              <a:t>Figure?</a:t>
            </a:r>
          </a:p>
        </p:txBody>
      </p:sp>
      <p:sp>
        <p:nvSpPr>
          <p:cNvPr id="80900" name="Slide Number Placeholder 3"/>
          <p:cNvSpPr>
            <a:spLocks noGrp="1"/>
          </p:cNvSpPr>
          <p:nvPr>
            <p:ph type="sldNum" sz="quarter" idx="5"/>
          </p:nvPr>
        </p:nvSpPr>
        <p:spPr>
          <a:noFill/>
        </p:spPr>
        <p:txBody>
          <a:bodyPr/>
          <a:lstStyle/>
          <a:p>
            <a:fld id="{136CEF07-A52A-4369-96F4-BDDA2CCA08ED}" type="slidenum">
              <a:rPr lang="en-US" altLang="en-US" smtClean="0"/>
              <a:pPr/>
              <a:t>26</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smtClean="0">
                <a:solidFill>
                  <a:schemeClr val="tx1"/>
                </a:solidFill>
                <a:effectLst/>
                <a:latin typeface="Times New Roman" pitchFamily="18" charset="0"/>
                <a:ea typeface="+mn-ea"/>
                <a:cs typeface="+mn-cs"/>
              </a:rPr>
              <a:t>When a mature B cell encounters antigen that binds to its B cell receptor it becomes activated. It then proliferates and becomes a blasting B cell. These B cells form germinal </a:t>
            </a:r>
            <a:r>
              <a:rPr lang="en-US" sz="1200" b="0" i="1" kern="1200" dirty="0" err="1" smtClean="0">
                <a:solidFill>
                  <a:schemeClr val="tx1"/>
                </a:solidFill>
                <a:effectLst/>
                <a:latin typeface="Times New Roman" pitchFamily="18" charset="0"/>
                <a:ea typeface="+mn-ea"/>
                <a:cs typeface="+mn-cs"/>
              </a:rPr>
              <a:t>centres</a:t>
            </a:r>
            <a:r>
              <a:rPr lang="en-US" sz="1200" b="0" i="1" kern="1200" dirty="0" smtClean="0">
                <a:solidFill>
                  <a:schemeClr val="tx1"/>
                </a:solidFill>
                <a:effectLst/>
                <a:latin typeface="Times New Roman" pitchFamily="18" charset="0"/>
                <a:ea typeface="+mn-ea"/>
                <a:cs typeface="+mn-cs"/>
              </a:rPr>
              <a:t>. The germinal </a:t>
            </a:r>
            <a:r>
              <a:rPr lang="en-US" sz="1200" b="0" i="1" kern="1200" dirty="0" err="1" smtClean="0">
                <a:solidFill>
                  <a:schemeClr val="tx1"/>
                </a:solidFill>
                <a:effectLst/>
                <a:latin typeface="Times New Roman" pitchFamily="18" charset="0"/>
                <a:ea typeface="+mn-ea"/>
                <a:cs typeface="+mn-cs"/>
              </a:rPr>
              <a:t>centre</a:t>
            </a:r>
            <a:r>
              <a:rPr lang="en-US" sz="1200" b="0" i="1" kern="1200" dirty="0" smtClean="0">
                <a:solidFill>
                  <a:schemeClr val="tx1"/>
                </a:solidFill>
                <a:effectLst/>
                <a:latin typeface="Times New Roman" pitchFamily="18" charset="0"/>
                <a:ea typeface="+mn-ea"/>
                <a:cs typeface="+mn-cs"/>
              </a:rPr>
              <a:t> B cells undergo somatic </a:t>
            </a:r>
            <a:r>
              <a:rPr lang="en-US" sz="1200" b="0" i="1" kern="1200" dirty="0" err="1" smtClean="0">
                <a:solidFill>
                  <a:schemeClr val="tx1"/>
                </a:solidFill>
                <a:effectLst/>
                <a:latin typeface="Times New Roman" pitchFamily="18" charset="0"/>
                <a:ea typeface="+mn-ea"/>
                <a:cs typeface="+mn-cs"/>
              </a:rPr>
              <a:t>hypermutation</a:t>
            </a:r>
            <a:r>
              <a:rPr lang="en-US" sz="1200" b="0" i="1" kern="1200" dirty="0" smtClean="0">
                <a:solidFill>
                  <a:schemeClr val="tx1"/>
                </a:solidFill>
                <a:effectLst/>
                <a:latin typeface="Times New Roman" pitchFamily="18" charset="0"/>
                <a:ea typeface="+mn-ea"/>
                <a:cs typeface="+mn-cs"/>
              </a:rPr>
              <a:t> and class switch recombination. Plasma cells and memory B cells with a high-affinity for the original antigen stimuli are produced. These cells are long lived and plasma cells may secrete antibody for weeks after the initial infection.</a:t>
            </a:r>
            <a:endParaRPr lang="en-US" dirty="0"/>
          </a:p>
        </p:txBody>
      </p:sp>
      <p:sp>
        <p:nvSpPr>
          <p:cNvPr id="4" name="Slide Number Placeholder 3"/>
          <p:cNvSpPr>
            <a:spLocks noGrp="1"/>
          </p:cNvSpPr>
          <p:nvPr>
            <p:ph type="sldNum" sz="quarter" idx="10"/>
          </p:nvPr>
        </p:nvSpPr>
        <p:spPr/>
        <p:txBody>
          <a:bodyPr/>
          <a:lstStyle/>
          <a:p>
            <a:pPr>
              <a:defRPr/>
            </a:pPr>
            <a:fld id="{9D8FCBE0-C8A1-4051-B52D-22C92B314387}" type="slidenum">
              <a:rPr lang="en-US" altLang="en-US" smtClean="0"/>
              <a:pPr>
                <a:defRPr/>
              </a:pPr>
              <a:t>27</a:t>
            </a:fld>
            <a:endParaRPr lang="en-US" altLang="en-US"/>
          </a:p>
        </p:txBody>
      </p:sp>
    </p:spTree>
    <p:extLst>
      <p:ext uri="{BB962C8B-B14F-4D97-AF65-F5344CB8AC3E}">
        <p14:creationId xmlns:p14="http://schemas.microsoft.com/office/powerpoint/2010/main" val="360156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pPr eaLnBrk="1" hangingPunct="1">
              <a:spcBef>
                <a:spcPct val="0"/>
              </a:spcBef>
            </a:pPr>
            <a:endParaRPr lang="en-US" altLang="en-US"/>
          </a:p>
        </p:txBody>
      </p:sp>
      <p:sp>
        <p:nvSpPr>
          <p:cNvPr id="81924" name="Slide Number Placeholder 3"/>
          <p:cNvSpPr>
            <a:spLocks noGrp="1"/>
          </p:cNvSpPr>
          <p:nvPr>
            <p:ph type="sldNum" sz="quarter" idx="5"/>
          </p:nvPr>
        </p:nvSpPr>
        <p:spPr>
          <a:noFill/>
        </p:spPr>
        <p:txBody>
          <a:bodyPr/>
          <a:lstStyle/>
          <a:p>
            <a:fld id="{DD754BAA-5ABA-4DDC-AF96-B249EAABE310}" type="slidenum">
              <a:rPr lang="en-US" altLang="en-US" smtClean="0"/>
              <a:pPr/>
              <a:t>28</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 cells</a:t>
            </a:r>
          </a:p>
          <a:p>
            <a:r>
              <a:rPr lang="en-US" dirty="0" err="1"/>
              <a:t>Dentritic</a:t>
            </a:r>
            <a:r>
              <a:rPr lang="en-US" dirty="0"/>
              <a:t> cells-</a:t>
            </a:r>
            <a:r>
              <a:rPr lang="en-US" baseline="0" dirty="0"/>
              <a:t> CD4 and CD8</a:t>
            </a:r>
            <a:endParaRPr lang="en-US" dirty="0"/>
          </a:p>
          <a:p>
            <a:r>
              <a:rPr lang="en-US" dirty="0"/>
              <a:t>Macrophage- CD4 only (</a:t>
            </a:r>
            <a:r>
              <a:rPr lang="en-US" dirty="0" err="1"/>
              <a:t>phagocytosis</a:t>
            </a:r>
            <a:r>
              <a:rPr lang="en-US" baseline="0" dirty="0"/>
              <a:t> only) </a:t>
            </a:r>
            <a:endParaRPr lang="en-US" dirty="0"/>
          </a:p>
        </p:txBody>
      </p:sp>
      <p:sp>
        <p:nvSpPr>
          <p:cNvPr id="4" name="Slide Number Placeholder 3"/>
          <p:cNvSpPr>
            <a:spLocks noGrp="1"/>
          </p:cNvSpPr>
          <p:nvPr>
            <p:ph type="sldNum" sz="quarter" idx="10"/>
          </p:nvPr>
        </p:nvSpPr>
        <p:spPr/>
        <p:txBody>
          <a:bodyPr/>
          <a:lstStyle/>
          <a:p>
            <a:pPr>
              <a:defRPr/>
            </a:pPr>
            <a:fld id="{9D8FCBE0-C8A1-4051-B52D-22C92B314387}" type="slidenum">
              <a:rPr lang="en-US" altLang="en-US" smtClean="0"/>
              <a:pPr>
                <a:defRPr/>
              </a:pPr>
              <a:t>31</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C00BBC55-4314-4070-A3FC-37455685A105}" type="slidenum">
              <a:rPr lang="en-US" altLang="en-US" smtClean="0"/>
              <a:pPr/>
              <a:t>32</a:t>
            </a:fld>
            <a:endParaRPr lang="en-US" alt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 </a:t>
            </a:r>
            <a:r>
              <a:rPr lang="en-US" sz="1200" b="1" i="0" kern="1200" dirty="0" smtClean="0">
                <a:solidFill>
                  <a:schemeClr val="tx1"/>
                </a:solidFill>
                <a:effectLst/>
                <a:latin typeface="Times New Roman" pitchFamily="18" charset="0"/>
                <a:ea typeface="+mn-ea"/>
                <a:cs typeface="+mn-cs"/>
              </a:rPr>
              <a:t>a</a:t>
            </a:r>
            <a:r>
              <a:rPr lang="en-US" sz="1200" b="0" i="0" kern="1200" dirty="0" smtClean="0">
                <a:solidFill>
                  <a:schemeClr val="tx1"/>
                </a:solidFill>
                <a:effectLst/>
                <a:latin typeface="Times New Roman" pitchFamily="18" charset="0"/>
                <a:ea typeface="+mn-ea"/>
                <a:cs typeface="+mn-cs"/>
              </a:rPr>
              <a:t>, The vaccine contains messenger RNA in a lipid nanoparticle that is taken up by human cells. The mRNA encodes a region of the coronavirus spike protein termed the receptor-binding domain (RBD). </a:t>
            </a:r>
            <a:r>
              <a:rPr lang="en-US" sz="1200" b="1" i="0" kern="1200" dirty="0" smtClean="0">
                <a:solidFill>
                  <a:schemeClr val="tx1"/>
                </a:solidFill>
                <a:effectLst/>
                <a:latin typeface="Times New Roman" pitchFamily="18" charset="0"/>
                <a:ea typeface="+mn-ea"/>
                <a:cs typeface="+mn-cs"/>
              </a:rPr>
              <a:t>b</a:t>
            </a:r>
            <a:r>
              <a:rPr lang="en-US" sz="1200" b="0" i="0" kern="1200" dirty="0" smtClean="0">
                <a:solidFill>
                  <a:schemeClr val="tx1"/>
                </a:solidFill>
                <a:effectLst/>
                <a:latin typeface="Times New Roman" pitchFamily="18" charset="0"/>
                <a:ea typeface="+mn-ea"/>
                <a:cs typeface="+mn-cs"/>
              </a:rPr>
              <a:t>, After vaccination, the authors monitored the trial participants’ responses. One type of response assessed was ‘</a:t>
            </a:r>
            <a:r>
              <a:rPr lang="en-US" sz="1200" b="0" i="0" kern="1200" dirty="0" err="1" smtClean="0">
                <a:solidFill>
                  <a:schemeClr val="tx1"/>
                </a:solidFill>
                <a:effectLst/>
                <a:latin typeface="Times New Roman" pitchFamily="18" charset="0"/>
                <a:ea typeface="+mn-ea"/>
                <a:cs typeface="+mn-cs"/>
              </a:rPr>
              <a:t>reactogenicity</a:t>
            </a:r>
            <a:r>
              <a:rPr lang="en-US" sz="1200" b="0" i="0" kern="1200" dirty="0" smtClean="0">
                <a:solidFill>
                  <a:schemeClr val="tx1"/>
                </a:solidFill>
                <a:effectLst/>
                <a:latin typeface="Times New Roman" pitchFamily="18" charset="0"/>
                <a:ea typeface="+mn-ea"/>
                <a:cs typeface="+mn-cs"/>
              </a:rPr>
              <a:t>’ — signs of the body’s reaction to vaccination, such as local swelling at the injection site or systemic effects elsewhere in the body, for example, headache or fever. Another type of response assessed, called immunogenicity, relates to signs of an immune-system </a:t>
            </a:r>
            <a:r>
              <a:rPr lang="en-US" sz="1200" b="0" i="0" kern="1200" dirty="0" err="1" smtClean="0">
                <a:solidFill>
                  <a:schemeClr val="tx1"/>
                </a:solidFill>
                <a:effectLst/>
                <a:latin typeface="Times New Roman" pitchFamily="18" charset="0"/>
                <a:ea typeface="+mn-ea"/>
                <a:cs typeface="+mn-cs"/>
              </a:rPr>
              <a:t>defence</a:t>
            </a:r>
            <a:r>
              <a:rPr lang="en-US" sz="1200" b="0" i="0" kern="1200" dirty="0" smtClean="0">
                <a:solidFill>
                  <a:schemeClr val="tx1"/>
                </a:solidFill>
                <a:effectLst/>
                <a:latin typeface="Times New Roman" pitchFamily="18" charset="0"/>
                <a:ea typeface="+mn-ea"/>
                <a:cs typeface="+mn-cs"/>
              </a:rPr>
              <a:t> against the vaccine target, as indicated by the presence of RBD-specific antibodies, and RBD-specific T cells that produce the </a:t>
            </a:r>
            <a:r>
              <a:rPr lang="en-US" sz="1200" b="0" i="0" kern="1200" dirty="0" err="1" smtClean="0">
                <a:solidFill>
                  <a:schemeClr val="tx1"/>
                </a:solidFill>
                <a:effectLst/>
                <a:latin typeface="Times New Roman" pitchFamily="18" charset="0"/>
                <a:ea typeface="+mn-ea"/>
                <a:cs typeface="+mn-cs"/>
              </a:rPr>
              <a:t>signalling</a:t>
            </a:r>
            <a:r>
              <a:rPr lang="en-US" sz="1200" b="0" i="0" kern="1200" dirty="0" smtClean="0">
                <a:solidFill>
                  <a:schemeClr val="tx1"/>
                </a:solidFill>
                <a:effectLst/>
                <a:latin typeface="Times New Roman" pitchFamily="18" charset="0"/>
                <a:ea typeface="+mn-ea"/>
                <a:cs typeface="+mn-cs"/>
              </a:rPr>
              <a:t> molecule interferon-γ.</a:t>
            </a:r>
            <a:endParaRPr lang="en-US" dirty="0"/>
          </a:p>
        </p:txBody>
      </p:sp>
      <p:sp>
        <p:nvSpPr>
          <p:cNvPr id="4" name="Slide Number Placeholder 3"/>
          <p:cNvSpPr>
            <a:spLocks noGrp="1"/>
          </p:cNvSpPr>
          <p:nvPr>
            <p:ph type="sldNum" sz="quarter" idx="10"/>
          </p:nvPr>
        </p:nvSpPr>
        <p:spPr/>
        <p:txBody>
          <a:bodyPr/>
          <a:lstStyle/>
          <a:p>
            <a:pPr>
              <a:defRPr/>
            </a:pPr>
            <a:fld id="{9D8FCBE0-C8A1-4051-B52D-22C92B314387}" type="slidenum">
              <a:rPr lang="en-US" altLang="en-US" smtClean="0"/>
              <a:pPr>
                <a:defRPr/>
              </a:pPr>
              <a:t>40</a:t>
            </a:fld>
            <a:endParaRPr lang="en-US" altLang="en-US"/>
          </a:p>
        </p:txBody>
      </p:sp>
    </p:spTree>
    <p:extLst>
      <p:ext uri="{BB962C8B-B14F-4D97-AF65-F5344CB8AC3E}">
        <p14:creationId xmlns:p14="http://schemas.microsoft.com/office/powerpoint/2010/main" val="3859112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ltLang="en-US"/>
          </a:p>
        </p:txBody>
      </p:sp>
      <p:sp>
        <p:nvSpPr>
          <p:cNvPr id="64516" name="Slide Number Placeholder 3"/>
          <p:cNvSpPr>
            <a:spLocks noGrp="1"/>
          </p:cNvSpPr>
          <p:nvPr>
            <p:ph type="sldNum" sz="quarter" idx="5"/>
          </p:nvPr>
        </p:nvSpPr>
        <p:spPr>
          <a:noFill/>
        </p:spPr>
        <p:txBody>
          <a:bodyPr/>
          <a:lstStyle/>
          <a:p>
            <a:fld id="{EC323191-0850-436E-AAAA-6C120C5C16D5}" type="slidenum">
              <a:rPr lang="en-US" altLang="en-US" smtClean="0"/>
              <a:pPr/>
              <a:t>4</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3206952F-53B7-48C2-8D56-5F5BC33A5387}" type="slidenum">
              <a:rPr lang="en-US" altLang="en-US" smtClean="0"/>
              <a:pPr/>
              <a:t>5</a:t>
            </a:fld>
            <a:endParaRPr lang="en-US" alt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D8FCBE0-C8A1-4051-B52D-22C92B314387}" type="slidenum">
              <a:rPr lang="en-US" altLang="en-US" smtClean="0"/>
              <a:pPr>
                <a:defRPr/>
              </a:pPr>
              <a:t>6</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459CE260-34F1-433C-A28D-FF9DF9149BAE}" type="slidenum">
              <a:rPr lang="en-US" altLang="en-US" smtClean="0">
                <a:solidFill>
                  <a:srgbClr val="000000"/>
                </a:solidFill>
              </a:rPr>
              <a:pPr/>
              <a:t>8</a:t>
            </a:fld>
            <a:endParaRPr lang="en-US" altLang="en-US">
              <a:solidFill>
                <a:srgbClr val="000000"/>
              </a:solidFill>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a:spcBef>
                <a:spcPct val="0"/>
              </a:spcBef>
            </a:pPr>
            <a:endParaRPr lang="en-US" altLang="en-US"/>
          </a:p>
        </p:txBody>
      </p:sp>
    </p:spTree>
    <p:extLst>
      <p:ext uri="{BB962C8B-B14F-4D97-AF65-F5344CB8AC3E}">
        <p14:creationId xmlns:p14="http://schemas.microsoft.com/office/powerpoint/2010/main" val="912095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ltLang="en-US" dirty="0"/>
          </a:p>
        </p:txBody>
      </p:sp>
      <p:sp>
        <p:nvSpPr>
          <p:cNvPr id="73732" name="Slide Number Placeholder 3"/>
          <p:cNvSpPr>
            <a:spLocks noGrp="1"/>
          </p:cNvSpPr>
          <p:nvPr>
            <p:ph type="sldNum" sz="quarter" idx="5"/>
          </p:nvPr>
        </p:nvSpPr>
        <p:spPr>
          <a:noFill/>
        </p:spPr>
        <p:txBody>
          <a:bodyPr/>
          <a:lstStyle/>
          <a:p>
            <a:fld id="{7055A78C-219B-4E34-9B1A-F4EB8E22B5D3}" type="slidenum">
              <a:rPr lang="en-US" altLang="en-US" smtClean="0"/>
              <a:pPr/>
              <a:t>10</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2EFAB97-BEDC-42A1-A309-4AB4522F1C58}" type="slidenum">
              <a:rPr lang="en-IN" smtClean="0"/>
              <a:pPr/>
              <a:t>12</a:t>
            </a:fld>
            <a:endParaRPr lang="en-IN"/>
          </a:p>
        </p:txBody>
      </p:sp>
    </p:spTree>
    <p:extLst>
      <p:ext uri="{BB962C8B-B14F-4D97-AF65-F5344CB8AC3E}">
        <p14:creationId xmlns:p14="http://schemas.microsoft.com/office/powerpoint/2010/main" val="46432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Sweat – AMP</a:t>
            </a:r>
            <a:r>
              <a:rPr lang="en-IN" baseline="0" dirty="0"/>
              <a:t> – </a:t>
            </a:r>
            <a:r>
              <a:rPr lang="en-IN" baseline="0" dirty="0" err="1"/>
              <a:t>dermcidin</a:t>
            </a:r>
            <a:endParaRPr lang="en-IN" baseline="0" dirty="0"/>
          </a:p>
          <a:p>
            <a:endParaRPr lang="en-IN" dirty="0"/>
          </a:p>
        </p:txBody>
      </p:sp>
      <p:sp>
        <p:nvSpPr>
          <p:cNvPr id="4" name="Slide Number Placeholder 3"/>
          <p:cNvSpPr>
            <a:spLocks noGrp="1"/>
          </p:cNvSpPr>
          <p:nvPr>
            <p:ph type="sldNum" sz="quarter" idx="10"/>
          </p:nvPr>
        </p:nvSpPr>
        <p:spPr/>
        <p:txBody>
          <a:bodyPr/>
          <a:lstStyle/>
          <a:p>
            <a:fld id="{82EFAB97-BEDC-42A1-A309-4AB4522F1C58}" type="slidenum">
              <a:rPr lang="en-IN" smtClean="0"/>
              <a:pPr/>
              <a:t>18</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3A72F4D-AF06-4B1D-87C9-981F212DD6B7}" type="slidenum">
              <a:rPr lang="en-US" altLang="en-US" smtClean="0"/>
              <a:pPr>
                <a:spcBef>
                  <a:spcPct val="0"/>
                </a:spcBef>
              </a:pPr>
              <a:t>20</a:t>
            </a:fld>
            <a:endParaRPr lang="en-US" altLang="en-US" smtClean="0"/>
          </a:p>
        </p:txBody>
      </p:sp>
    </p:spTree>
    <p:extLst>
      <p:ext uri="{BB962C8B-B14F-4D97-AF65-F5344CB8AC3E}">
        <p14:creationId xmlns:p14="http://schemas.microsoft.com/office/powerpoint/2010/main" val="3269073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9831C4C-39D7-4EF1-B05B-FD38B4A3E73E}"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A5897BC-5569-42AD-B7BE-3E5BBC524BA9}"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5543DBC-7EC9-4788-86CA-A1F298D32000}"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1BEC278-EED0-4E1A-A306-4B205F00EFF4}"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E1B73A7-3F06-4FF1-930B-4D561B015C6E}"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383F34A-C974-4D0C-8578-7E279AE68E3D}"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F6C211F-FB42-49E5-AFC6-3F3D51CF04FA}"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31AB897-4066-4A8A-8EE0-687D2A883F63}"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81E84BF-8E35-497D-A4EA-496001B68B38}"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710D6EC-5CB2-4D88-AF95-EA442525093B}"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78A126B-D642-4B2A-93B9-A29303EB396A}"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29D0FDC-B203-4E18-ABD3-F7941CF6788A}"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C6F88584-B7D0-4490-950D-5A7BE8A3AC3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4.xml"/><Relationship Id="rId4" Type="http://schemas.openxmlformats.org/officeDocument/2006/relationships/image" Target="../media/image20.jpeg"/></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25.jpe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19.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0" y="76200"/>
            <a:ext cx="9144000" cy="646331"/>
          </a:xfrm>
          <a:prstGeom prst="rect">
            <a:avLst/>
          </a:prstGeom>
          <a:noFill/>
          <a:ln w="9525">
            <a:noFill/>
            <a:miter lim="800000"/>
            <a:headEnd/>
            <a:tailEnd/>
          </a:ln>
        </p:spPr>
        <p:txBody>
          <a:bodyPr wrap="square">
            <a:spAutoFit/>
          </a:bodyPr>
          <a:lstStyle/>
          <a:p>
            <a:pPr algn="ctr" eaLnBrk="1" hangingPunct="1"/>
            <a:r>
              <a:rPr lang="en-US" altLang="en-US" sz="3600" dirty="0">
                <a:solidFill>
                  <a:schemeClr val="bg1"/>
                </a:solidFill>
                <a:latin typeface="+mj-lt"/>
              </a:rPr>
              <a:t>Science of Living </a:t>
            </a:r>
            <a:r>
              <a:rPr lang="en-US" altLang="en-US" sz="3600" dirty="0" smtClean="0">
                <a:solidFill>
                  <a:schemeClr val="bg1"/>
                </a:solidFill>
                <a:latin typeface="+mj-lt"/>
              </a:rPr>
              <a:t>System: </a:t>
            </a:r>
            <a:r>
              <a:rPr lang="en-CA" altLang="en-US" sz="3600" dirty="0" smtClean="0">
                <a:solidFill>
                  <a:schemeClr val="bg1"/>
                </a:solidFill>
                <a:latin typeface="+mj-lt"/>
              </a:rPr>
              <a:t>BS20001</a:t>
            </a:r>
            <a:endParaRPr lang="en-CA" altLang="en-US" sz="3600" dirty="0">
              <a:solidFill>
                <a:schemeClr val="bg1"/>
              </a:solidFill>
              <a:latin typeface="+mj-lt"/>
            </a:endParaRPr>
          </a:p>
        </p:txBody>
      </p:sp>
      <p:sp>
        <p:nvSpPr>
          <p:cNvPr id="3075" name="Rectangle 1"/>
          <p:cNvSpPr>
            <a:spLocks noChangeArrowheads="1"/>
          </p:cNvSpPr>
          <p:nvPr/>
        </p:nvSpPr>
        <p:spPr bwMode="auto">
          <a:xfrm>
            <a:off x="18142" y="5626894"/>
            <a:ext cx="3846057" cy="1231106"/>
          </a:xfrm>
          <a:prstGeom prst="rect">
            <a:avLst/>
          </a:prstGeom>
          <a:noFill/>
          <a:ln w="9525">
            <a:noFill/>
            <a:miter lim="800000"/>
            <a:headEnd/>
            <a:tailEnd/>
          </a:ln>
        </p:spPr>
        <p:txBody>
          <a:bodyPr wrap="square">
            <a:spAutoFit/>
          </a:bodyPr>
          <a:lstStyle/>
          <a:p>
            <a:pPr eaLnBrk="1" hangingPunct="1"/>
            <a:r>
              <a:rPr lang="en-US" altLang="en-US" sz="2000" b="1" dirty="0" smtClean="0">
                <a:solidFill>
                  <a:schemeClr val="bg1"/>
                </a:solidFill>
                <a:latin typeface="+mn-lt"/>
              </a:rPr>
              <a:t>Ritobrata Goswami</a:t>
            </a:r>
            <a:endParaRPr lang="en-US" altLang="en-US" sz="2000" b="1" dirty="0">
              <a:solidFill>
                <a:schemeClr val="bg1"/>
              </a:solidFill>
              <a:latin typeface="+mn-lt"/>
            </a:endParaRPr>
          </a:p>
          <a:p>
            <a:pPr eaLnBrk="1" hangingPunct="1"/>
            <a:r>
              <a:rPr lang="en-US" altLang="en-US" sz="1800" dirty="0">
                <a:solidFill>
                  <a:schemeClr val="bg1"/>
                </a:solidFill>
                <a:latin typeface="+mn-lt"/>
              </a:rPr>
              <a:t>School of </a:t>
            </a:r>
            <a:r>
              <a:rPr lang="en-US" altLang="en-US" sz="1800" dirty="0" smtClean="0">
                <a:solidFill>
                  <a:schemeClr val="bg1"/>
                </a:solidFill>
                <a:latin typeface="+mn-lt"/>
              </a:rPr>
              <a:t>Bioscience</a:t>
            </a:r>
            <a:endParaRPr lang="en-US" altLang="en-US" sz="1800" dirty="0">
              <a:solidFill>
                <a:schemeClr val="bg1"/>
              </a:solidFill>
              <a:latin typeface="+mn-lt"/>
            </a:endParaRPr>
          </a:p>
          <a:p>
            <a:pPr eaLnBrk="1" hangingPunct="1"/>
            <a:r>
              <a:rPr lang="en-US" altLang="en-US" sz="1800" i="1" dirty="0">
                <a:solidFill>
                  <a:schemeClr val="bg1"/>
                </a:solidFill>
                <a:latin typeface="+mn-lt"/>
              </a:rPr>
              <a:t>Email: </a:t>
            </a:r>
            <a:r>
              <a:rPr lang="en-US" altLang="en-US" sz="1800" i="1" dirty="0" smtClean="0">
                <a:solidFill>
                  <a:schemeClr val="bg1"/>
                </a:solidFill>
                <a:latin typeface="+mn-lt"/>
              </a:rPr>
              <a:t>ritobrata.goswami@iitkgp.ac.in</a:t>
            </a:r>
            <a:endParaRPr lang="en-IN" altLang="en-US" sz="1800" i="1" dirty="0">
              <a:solidFill>
                <a:schemeClr val="bg1"/>
              </a:solidFill>
              <a:latin typeface="+mn-lt"/>
            </a:endParaRPr>
          </a:p>
          <a:p>
            <a:pPr eaLnBrk="1" hangingPunct="1"/>
            <a:r>
              <a:rPr lang="en-US" altLang="en-US" sz="1800" i="1" dirty="0">
                <a:solidFill>
                  <a:schemeClr val="bg1"/>
                </a:solidFill>
                <a:latin typeface="+mn-lt"/>
              </a:rPr>
              <a:t>Tel: </a:t>
            </a:r>
            <a:r>
              <a:rPr lang="en-US" altLang="en-US" sz="1800" i="1" dirty="0" smtClean="0">
                <a:solidFill>
                  <a:schemeClr val="bg1"/>
                </a:solidFill>
                <a:latin typeface="+mn-lt"/>
              </a:rPr>
              <a:t>03222-260518</a:t>
            </a:r>
            <a:endParaRPr lang="en-US" altLang="en-US" sz="1800" i="1" dirty="0">
              <a:solidFill>
                <a:schemeClr val="bg1"/>
              </a:solidFill>
              <a:latin typeface="+mn-lt"/>
            </a:endParaRPr>
          </a:p>
        </p:txBody>
      </p:sp>
      <p:sp>
        <p:nvSpPr>
          <p:cNvPr id="5" name="Rectangle 2"/>
          <p:cNvSpPr txBox="1">
            <a:spLocks noChangeArrowheads="1"/>
          </p:cNvSpPr>
          <p:nvPr/>
        </p:nvSpPr>
        <p:spPr>
          <a:xfrm>
            <a:off x="495300" y="685800"/>
            <a:ext cx="8153400" cy="685800"/>
          </a:xfrm>
          <a:prstGeom prst="rect">
            <a:avLst/>
          </a:prstGeom>
          <a:noFill/>
          <a:ln>
            <a:noFill/>
          </a:ln>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en-US" altLang="en-US" sz="3200" b="1" kern="0" dirty="0" smtClean="0">
                <a:solidFill>
                  <a:schemeClr val="bg1"/>
                </a:solidFill>
              </a:rPr>
              <a:t>Host Defense and Prevention of Diseases</a:t>
            </a:r>
            <a:endParaRPr lang="en-US" altLang="en-US" sz="3200" b="1" kern="0" dirty="0">
              <a:solidFill>
                <a:schemeClr val="bg1"/>
              </a:solidFill>
            </a:endParaRPr>
          </a:p>
        </p:txBody>
      </p:sp>
      <p:pic>
        <p:nvPicPr>
          <p:cNvPr id="1026" name="Picture 2" descr="Which one is your favorite? Cartoons by www.daisychung.com/immunology- cartoon-project- | Immunology, Medical laboratory science, Biology hum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144" y="1219200"/>
            <a:ext cx="6608656" cy="44805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xit" presetSubtype="0" fill="hold" grpId="0" nodeType="withEffect">
                                  <p:stCondLst>
                                    <p:cond delay="0"/>
                                  </p:stCondLst>
                                  <p:childTnLst>
                                    <p:animEffect transition="out" filter="fade">
                                      <p:cBhvr>
                                        <p:cTn id="6" dur="1000"/>
                                        <p:tgtEl>
                                          <p:spTgt spid="3075"/>
                                        </p:tgtEl>
                                      </p:cBhvr>
                                    </p:animEffect>
                                    <p:anim calcmode="lin" valueType="num">
                                      <p:cBhvr>
                                        <p:cTn id="7" dur="1000"/>
                                        <p:tgtEl>
                                          <p:spTgt spid="3075"/>
                                        </p:tgtEl>
                                        <p:attrNameLst>
                                          <p:attrName>ppt_x</p:attrName>
                                        </p:attrNameLst>
                                      </p:cBhvr>
                                      <p:tavLst>
                                        <p:tav tm="0">
                                          <p:val>
                                            <p:strVal val="ppt_x"/>
                                          </p:val>
                                        </p:tav>
                                        <p:tav tm="100000">
                                          <p:val>
                                            <p:strVal val="ppt_x"/>
                                          </p:val>
                                        </p:tav>
                                      </p:tavLst>
                                    </p:anim>
                                    <p:anim calcmode="lin" valueType="num">
                                      <p:cBhvr>
                                        <p:cTn id="8" dur="1000"/>
                                        <p:tgtEl>
                                          <p:spTgt spid="3075"/>
                                        </p:tgtEl>
                                        <p:attrNameLst>
                                          <p:attrName>ppt_y</p:attrName>
                                        </p:attrNameLst>
                                      </p:cBhvr>
                                      <p:tavLst>
                                        <p:tav tm="0">
                                          <p:val>
                                            <p:strVal val="ppt_y"/>
                                          </p:val>
                                        </p:tav>
                                        <p:tav tm="100000">
                                          <p:val>
                                            <p:strVal val="ppt_y+.1"/>
                                          </p:val>
                                        </p:tav>
                                      </p:tavLst>
                                    </p:anim>
                                    <p:set>
                                      <p:cBhvr>
                                        <p:cTn id="9" dur="1" fill="hold">
                                          <p:stCondLst>
                                            <p:cond delay="999"/>
                                          </p:stCondLst>
                                        </p:cTn>
                                        <p:tgtEl>
                                          <p:spTgt spid="30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p:cNvSpPr txBox="1">
            <a:spLocks noChangeArrowheads="1"/>
          </p:cNvSpPr>
          <p:nvPr/>
        </p:nvSpPr>
        <p:spPr bwMode="auto">
          <a:xfrm>
            <a:off x="319183" y="166914"/>
            <a:ext cx="8509000" cy="584775"/>
          </a:xfrm>
          <a:prstGeom prst="rect">
            <a:avLst/>
          </a:prstGeom>
          <a:noFill/>
          <a:ln w="9525">
            <a:noFill/>
            <a:miter lim="800000"/>
            <a:headEnd/>
            <a:tailEnd/>
          </a:ln>
        </p:spPr>
        <p:txBody>
          <a:bodyPr wrap="square">
            <a:spAutoFit/>
          </a:bodyPr>
          <a:lstStyle/>
          <a:p>
            <a:pPr algn="ctr" eaLnBrk="1" hangingPunct="1"/>
            <a:r>
              <a:rPr lang="en-US" altLang="en-US" sz="3200" b="1" dirty="0"/>
              <a:t>Innate </a:t>
            </a:r>
            <a:r>
              <a:rPr lang="en-US" altLang="en-US" sz="3200" b="1" dirty="0" err="1"/>
              <a:t>vs</a:t>
            </a:r>
            <a:r>
              <a:rPr lang="en-US" altLang="en-US" sz="3200" b="1" dirty="0"/>
              <a:t> Adaptive Immunity</a:t>
            </a:r>
          </a:p>
        </p:txBody>
      </p:sp>
      <p:pic>
        <p:nvPicPr>
          <p:cNvPr id="18436" name="Picture 4" descr="The Noble Prize in Physiology or Medicine 2011 - The Immune System"/>
          <p:cNvPicPr>
            <a:picLocks noChangeAspect="1" noChangeArrowheads="1"/>
          </p:cNvPicPr>
          <p:nvPr/>
        </p:nvPicPr>
        <p:blipFill>
          <a:blip r:embed="rId3" cstate="print"/>
          <a:srcRect t="18545" r="14592" b="27567"/>
          <a:stretch>
            <a:fillRect/>
          </a:stretch>
        </p:blipFill>
        <p:spPr bwMode="auto">
          <a:xfrm>
            <a:off x="637948" y="899886"/>
            <a:ext cx="7729538" cy="3352800"/>
          </a:xfrm>
          <a:prstGeom prst="rect">
            <a:avLst/>
          </a:prstGeom>
          <a:noFill/>
          <a:ln w="9525">
            <a:noFill/>
            <a:miter lim="800000"/>
            <a:headEnd/>
            <a:tailEnd/>
          </a:ln>
        </p:spPr>
      </p:pic>
      <p:sp>
        <p:nvSpPr>
          <p:cNvPr id="7" name="Rectangle 6"/>
          <p:cNvSpPr/>
          <p:nvPr/>
        </p:nvSpPr>
        <p:spPr>
          <a:xfrm>
            <a:off x="3076348" y="2195286"/>
            <a:ext cx="1752600" cy="1295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b="1" u="sng" dirty="0">
                <a:solidFill>
                  <a:schemeClr val="tx1"/>
                </a:solidFill>
              </a:rPr>
              <a:t>Innate Immunity</a:t>
            </a:r>
          </a:p>
          <a:p>
            <a:pPr algn="ctr" eaLnBrk="1" hangingPunct="1">
              <a:defRPr/>
            </a:pPr>
            <a:r>
              <a:rPr lang="en-US" sz="1600" b="1" dirty="0">
                <a:solidFill>
                  <a:schemeClr val="tx1"/>
                </a:solidFill>
              </a:rPr>
              <a:t>Rapid</a:t>
            </a:r>
          </a:p>
          <a:p>
            <a:pPr algn="ctr" eaLnBrk="1" hangingPunct="1">
              <a:defRPr/>
            </a:pPr>
            <a:r>
              <a:rPr lang="en-US" sz="1600" b="1" dirty="0">
                <a:solidFill>
                  <a:schemeClr val="tx1"/>
                </a:solidFill>
              </a:rPr>
              <a:t>Halts Infection</a:t>
            </a:r>
          </a:p>
          <a:p>
            <a:pPr algn="ctr" eaLnBrk="1" hangingPunct="1">
              <a:defRPr/>
            </a:pPr>
            <a:r>
              <a:rPr lang="en-US" sz="1600" b="1" dirty="0">
                <a:solidFill>
                  <a:schemeClr val="tx1"/>
                </a:solidFill>
              </a:rPr>
              <a:t>No Memory</a:t>
            </a:r>
          </a:p>
        </p:txBody>
      </p:sp>
      <p:sp>
        <p:nvSpPr>
          <p:cNvPr id="8" name="Rectangle 7"/>
          <p:cNvSpPr/>
          <p:nvPr/>
        </p:nvSpPr>
        <p:spPr>
          <a:xfrm>
            <a:off x="5683023" y="2195286"/>
            <a:ext cx="1905000" cy="1295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b="1" u="sng" dirty="0">
                <a:solidFill>
                  <a:schemeClr val="tx1"/>
                </a:solidFill>
              </a:rPr>
              <a:t>Adaptive Immunity</a:t>
            </a:r>
          </a:p>
          <a:p>
            <a:pPr algn="ctr" eaLnBrk="1" hangingPunct="1">
              <a:defRPr/>
            </a:pPr>
            <a:r>
              <a:rPr lang="en-US" sz="1600" b="1" dirty="0">
                <a:solidFill>
                  <a:schemeClr val="tx1"/>
                </a:solidFill>
              </a:rPr>
              <a:t>Slower</a:t>
            </a:r>
          </a:p>
          <a:p>
            <a:pPr algn="ctr" eaLnBrk="1" hangingPunct="1">
              <a:defRPr/>
            </a:pPr>
            <a:r>
              <a:rPr lang="en-US" sz="1600" b="1" dirty="0">
                <a:solidFill>
                  <a:schemeClr val="tx1"/>
                </a:solidFill>
              </a:rPr>
              <a:t>Clears Infection</a:t>
            </a:r>
          </a:p>
          <a:p>
            <a:pPr algn="ctr" eaLnBrk="1" hangingPunct="1">
              <a:defRPr/>
            </a:pPr>
            <a:r>
              <a:rPr lang="en-US" sz="1600" b="1" dirty="0">
                <a:solidFill>
                  <a:schemeClr val="tx1"/>
                </a:solidFill>
              </a:rPr>
              <a:t>Memory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09600" y="152400"/>
            <a:ext cx="7848600" cy="685800"/>
          </a:xfrm>
        </p:spPr>
        <p:txBody>
          <a:bodyPr/>
          <a:lstStyle/>
          <a:p>
            <a:r>
              <a:rPr lang="en-US" sz="3200" b="1" dirty="0"/>
              <a:t>First insights into </a:t>
            </a:r>
            <a:r>
              <a:rPr lang="en-US" sz="3200" b="1" dirty="0" smtClean="0"/>
              <a:t>mechanisms </a:t>
            </a:r>
            <a:r>
              <a:rPr lang="en-US" sz="3200" b="1" dirty="0"/>
              <a:t>of immunity</a:t>
            </a:r>
          </a:p>
        </p:txBody>
      </p:sp>
      <p:sp>
        <p:nvSpPr>
          <p:cNvPr id="5" name="Rectangle 4"/>
          <p:cNvSpPr txBox="1">
            <a:spLocks noChangeArrowheads="1"/>
          </p:cNvSpPr>
          <p:nvPr/>
        </p:nvSpPr>
        <p:spPr>
          <a:xfrm>
            <a:off x="4191000" y="1066800"/>
            <a:ext cx="4800600" cy="5486400"/>
          </a:xfrm>
          <a:prstGeom prst="rect">
            <a:avLst/>
          </a:prstGeom>
        </p:spPr>
        <p:txBody>
          <a:bodyPr/>
          <a:lstStyle/>
          <a:p>
            <a:pPr marL="342900" marR="0" lvl="0" indent="-342900" algn="l" defTabSz="914400" rtl="0" eaLnBrk="0" fontAlgn="base" latinLnBrk="0" hangingPunct="0">
              <a:spcBef>
                <a:spcPts val="0"/>
              </a:spcBef>
              <a:spcAft>
                <a:spcPct val="0"/>
              </a:spcAft>
              <a:buClrTx/>
              <a:buSzTx/>
              <a:buFont typeface="Wingdings" pitchFamily="2" charset="2"/>
              <a:buChar char="q"/>
              <a:tabLst/>
              <a:defRPr/>
            </a:pPr>
            <a:r>
              <a:rPr kumimoji="0" lang="en-US" sz="2400" b="1" i="0" u="none" strike="noStrike" kern="0" cap="none" spc="0" normalizeH="0" baseline="0" noProof="0" dirty="0">
                <a:ln>
                  <a:noFill/>
                </a:ln>
                <a:solidFill>
                  <a:srgbClr val="C00000"/>
                </a:solidFill>
                <a:effectLst/>
                <a:uLnTx/>
                <a:uFillTx/>
                <a:latin typeface="+mn-lt"/>
                <a:ea typeface="+mn-ea"/>
                <a:cs typeface="+mn-cs"/>
              </a:rPr>
              <a:t>1880’s</a:t>
            </a:r>
            <a:r>
              <a:rPr kumimoji="0" lang="en-US" sz="2400" b="0" i="0" u="none" strike="noStrike" kern="0" cap="none" spc="0" normalizeH="0" baseline="0" noProof="0" dirty="0">
                <a:ln>
                  <a:noFill/>
                </a:ln>
                <a:solidFill>
                  <a:srgbClr val="C00000"/>
                </a:solidFill>
                <a:effectLst/>
                <a:uLnTx/>
                <a:uFillTx/>
                <a:latin typeface="+mn-lt"/>
                <a:ea typeface="+mn-ea"/>
                <a:cs typeface="+mn-cs"/>
              </a:rPr>
              <a:t>- Metchnikoff discovered </a:t>
            </a:r>
            <a:r>
              <a:rPr kumimoji="0" lang="en-US" sz="2400" b="0" i="1" u="none" strike="noStrike" kern="0" cap="none" spc="0" normalizeH="0" baseline="0" noProof="0" dirty="0" err="1">
                <a:ln>
                  <a:noFill/>
                </a:ln>
                <a:solidFill>
                  <a:srgbClr val="C00000"/>
                </a:solidFill>
                <a:effectLst/>
                <a:uLnTx/>
                <a:uFillTx/>
                <a:latin typeface="+mn-lt"/>
                <a:ea typeface="+mn-ea"/>
                <a:cs typeface="+mn-cs"/>
              </a:rPr>
              <a:t>phagocytic</a:t>
            </a:r>
            <a:r>
              <a:rPr kumimoji="0" lang="en-US" sz="2400" b="0" i="1" u="none" strike="noStrike" kern="0" cap="none" spc="0" normalizeH="0" baseline="0" noProof="0" dirty="0">
                <a:ln>
                  <a:noFill/>
                </a:ln>
                <a:solidFill>
                  <a:srgbClr val="C00000"/>
                </a:solidFill>
                <a:effectLst/>
                <a:uLnTx/>
                <a:uFillTx/>
                <a:latin typeface="+mn-lt"/>
                <a:ea typeface="+mn-ea"/>
                <a:cs typeface="+mn-cs"/>
              </a:rPr>
              <a:t> cells </a:t>
            </a:r>
            <a:r>
              <a:rPr kumimoji="0" lang="en-US" sz="2400" b="0" i="0" u="none" strike="noStrike" kern="0" cap="none" spc="0" normalizeH="0" baseline="0" noProof="0" dirty="0">
                <a:ln>
                  <a:noFill/>
                </a:ln>
                <a:solidFill>
                  <a:srgbClr val="C00000"/>
                </a:solidFill>
                <a:effectLst/>
                <a:uLnTx/>
                <a:uFillTx/>
                <a:latin typeface="+mn-lt"/>
                <a:ea typeface="+mn-ea"/>
                <a:cs typeface="+mn-cs"/>
              </a:rPr>
              <a:t>that ingest microbes and particles-</a:t>
            </a:r>
          </a:p>
          <a:p>
            <a:pPr marL="800100" lvl="1" indent="-342900">
              <a:spcBef>
                <a:spcPts val="0"/>
              </a:spcBef>
              <a:buFont typeface="Wingdings" pitchFamily="2" charset="2"/>
              <a:buChar char="Ø"/>
              <a:defRPr/>
            </a:pPr>
            <a:r>
              <a:rPr kumimoji="0" lang="en-US" sz="2000" b="1" i="0" u="sng" strike="noStrike" kern="0" cap="none" spc="0" normalizeH="0" baseline="0" noProof="0" dirty="0">
                <a:ln>
                  <a:noFill/>
                </a:ln>
                <a:solidFill>
                  <a:srgbClr val="C00000"/>
                </a:solidFill>
                <a:effectLst/>
                <a:uLnTx/>
                <a:uFillTx/>
                <a:latin typeface="+mn-lt"/>
                <a:ea typeface="+mn-ea"/>
                <a:cs typeface="+mn-cs"/>
                <a:sym typeface="Symbol" pitchFamily="18" charset="2"/>
              </a:rPr>
              <a:t>cells confer immunity</a:t>
            </a:r>
          </a:p>
          <a:p>
            <a:pPr marL="342900" marR="0" lvl="0" indent="-342900" algn="l" defTabSz="914400" rtl="0" eaLnBrk="0" fontAlgn="base" latinLnBrk="0" hangingPunct="0">
              <a:spcBef>
                <a:spcPts val="0"/>
              </a:spcBef>
              <a:spcAft>
                <a:spcPct val="0"/>
              </a:spcAft>
              <a:buClrTx/>
              <a:buSzTx/>
              <a:buFontTx/>
              <a:buNone/>
              <a:tabLst/>
              <a:defRPr/>
            </a:pPr>
            <a:endParaRPr kumimoji="0" lang="en-US" sz="20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spcBef>
                <a:spcPts val="0"/>
              </a:spcBef>
              <a:spcAft>
                <a:spcPct val="0"/>
              </a:spcAft>
              <a:buClrTx/>
              <a:buSzTx/>
              <a:buFont typeface="Wingdings" pitchFamily="2" charset="2"/>
              <a:buChar char="q"/>
              <a:tabLst/>
              <a:defRPr/>
            </a:pPr>
            <a:r>
              <a:rPr kumimoji="0" lang="en-US" sz="2400" b="1" i="0" u="none" strike="noStrike" kern="0" cap="none" spc="0" normalizeH="0" baseline="0" noProof="0" dirty="0">
                <a:ln>
                  <a:noFill/>
                </a:ln>
                <a:solidFill>
                  <a:srgbClr val="0070C0"/>
                </a:solidFill>
                <a:effectLst/>
                <a:uLnTx/>
                <a:uFillTx/>
                <a:latin typeface="+mn-lt"/>
                <a:ea typeface="+mn-ea"/>
                <a:cs typeface="+mn-cs"/>
              </a:rPr>
              <a:t>1890</a:t>
            </a:r>
            <a:r>
              <a:rPr kumimoji="0" lang="en-US" sz="2400" b="0" i="0" u="none" strike="noStrike" kern="0" cap="none" spc="0" normalizeH="0" baseline="0" noProof="0" dirty="0">
                <a:ln>
                  <a:noFill/>
                </a:ln>
                <a:solidFill>
                  <a:srgbClr val="0070C0"/>
                </a:solidFill>
                <a:effectLst/>
                <a:uLnTx/>
                <a:uFillTx/>
                <a:latin typeface="+mn-lt"/>
                <a:ea typeface="+mn-ea"/>
                <a:cs typeface="+mn-cs"/>
              </a:rPr>
              <a:t>- von Behring and </a:t>
            </a:r>
            <a:r>
              <a:rPr kumimoji="0" lang="en-US" sz="2400" b="0" i="0" u="none" strike="noStrike" kern="0" cap="none" spc="0" normalizeH="0" baseline="0" noProof="0" dirty="0" err="1">
                <a:ln>
                  <a:noFill/>
                </a:ln>
                <a:solidFill>
                  <a:srgbClr val="0070C0"/>
                </a:solidFill>
                <a:effectLst/>
                <a:uLnTx/>
                <a:uFillTx/>
                <a:latin typeface="+mn-lt"/>
                <a:ea typeface="+mn-ea"/>
                <a:cs typeface="+mn-cs"/>
              </a:rPr>
              <a:t>Kitasato</a:t>
            </a:r>
            <a:r>
              <a:rPr kumimoji="0" lang="en-US" sz="2400" b="0" i="0" u="none" strike="noStrike" kern="0" cap="none" spc="0" normalizeH="0" baseline="0" noProof="0" dirty="0">
                <a:ln>
                  <a:noFill/>
                </a:ln>
                <a:solidFill>
                  <a:srgbClr val="0070C0"/>
                </a:solidFill>
                <a:effectLst/>
                <a:uLnTx/>
                <a:uFillTx/>
                <a:latin typeface="+mn-lt"/>
                <a:ea typeface="+mn-ea"/>
                <a:cs typeface="+mn-cs"/>
              </a:rPr>
              <a:t> discovered blood sera could transfer immunity-</a:t>
            </a:r>
          </a:p>
          <a:p>
            <a:pPr marL="800100" lvl="1" indent="-342900">
              <a:spcBef>
                <a:spcPts val="0"/>
              </a:spcBef>
              <a:buFont typeface="Wingdings" pitchFamily="2" charset="2"/>
              <a:buChar char="Ø"/>
              <a:defRPr/>
            </a:pPr>
            <a:r>
              <a:rPr kumimoji="0" lang="en-US" sz="2000" b="1" i="0" u="sng" strike="noStrike" kern="0" cap="none" spc="0" normalizeH="0" baseline="0" noProof="0" dirty="0">
                <a:ln>
                  <a:noFill/>
                </a:ln>
                <a:solidFill>
                  <a:srgbClr val="0070C0"/>
                </a:solidFill>
                <a:effectLst/>
                <a:uLnTx/>
                <a:uFillTx/>
                <a:latin typeface="+mn-lt"/>
                <a:ea typeface="+mn-ea"/>
                <a:cs typeface="+mn-cs"/>
                <a:sym typeface="Symbol" pitchFamily="18" charset="2"/>
              </a:rPr>
              <a:t>liquid of blood confer</a:t>
            </a:r>
            <a:r>
              <a:rPr kumimoji="0" lang="en-US" sz="2000" b="1" i="0" u="sng" strike="noStrike" kern="0" cap="none" spc="0" normalizeH="0" noProof="0" dirty="0">
                <a:ln>
                  <a:noFill/>
                </a:ln>
                <a:solidFill>
                  <a:srgbClr val="0070C0"/>
                </a:solidFill>
                <a:effectLst/>
                <a:uLnTx/>
                <a:uFillTx/>
                <a:latin typeface="+mn-lt"/>
                <a:ea typeface="+mn-ea"/>
                <a:cs typeface="+mn-cs"/>
                <a:sym typeface="Symbol" pitchFamily="18" charset="2"/>
              </a:rPr>
              <a:t> </a:t>
            </a:r>
            <a:r>
              <a:rPr kumimoji="0" lang="en-US" sz="2000" b="1" i="0" u="sng" strike="noStrike" kern="0" cap="none" spc="0" normalizeH="0" baseline="0" noProof="0" dirty="0">
                <a:ln>
                  <a:noFill/>
                </a:ln>
                <a:solidFill>
                  <a:srgbClr val="0070C0"/>
                </a:solidFill>
                <a:effectLst/>
                <a:uLnTx/>
                <a:uFillTx/>
                <a:latin typeface="+mn-lt"/>
                <a:ea typeface="+mn-ea"/>
                <a:cs typeface="+mn-cs"/>
                <a:sym typeface="Symbol" pitchFamily="18" charset="2"/>
              </a:rPr>
              <a:t>immunity</a:t>
            </a:r>
          </a:p>
          <a:p>
            <a:pPr marL="342900" marR="0" lvl="0" indent="-342900" algn="l" defTabSz="914400" rtl="0" eaLnBrk="0" fontAlgn="base" latinLnBrk="0" hangingPunct="0">
              <a:spcBef>
                <a:spcPts val="0"/>
              </a:spcBef>
              <a:spcAft>
                <a:spcPct val="0"/>
              </a:spcAft>
              <a:buClrTx/>
              <a:buSzTx/>
              <a:buFontTx/>
              <a:buNone/>
              <a:tabLst/>
              <a:defRPr/>
            </a:pPr>
            <a:endParaRPr kumimoji="0" lang="en-US" sz="2000" b="1" i="0" u="none" strike="noStrike" kern="0" cap="none" spc="0" normalizeH="0" baseline="0" noProof="0" dirty="0">
              <a:ln>
                <a:noFill/>
              </a:ln>
              <a:solidFill>
                <a:schemeClr val="tx1"/>
              </a:solidFill>
              <a:effectLst/>
              <a:uLnTx/>
              <a:uFillTx/>
              <a:latin typeface="+mn-lt"/>
              <a:ea typeface="+mn-ea"/>
              <a:cs typeface="+mn-cs"/>
              <a:sym typeface="Symbol" pitchFamily="18" charset="2"/>
            </a:endParaRPr>
          </a:p>
          <a:p>
            <a:pPr marL="342900" marR="0" lvl="0" indent="-342900" algn="l" defTabSz="914400" rtl="0" eaLnBrk="0" fontAlgn="base" latinLnBrk="0" hangingPunct="0">
              <a:spcBef>
                <a:spcPts val="0"/>
              </a:spcBef>
              <a:spcAft>
                <a:spcPct val="0"/>
              </a:spcAft>
              <a:buClrTx/>
              <a:buSzTx/>
              <a:buFont typeface="Wingdings" pitchFamily="2" charset="2"/>
              <a:buChar char="v"/>
              <a:tabLst/>
              <a:defRPr/>
            </a:pPr>
            <a:r>
              <a:rPr kumimoji="0" lang="en-US" b="1" i="0" u="none" strike="noStrike" kern="0" cap="none" spc="0" normalizeH="0" baseline="0" noProof="0" dirty="0">
                <a:ln>
                  <a:noFill/>
                </a:ln>
                <a:solidFill>
                  <a:srgbClr val="00A400"/>
                </a:solidFill>
                <a:effectLst/>
                <a:uLnTx/>
                <a:uFillTx/>
                <a:latin typeface="+mn-lt"/>
                <a:ea typeface="+mn-ea"/>
                <a:cs typeface="+mn-cs"/>
                <a:sym typeface="Symbol" pitchFamily="18" charset="2"/>
              </a:rPr>
              <a:t>What confers immunity… </a:t>
            </a:r>
          </a:p>
          <a:p>
            <a:pPr marL="800100" lvl="1" indent="-342900">
              <a:spcBef>
                <a:spcPts val="0"/>
              </a:spcBef>
              <a:buFont typeface="Wingdings" pitchFamily="2" charset="2"/>
              <a:buChar char="Ø"/>
              <a:defRPr/>
            </a:pPr>
            <a:r>
              <a:rPr kumimoji="0" lang="en-US" sz="3200" b="1" i="0" u="none" strike="noStrike" kern="0" cap="none" spc="0" normalizeH="0" baseline="0" noProof="0" dirty="0">
                <a:ln>
                  <a:noFill/>
                </a:ln>
                <a:solidFill>
                  <a:srgbClr val="C00000"/>
                </a:solidFill>
                <a:effectLst/>
                <a:uLnTx/>
                <a:uFillTx/>
                <a:latin typeface="+mn-lt"/>
                <a:ea typeface="+mn-ea"/>
                <a:cs typeface="+mn-cs"/>
                <a:sym typeface="Symbol" pitchFamily="18" charset="2"/>
              </a:rPr>
              <a:t>cells</a:t>
            </a:r>
            <a:r>
              <a:rPr kumimoji="0" lang="en-US" sz="3200" b="1" i="0" u="none" strike="noStrike" kern="0" cap="none" spc="0" normalizeH="0" baseline="0" noProof="0" dirty="0">
                <a:ln>
                  <a:noFill/>
                </a:ln>
                <a:effectLst/>
                <a:uLnTx/>
                <a:uFillTx/>
                <a:latin typeface="+mn-lt"/>
                <a:ea typeface="+mn-ea"/>
                <a:cs typeface="+mn-cs"/>
                <a:sym typeface="Symbol" pitchFamily="18" charset="2"/>
              </a:rPr>
              <a:t> or </a:t>
            </a:r>
            <a:r>
              <a:rPr kumimoji="0" lang="en-US" sz="3200" b="1" i="0" u="none" strike="noStrike" kern="0" cap="none" spc="0" normalizeH="0" baseline="0" noProof="0" dirty="0">
                <a:ln>
                  <a:noFill/>
                </a:ln>
                <a:solidFill>
                  <a:srgbClr val="0070C0"/>
                </a:solidFill>
                <a:effectLst/>
                <a:uLnTx/>
                <a:uFillTx/>
                <a:latin typeface="+mn-lt"/>
                <a:ea typeface="+mn-ea"/>
                <a:cs typeface="+mn-cs"/>
                <a:sym typeface="Symbol" pitchFamily="18" charset="2"/>
              </a:rPr>
              <a:t>serum</a:t>
            </a:r>
            <a:r>
              <a:rPr kumimoji="0" lang="en-US" sz="3200" b="1" i="0" u="none" strike="noStrike" kern="0" cap="none" spc="0" normalizeH="0" baseline="0" noProof="0" dirty="0">
                <a:ln>
                  <a:noFill/>
                </a:ln>
                <a:effectLst/>
                <a:uLnTx/>
                <a:uFillTx/>
                <a:latin typeface="+mn-lt"/>
                <a:ea typeface="+mn-ea"/>
                <a:cs typeface="+mn-cs"/>
                <a:sym typeface="Symbol" pitchFamily="18" charset="2"/>
              </a:rPr>
              <a:t>?</a:t>
            </a:r>
            <a:endParaRPr kumimoji="0" lang="en-US" sz="3200" b="1" i="0" u="none" strike="noStrike" kern="0" cap="none" spc="0" normalizeH="0" baseline="0" noProof="0" dirty="0">
              <a:ln>
                <a:noFill/>
              </a:ln>
              <a:effectLst/>
              <a:uLnTx/>
              <a:uFillTx/>
              <a:latin typeface="+mn-lt"/>
              <a:ea typeface="+mn-ea"/>
              <a:cs typeface="+mn-cs"/>
            </a:endParaRPr>
          </a:p>
        </p:txBody>
      </p:sp>
      <p:pic>
        <p:nvPicPr>
          <p:cNvPr id="6" name="Picture 5" descr="behring"/>
          <p:cNvPicPr>
            <a:picLocks noChangeAspect="1" noChangeArrowheads="1"/>
          </p:cNvPicPr>
          <p:nvPr/>
        </p:nvPicPr>
        <p:blipFill>
          <a:blip r:embed="rId2" cstate="print"/>
          <a:srcRect l="5066" r="1213" b="15686"/>
          <a:stretch>
            <a:fillRect/>
          </a:stretch>
        </p:blipFill>
        <p:spPr bwMode="auto">
          <a:xfrm>
            <a:off x="2209801" y="1371601"/>
            <a:ext cx="1920240" cy="2275839"/>
          </a:xfrm>
          <a:prstGeom prst="rect">
            <a:avLst/>
          </a:prstGeom>
          <a:noFill/>
          <a:ln w="9525">
            <a:noFill/>
            <a:miter lim="800000"/>
            <a:headEnd/>
            <a:tailEnd/>
          </a:ln>
        </p:spPr>
      </p:pic>
      <p:pic>
        <p:nvPicPr>
          <p:cNvPr id="7" name="Picture 7" descr="fig8"/>
          <p:cNvPicPr>
            <a:picLocks noChangeAspect="1" noChangeArrowheads="1"/>
          </p:cNvPicPr>
          <p:nvPr/>
        </p:nvPicPr>
        <p:blipFill>
          <a:blip r:embed="rId3" cstate="print"/>
          <a:srcRect/>
          <a:stretch>
            <a:fillRect/>
          </a:stretch>
        </p:blipFill>
        <p:spPr bwMode="auto">
          <a:xfrm>
            <a:off x="2209800" y="3766037"/>
            <a:ext cx="1920240" cy="2482363"/>
          </a:xfrm>
          <a:prstGeom prst="rect">
            <a:avLst/>
          </a:prstGeom>
          <a:noFill/>
        </p:spPr>
      </p:pic>
      <p:pic>
        <p:nvPicPr>
          <p:cNvPr id="8" name="Picture 8" descr="Elie"/>
          <p:cNvPicPr>
            <a:picLocks noChangeAspect="1" noChangeArrowheads="1"/>
          </p:cNvPicPr>
          <p:nvPr/>
        </p:nvPicPr>
        <p:blipFill>
          <a:blip r:embed="rId4" cstate="print"/>
          <a:srcRect/>
          <a:stretch>
            <a:fillRect/>
          </a:stretch>
        </p:blipFill>
        <p:spPr bwMode="auto">
          <a:xfrm>
            <a:off x="152400" y="2514600"/>
            <a:ext cx="1920240" cy="2057401"/>
          </a:xfrm>
          <a:prstGeom prst="rect">
            <a:avLst/>
          </a:prstGeom>
          <a:noFill/>
        </p:spPr>
      </p:pic>
      <p:sp>
        <p:nvSpPr>
          <p:cNvPr id="9" name="Text Box 9"/>
          <p:cNvSpPr txBox="1">
            <a:spLocks noChangeArrowheads="1"/>
          </p:cNvSpPr>
          <p:nvPr/>
        </p:nvSpPr>
        <p:spPr bwMode="auto">
          <a:xfrm>
            <a:off x="2057400" y="1015300"/>
            <a:ext cx="2209800" cy="396875"/>
          </a:xfrm>
          <a:prstGeom prst="rect">
            <a:avLst/>
          </a:prstGeom>
          <a:noFill/>
          <a:ln w="9525">
            <a:noFill/>
            <a:miter lim="800000"/>
            <a:headEnd/>
            <a:tailEnd/>
          </a:ln>
          <a:effectLst/>
        </p:spPr>
        <p:txBody>
          <a:bodyPr wrap="square">
            <a:spAutoFit/>
          </a:bodyPr>
          <a:lstStyle/>
          <a:p>
            <a:pPr algn="ctr">
              <a:spcBef>
                <a:spcPct val="50000"/>
              </a:spcBef>
            </a:pPr>
            <a:r>
              <a:rPr lang="en-US" sz="2000" dirty="0">
                <a:solidFill>
                  <a:srgbClr val="0070C0"/>
                </a:solidFill>
              </a:rPr>
              <a:t>Emil von Behring</a:t>
            </a:r>
          </a:p>
        </p:txBody>
      </p:sp>
      <p:sp>
        <p:nvSpPr>
          <p:cNvPr id="10" name="Text Box 10"/>
          <p:cNvSpPr txBox="1">
            <a:spLocks noChangeArrowheads="1"/>
          </p:cNvSpPr>
          <p:nvPr/>
        </p:nvSpPr>
        <p:spPr bwMode="auto">
          <a:xfrm>
            <a:off x="2414650" y="6232525"/>
            <a:ext cx="1524000" cy="396875"/>
          </a:xfrm>
          <a:prstGeom prst="rect">
            <a:avLst/>
          </a:prstGeom>
          <a:noFill/>
          <a:ln w="9525">
            <a:noFill/>
            <a:miter lim="800000"/>
            <a:headEnd/>
            <a:tailEnd/>
          </a:ln>
          <a:effectLst/>
        </p:spPr>
        <p:txBody>
          <a:bodyPr wrap="square">
            <a:spAutoFit/>
          </a:bodyPr>
          <a:lstStyle/>
          <a:p>
            <a:pPr algn="ctr">
              <a:spcBef>
                <a:spcPct val="50000"/>
              </a:spcBef>
            </a:pPr>
            <a:r>
              <a:rPr lang="en-US" sz="2000" dirty="0">
                <a:solidFill>
                  <a:srgbClr val="0070C0"/>
                </a:solidFill>
              </a:rPr>
              <a:t>S. </a:t>
            </a:r>
            <a:r>
              <a:rPr lang="en-US" sz="2000" dirty="0" err="1">
                <a:solidFill>
                  <a:srgbClr val="0070C0"/>
                </a:solidFill>
              </a:rPr>
              <a:t>Kitasato</a:t>
            </a:r>
            <a:endParaRPr lang="en-US" sz="2000" dirty="0">
              <a:solidFill>
                <a:srgbClr val="0070C0"/>
              </a:solidFill>
            </a:endParaRPr>
          </a:p>
        </p:txBody>
      </p:sp>
      <p:sp>
        <p:nvSpPr>
          <p:cNvPr id="11" name="Text Box 11"/>
          <p:cNvSpPr txBox="1">
            <a:spLocks noChangeArrowheads="1"/>
          </p:cNvSpPr>
          <p:nvPr/>
        </p:nvSpPr>
        <p:spPr bwMode="auto">
          <a:xfrm>
            <a:off x="0" y="4511673"/>
            <a:ext cx="2209800" cy="396875"/>
          </a:xfrm>
          <a:prstGeom prst="rect">
            <a:avLst/>
          </a:prstGeom>
          <a:noFill/>
          <a:ln w="9525">
            <a:noFill/>
            <a:miter lim="800000"/>
            <a:headEnd/>
            <a:tailEnd/>
          </a:ln>
          <a:effectLst/>
        </p:spPr>
        <p:txBody>
          <a:bodyPr wrap="square">
            <a:spAutoFit/>
          </a:bodyPr>
          <a:lstStyle/>
          <a:p>
            <a:pPr algn="ctr">
              <a:spcBef>
                <a:spcPct val="50000"/>
              </a:spcBef>
            </a:pPr>
            <a:r>
              <a:rPr lang="en-US" sz="2000" dirty="0" err="1">
                <a:solidFill>
                  <a:srgbClr val="C00000"/>
                </a:solidFill>
              </a:rPr>
              <a:t>Elie</a:t>
            </a:r>
            <a:r>
              <a:rPr lang="en-US" sz="2000" dirty="0">
                <a:solidFill>
                  <a:srgbClr val="C00000"/>
                </a:solidFill>
              </a:rPr>
              <a:t> Metchnikoff</a:t>
            </a:r>
          </a:p>
        </p:txBody>
      </p:sp>
    </p:spTree>
    <p:extLst>
      <p:ext uri="{BB962C8B-B14F-4D97-AF65-F5344CB8AC3E}">
        <p14:creationId xmlns:p14="http://schemas.microsoft.com/office/powerpoint/2010/main" val="2437594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heckerboard(across)">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checkerboard(across)">
                                      <p:cBhvr>
                                        <p:cTn id="15" dur="500"/>
                                        <p:tgtEl>
                                          <p:spTgt spid="5">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checkerboard(across)">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 calcmode="lin" valueType="num">
                                      <p:cBhvr additive="base">
                                        <p:cTn id="2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 calcmode="lin" valueType="num">
                                      <p:cBhvr additive="base">
                                        <p:cTn id="2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28600"/>
            <a:ext cx="8858312" cy="838200"/>
          </a:xfrm>
        </p:spPr>
        <p:txBody>
          <a:bodyPr>
            <a:noAutofit/>
          </a:bodyPr>
          <a:lstStyle/>
          <a:p>
            <a:r>
              <a:rPr lang="en-US" sz="3200" b="1" dirty="0">
                <a:solidFill>
                  <a:schemeClr val="tx1"/>
                </a:solidFill>
              </a:rPr>
              <a:t>Components </a:t>
            </a:r>
            <a:r>
              <a:rPr lang="en-US" sz="3200" b="1" dirty="0" smtClean="0">
                <a:solidFill>
                  <a:schemeClr val="tx1"/>
                </a:solidFill>
              </a:rPr>
              <a:t>of immune </a:t>
            </a:r>
            <a:r>
              <a:rPr lang="en-US" sz="3200" b="1" dirty="0">
                <a:solidFill>
                  <a:schemeClr val="tx1"/>
                </a:solidFill>
              </a:rPr>
              <a:t>system in Blood</a:t>
            </a:r>
          </a:p>
        </p:txBody>
      </p:sp>
      <p:cxnSp>
        <p:nvCxnSpPr>
          <p:cNvPr id="22" name="Straight Arrow Connector 21"/>
          <p:cNvCxnSpPr/>
          <p:nvPr/>
        </p:nvCxnSpPr>
        <p:spPr>
          <a:xfrm>
            <a:off x="4194140" y="3516310"/>
            <a:ext cx="1270069"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638800" y="3316212"/>
            <a:ext cx="728084" cy="369332"/>
          </a:xfrm>
          <a:prstGeom prst="rect">
            <a:avLst/>
          </a:prstGeom>
          <a:noFill/>
        </p:spPr>
        <p:txBody>
          <a:bodyPr wrap="none" rtlCol="0">
            <a:spAutoFit/>
          </a:bodyPr>
          <a:lstStyle/>
          <a:p>
            <a:r>
              <a:rPr lang="en-IN" dirty="0"/>
              <a:t>WBCs</a:t>
            </a:r>
          </a:p>
        </p:txBody>
      </p:sp>
      <p:sp>
        <p:nvSpPr>
          <p:cNvPr id="17" name="TextBox 16"/>
          <p:cNvSpPr txBox="1"/>
          <p:nvPr/>
        </p:nvSpPr>
        <p:spPr>
          <a:xfrm>
            <a:off x="5410200" y="2438400"/>
            <a:ext cx="2884123" cy="461665"/>
          </a:xfrm>
          <a:prstGeom prst="rect">
            <a:avLst/>
          </a:prstGeom>
          <a:noFill/>
        </p:spPr>
        <p:txBody>
          <a:bodyPr wrap="none" rtlCol="0">
            <a:spAutoFit/>
          </a:bodyPr>
          <a:lstStyle/>
          <a:p>
            <a:r>
              <a:rPr lang="en-US" dirty="0"/>
              <a:t>Antibodies and others</a:t>
            </a:r>
          </a:p>
        </p:txBody>
      </p:sp>
      <p:sp>
        <p:nvSpPr>
          <p:cNvPr id="8" name="TextBox 7"/>
          <p:cNvSpPr txBox="1"/>
          <p:nvPr/>
        </p:nvSpPr>
        <p:spPr>
          <a:xfrm>
            <a:off x="1970006" y="1443335"/>
            <a:ext cx="2601994" cy="400110"/>
          </a:xfrm>
          <a:prstGeom prst="rect">
            <a:avLst/>
          </a:prstGeom>
          <a:noFill/>
        </p:spPr>
        <p:txBody>
          <a:bodyPr wrap="none" rtlCol="0">
            <a:spAutoFit/>
          </a:bodyPr>
          <a:lstStyle/>
          <a:p>
            <a:r>
              <a:rPr lang="en-US" sz="2000" u="sng" dirty="0">
                <a:solidFill>
                  <a:srgbClr val="002060"/>
                </a:solidFill>
              </a:rPr>
              <a:t>Centrifugation of blood</a:t>
            </a:r>
          </a:p>
        </p:txBody>
      </p:sp>
      <p:sp>
        <p:nvSpPr>
          <p:cNvPr id="11" name="TextBox 10"/>
          <p:cNvSpPr txBox="1"/>
          <p:nvPr/>
        </p:nvSpPr>
        <p:spPr>
          <a:xfrm>
            <a:off x="5715000" y="1433640"/>
            <a:ext cx="2239716" cy="400110"/>
          </a:xfrm>
          <a:prstGeom prst="rect">
            <a:avLst/>
          </a:prstGeom>
          <a:noFill/>
        </p:spPr>
        <p:txBody>
          <a:bodyPr wrap="none" rtlCol="0">
            <a:spAutoFit/>
          </a:bodyPr>
          <a:lstStyle/>
          <a:p>
            <a:r>
              <a:rPr lang="en-US" sz="2000" u="sng" dirty="0">
                <a:solidFill>
                  <a:srgbClr val="002060"/>
                </a:solidFill>
              </a:rPr>
              <a:t>Immune component</a:t>
            </a:r>
          </a:p>
        </p:txBody>
      </p:sp>
      <p:pic>
        <p:nvPicPr>
          <p:cNvPr id="2052" name="Picture 4" descr="Isolation of immune cells from whole blood cells is possible by the use of a density gradient medium upon which whole blood cell is layered. Following centrifugation, different whole blood cell components settle in different layers based on their inherent density. For example, lymphocytes and monocytes settle on top of the gradient while granulocytes may be found below the gradient and above the red blood cel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800665"/>
            <a:ext cx="4143375" cy="3400426"/>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p:cNvCxnSpPr/>
          <p:nvPr/>
        </p:nvCxnSpPr>
        <p:spPr>
          <a:xfrm>
            <a:off x="3352800" y="2714500"/>
            <a:ext cx="198120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413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lide(fromLeft)">
                                      <p:cBhvr>
                                        <p:cTn id="7" dur="500"/>
                                        <p:tgtEl>
                                          <p:spTgt spid="17"/>
                                        </p:tgtEl>
                                      </p:cBhvr>
                                    </p:animEffect>
                                  </p:childTnLst>
                                </p:cTn>
                              </p:par>
                              <p:par>
                                <p:cTn id="8" presetID="12" presetClass="entr" presetSubtype="8"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slide(fromLeft)">
                                      <p:cBhvr>
                                        <p:cTn id="10" dur="500"/>
                                        <p:tgtEl>
                                          <p:spTgt spid="22"/>
                                        </p:tgtEl>
                                      </p:cBhvr>
                                    </p:animEffect>
                                  </p:childTnLst>
                                </p:cTn>
                              </p:par>
                              <p:par>
                                <p:cTn id="11" presetID="12" presetClass="entr" presetSubtype="8"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slide(fromLeft)">
                                      <p:cBhvr>
                                        <p:cTn id="13" dur="500"/>
                                        <p:tgtEl>
                                          <p:spTgt spid="23"/>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slide(fromLeft)">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slide(fromLeft)">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7"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descr="Figure 1.3. All the cellular elements of blood, including the lymphocytes of the adaptive immune system, arise from hematopoietic stem cells in the bone marrow."/>
          <p:cNvPicPr>
            <a:picLocks noChangeAspect="1" noChangeArrowheads="1"/>
          </p:cNvPicPr>
          <p:nvPr/>
        </p:nvPicPr>
        <p:blipFill>
          <a:blip r:embed="rId2" cstate="print"/>
          <a:srcRect/>
          <a:stretch>
            <a:fillRect/>
          </a:stretch>
        </p:blipFill>
        <p:spPr bwMode="auto">
          <a:xfrm>
            <a:off x="685800" y="742950"/>
            <a:ext cx="6696075" cy="5886450"/>
          </a:xfrm>
          <a:prstGeom prst="rect">
            <a:avLst/>
          </a:prstGeom>
          <a:noFill/>
        </p:spPr>
      </p:pic>
      <p:grpSp>
        <p:nvGrpSpPr>
          <p:cNvPr id="10" name="Group 9"/>
          <p:cNvGrpSpPr/>
          <p:nvPr/>
        </p:nvGrpSpPr>
        <p:grpSpPr>
          <a:xfrm>
            <a:off x="733300" y="4021775"/>
            <a:ext cx="1450150" cy="2562100"/>
            <a:chOff x="1352425" y="4021775"/>
            <a:chExt cx="1450150" cy="2562100"/>
          </a:xfrm>
        </p:grpSpPr>
        <p:sp>
          <p:nvSpPr>
            <p:cNvPr id="7" name="Rounded Rectangle 6"/>
            <p:cNvSpPr/>
            <p:nvPr/>
          </p:nvSpPr>
          <p:spPr>
            <a:xfrm>
              <a:off x="1352425" y="4028700"/>
              <a:ext cx="685800" cy="2555175"/>
            </a:xfrm>
            <a:prstGeom prst="roundRect">
              <a:avLst>
                <a:gd name="adj" fmla="val 50000"/>
              </a:avLst>
            </a:prstGeom>
            <a:no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116775" y="4021775"/>
              <a:ext cx="685800" cy="2555175"/>
            </a:xfrm>
            <a:prstGeom prst="roundRect">
              <a:avLst>
                <a:gd name="adj" fmla="val 5000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ounded Rectangle 8"/>
          <p:cNvSpPr/>
          <p:nvPr/>
        </p:nvSpPr>
        <p:spPr>
          <a:xfrm rot="16200000">
            <a:off x="4981575" y="4181598"/>
            <a:ext cx="1066801" cy="3733799"/>
          </a:xfrm>
          <a:prstGeom prst="roundRect">
            <a:avLst>
              <a:gd name="adj" fmla="val 50000"/>
            </a:avLst>
          </a:pr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xmlns="" id="{2DC8A458-EFB6-4370-897F-A60CD32C95B7}"/>
              </a:ext>
            </a:extLst>
          </p:cNvPr>
          <p:cNvSpPr>
            <a:spLocks noGrp="1"/>
          </p:cNvSpPr>
          <p:nvPr>
            <p:ph type="title"/>
          </p:nvPr>
        </p:nvSpPr>
        <p:spPr>
          <a:xfrm>
            <a:off x="142844" y="76200"/>
            <a:ext cx="8858312" cy="614300"/>
          </a:xfrm>
        </p:spPr>
        <p:txBody>
          <a:bodyPr>
            <a:noAutofit/>
          </a:bodyPr>
          <a:lstStyle/>
          <a:p>
            <a:r>
              <a:rPr lang="en-US" sz="3200" b="1" dirty="0">
                <a:solidFill>
                  <a:schemeClr val="tx1"/>
                </a:solidFill>
              </a:rPr>
              <a:t>Blood cell types and their origin</a:t>
            </a:r>
          </a:p>
        </p:txBody>
      </p:sp>
      <p:pic>
        <p:nvPicPr>
          <p:cNvPr id="56322" name="Picture 2" descr="Image result for resting guard"/>
          <p:cNvPicPr>
            <a:picLocks noChangeAspect="1" noChangeArrowheads="1"/>
          </p:cNvPicPr>
          <p:nvPr/>
        </p:nvPicPr>
        <p:blipFill>
          <a:blip r:embed="rId3" cstate="print"/>
          <a:srcRect l="17120" t="24442" r="23367" b="16980"/>
          <a:stretch>
            <a:fillRect/>
          </a:stretch>
        </p:blipFill>
        <p:spPr bwMode="auto">
          <a:xfrm>
            <a:off x="7459250" y="3984434"/>
            <a:ext cx="1542326" cy="1097280"/>
          </a:xfrm>
          <a:prstGeom prst="rect">
            <a:avLst/>
          </a:prstGeom>
          <a:noFill/>
        </p:spPr>
      </p:pic>
      <p:pic>
        <p:nvPicPr>
          <p:cNvPr id="56324" name="Picture 4" descr="Image result for combating army"/>
          <p:cNvPicPr>
            <a:picLocks noChangeAspect="1" noChangeArrowheads="1"/>
          </p:cNvPicPr>
          <p:nvPr/>
        </p:nvPicPr>
        <p:blipFill>
          <a:blip r:embed="rId4" cstate="print"/>
          <a:srcRect l="11391" t="6695" r="26396" b="7950"/>
          <a:stretch>
            <a:fillRect/>
          </a:stretch>
        </p:blipFill>
        <p:spPr bwMode="auto">
          <a:xfrm>
            <a:off x="7456583" y="5508434"/>
            <a:ext cx="1527586" cy="1097280"/>
          </a:xfrm>
          <a:prstGeom prst="rect">
            <a:avLst/>
          </a:prstGeom>
          <a:noFill/>
        </p:spPr>
      </p:pic>
    </p:spTree>
    <p:extLst>
      <p:ext uri="{BB962C8B-B14F-4D97-AF65-F5344CB8AC3E}">
        <p14:creationId xmlns:p14="http://schemas.microsoft.com/office/powerpoint/2010/main" val="123985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1+#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56322"/>
                                        </p:tgtEl>
                                        <p:attrNameLst>
                                          <p:attrName>style.visibility</p:attrName>
                                        </p:attrNameLst>
                                      </p:cBhvr>
                                      <p:to>
                                        <p:strVal val="visible"/>
                                      </p:to>
                                    </p:set>
                                    <p:animEffect transition="in" filter="diamond(in)">
                                      <p:cBhvr>
                                        <p:cTn id="18" dur="500"/>
                                        <p:tgtEl>
                                          <p:spTgt spid="56322"/>
                                        </p:tgtEl>
                                      </p:cBhvr>
                                    </p:animEffect>
                                  </p:childTnLst>
                                </p:cTn>
                              </p:par>
                              <p:par>
                                <p:cTn id="19" presetID="8" presetClass="entr" presetSubtype="16" fill="hold" nodeType="withEffect">
                                  <p:stCondLst>
                                    <p:cond delay="0"/>
                                  </p:stCondLst>
                                  <p:childTnLst>
                                    <p:set>
                                      <p:cBhvr>
                                        <p:cTn id="20" dur="1" fill="hold">
                                          <p:stCondLst>
                                            <p:cond delay="0"/>
                                          </p:stCondLst>
                                        </p:cTn>
                                        <p:tgtEl>
                                          <p:spTgt spid="56324"/>
                                        </p:tgtEl>
                                        <p:attrNameLst>
                                          <p:attrName>style.visibility</p:attrName>
                                        </p:attrNameLst>
                                      </p:cBhvr>
                                      <p:to>
                                        <p:strVal val="visible"/>
                                      </p:to>
                                    </p:set>
                                    <p:animEffect transition="in" filter="diamond(in)">
                                      <p:cBhvr>
                                        <p:cTn id="21" dur="500"/>
                                        <p:tgtEl>
                                          <p:spTgt spid="56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Box 2"/>
          <p:cNvSpPr txBox="1">
            <a:spLocks noChangeArrowheads="1"/>
          </p:cNvSpPr>
          <p:nvPr/>
        </p:nvSpPr>
        <p:spPr bwMode="auto">
          <a:xfrm>
            <a:off x="841182" y="177225"/>
            <a:ext cx="7386959" cy="584775"/>
          </a:xfrm>
          <a:prstGeom prst="rect">
            <a:avLst/>
          </a:prstGeom>
          <a:noFill/>
          <a:ln w="9525">
            <a:noFill/>
            <a:miter lim="800000"/>
            <a:headEnd/>
            <a:tailEnd/>
          </a:ln>
        </p:spPr>
        <p:txBody>
          <a:bodyPr wrap="none">
            <a:spAutoFit/>
          </a:bodyPr>
          <a:lstStyle/>
          <a:p>
            <a:pPr algn="ctr"/>
            <a:r>
              <a:rPr lang="en-US" altLang="en-US" sz="3200" b="1" dirty="0"/>
              <a:t>Immune system defends against infection</a:t>
            </a:r>
          </a:p>
        </p:txBody>
      </p:sp>
      <p:cxnSp>
        <p:nvCxnSpPr>
          <p:cNvPr id="8" name="Straight Arrow Connector 7"/>
          <p:cNvCxnSpPr/>
          <p:nvPr/>
        </p:nvCxnSpPr>
        <p:spPr>
          <a:xfrm>
            <a:off x="5410200" y="2667000"/>
            <a:ext cx="2286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214313" y="990600"/>
            <a:ext cx="8715375" cy="5410200"/>
            <a:chOff x="214313" y="990600"/>
            <a:chExt cx="8715375" cy="5410200"/>
          </a:xfrm>
        </p:grpSpPr>
        <p:pic>
          <p:nvPicPr>
            <p:cNvPr id="19458" name="Picture 2"/>
            <p:cNvPicPr>
              <a:picLocks noChangeAspect="1" noChangeArrowheads="1"/>
            </p:cNvPicPr>
            <p:nvPr/>
          </p:nvPicPr>
          <p:blipFill>
            <a:blip r:embed="rId2" cstate="print">
              <a:lum bright="-10000" contrast="10000"/>
            </a:blip>
            <a:srcRect/>
            <a:stretch>
              <a:fillRect/>
            </a:stretch>
          </p:blipFill>
          <p:spPr bwMode="auto">
            <a:xfrm>
              <a:off x="214313" y="990600"/>
              <a:ext cx="8715375" cy="5410200"/>
            </a:xfrm>
            <a:prstGeom prst="rect">
              <a:avLst/>
            </a:prstGeom>
            <a:noFill/>
            <a:ln w="9525">
              <a:noFill/>
              <a:miter lim="800000"/>
              <a:headEnd/>
              <a:tailEnd/>
            </a:ln>
          </p:spPr>
        </p:pic>
        <p:sp>
          <p:nvSpPr>
            <p:cNvPr id="2" name="Isosceles Triangle 1"/>
            <p:cNvSpPr/>
            <p:nvPr/>
          </p:nvSpPr>
          <p:spPr>
            <a:xfrm>
              <a:off x="762000" y="4114800"/>
              <a:ext cx="8077200" cy="1676400"/>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3812243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2"/>
          <p:cNvPicPr preferRelativeResize="0">
            <a:picLocks noChangeArrowheads="1"/>
          </p:cNvPicPr>
          <p:nvPr/>
        </p:nvPicPr>
        <p:blipFill>
          <a:blip r:embed="rId2" cstate="print"/>
          <a:srcRect t="15302"/>
          <a:stretch>
            <a:fillRect/>
          </a:stretch>
        </p:blipFill>
        <p:spPr bwMode="auto">
          <a:xfrm>
            <a:off x="137160" y="721425"/>
            <a:ext cx="8778240" cy="2971800"/>
          </a:xfrm>
          <a:prstGeom prst="rect">
            <a:avLst/>
          </a:prstGeom>
          <a:noFill/>
          <a:ln w="9525">
            <a:noFill/>
            <a:miter lim="800000"/>
            <a:headEnd/>
            <a:tailEnd/>
          </a:ln>
        </p:spPr>
      </p:pic>
      <p:pic>
        <p:nvPicPr>
          <p:cNvPr id="5" name="Picture 2" descr="Image result for adaptive immunity"/>
          <p:cNvPicPr>
            <a:picLocks noChangeAspect="1" noChangeArrowheads="1"/>
          </p:cNvPicPr>
          <p:nvPr/>
        </p:nvPicPr>
        <p:blipFill>
          <a:blip r:embed="rId3" cstate="print"/>
          <a:srcRect b="7385"/>
          <a:stretch>
            <a:fillRect/>
          </a:stretch>
        </p:blipFill>
        <p:spPr bwMode="auto">
          <a:xfrm>
            <a:off x="2743200" y="3429000"/>
            <a:ext cx="5188920" cy="3124200"/>
          </a:xfrm>
          <a:prstGeom prst="rect">
            <a:avLst/>
          </a:prstGeom>
          <a:noFill/>
          <a:ln w="9525">
            <a:noFill/>
            <a:miter lim="800000"/>
            <a:headEnd/>
            <a:tailEnd/>
          </a:ln>
        </p:spPr>
      </p:pic>
      <p:sp>
        <p:nvSpPr>
          <p:cNvPr id="4" name="Title 3"/>
          <p:cNvSpPr txBox="1">
            <a:spLocks/>
          </p:cNvSpPr>
          <p:nvPr/>
        </p:nvSpPr>
        <p:spPr>
          <a:xfrm>
            <a:off x="685800" y="23750"/>
            <a:ext cx="7772400" cy="9431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dirty="0">
                <a:ln>
                  <a:noFill/>
                </a:ln>
                <a:solidFill>
                  <a:schemeClr val="tx2"/>
                </a:solidFill>
                <a:effectLst/>
                <a:uLnTx/>
                <a:uFillTx/>
                <a:latin typeface="+mj-lt"/>
                <a:ea typeface="+mj-ea"/>
                <a:cs typeface="+mj-cs"/>
              </a:rPr>
              <a:t>Innate </a:t>
            </a:r>
            <a:r>
              <a:rPr kumimoji="0" lang="en-US" sz="3200" b="0" i="0" u="none" strike="noStrike" kern="0" cap="none" spc="0" normalizeH="0" baseline="0" noProof="0" dirty="0">
                <a:ln>
                  <a:noFill/>
                </a:ln>
                <a:solidFill>
                  <a:schemeClr val="tx2"/>
                </a:solidFill>
                <a:effectLst/>
                <a:uLnTx/>
                <a:uFillTx/>
                <a:latin typeface="+mj-lt"/>
                <a:ea typeface="+mj-ea"/>
                <a:cs typeface="+mj-cs"/>
              </a:rPr>
              <a:t>vs</a:t>
            </a:r>
            <a:r>
              <a:rPr kumimoji="0" lang="en-US" sz="3200" b="1" i="0" u="none" strike="noStrike" kern="0" cap="none" spc="0" normalizeH="0" baseline="0" noProof="0" dirty="0">
                <a:ln>
                  <a:noFill/>
                </a:ln>
                <a:solidFill>
                  <a:schemeClr val="tx2"/>
                </a:solidFill>
                <a:effectLst/>
                <a:uLnTx/>
                <a:uFillTx/>
                <a:latin typeface="+mj-lt"/>
                <a:ea typeface="+mj-ea"/>
                <a:cs typeface="+mj-cs"/>
              </a:rPr>
              <a:t> </a:t>
            </a:r>
            <a:r>
              <a:rPr kumimoji="0" lang="en-US" sz="3200" b="1" i="0" u="none" strike="noStrike" kern="0" cap="none" spc="0" normalizeH="0" baseline="0" noProof="0" dirty="0" smtClean="0">
                <a:ln>
                  <a:noFill/>
                </a:ln>
                <a:solidFill>
                  <a:schemeClr val="tx2"/>
                </a:solidFill>
                <a:effectLst/>
                <a:uLnTx/>
                <a:uFillTx/>
                <a:latin typeface="+mj-lt"/>
                <a:ea typeface="+mj-ea"/>
                <a:cs typeface="+mj-cs"/>
              </a:rPr>
              <a:t>Adaptive : </a:t>
            </a:r>
            <a:r>
              <a:rPr kumimoji="0" lang="en-US" sz="2800" b="0" i="0" u="none" strike="noStrike" kern="0" cap="none" spc="0" normalizeH="0" baseline="0" noProof="0" dirty="0" smtClean="0">
                <a:ln>
                  <a:noFill/>
                </a:ln>
                <a:solidFill>
                  <a:schemeClr val="tx2"/>
                </a:solidFill>
                <a:effectLst/>
                <a:uLnTx/>
                <a:uFillTx/>
                <a:latin typeface="+mj-lt"/>
                <a:ea typeface="+mj-ea"/>
                <a:cs typeface="+mj-cs"/>
              </a:rPr>
              <a:t>Differences </a:t>
            </a:r>
            <a:r>
              <a:rPr kumimoji="0" lang="en-US" sz="2800" b="0" i="0" u="none" strike="noStrike" kern="0" cap="none" spc="0" normalizeH="0" baseline="0" noProof="0" dirty="0">
                <a:ln>
                  <a:noFill/>
                </a:ln>
                <a:solidFill>
                  <a:schemeClr val="tx2"/>
                </a:solidFill>
                <a:effectLst/>
                <a:uLnTx/>
                <a:uFillTx/>
                <a:latin typeface="+mj-lt"/>
                <a:ea typeface="+mj-ea"/>
                <a:cs typeface="+mj-cs"/>
              </a:rPr>
              <a:t>at a glance</a:t>
            </a:r>
          </a:p>
        </p:txBody>
      </p:sp>
    </p:spTree>
    <p:extLst>
      <p:ext uri="{BB962C8B-B14F-4D97-AF65-F5344CB8AC3E}">
        <p14:creationId xmlns:p14="http://schemas.microsoft.com/office/powerpoint/2010/main" val="754280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457201"/>
            <a:ext cx="7772400" cy="1219200"/>
          </a:xfrm>
        </p:spPr>
        <p:txBody>
          <a:bodyPr>
            <a:noAutofit/>
          </a:bodyPr>
          <a:lstStyle/>
          <a:p>
            <a:r>
              <a:rPr lang="en-IN" sz="4000" b="1" dirty="0">
                <a:solidFill>
                  <a:srgbClr val="660033"/>
                </a:solidFill>
              </a:rPr>
              <a:t>Innate immune system </a:t>
            </a:r>
          </a:p>
        </p:txBody>
      </p:sp>
      <p:pic>
        <p:nvPicPr>
          <p:cNvPr id="58370" name="Picture 2" descr="http://4.bp.blogspot.com/-ixSr8mk-r5U/UpJbP7DxOpI/AAAAAAAAAE4/QZu9e0jlOK0/s1600/Figure2.jpg"/>
          <p:cNvPicPr>
            <a:picLocks noChangeAspect="1" noChangeArrowheads="1"/>
          </p:cNvPicPr>
          <p:nvPr/>
        </p:nvPicPr>
        <p:blipFill>
          <a:blip r:embed="rId2" cstate="print"/>
          <a:srcRect/>
          <a:stretch>
            <a:fillRect/>
          </a:stretch>
        </p:blipFill>
        <p:spPr bwMode="auto">
          <a:xfrm>
            <a:off x="1620653" y="1706880"/>
            <a:ext cx="5911272" cy="4389120"/>
          </a:xfrm>
          <a:prstGeom prst="rect">
            <a:avLst/>
          </a:prstGeom>
          <a:noFill/>
        </p:spPr>
      </p:pic>
      <p:sp>
        <p:nvSpPr>
          <p:cNvPr id="4" name="Rectangle 3"/>
          <p:cNvSpPr/>
          <p:nvPr/>
        </p:nvSpPr>
        <p:spPr>
          <a:xfrm>
            <a:off x="4306272" y="6019800"/>
            <a:ext cx="3313728" cy="369332"/>
          </a:xfrm>
          <a:prstGeom prst="rect">
            <a:avLst/>
          </a:prstGeom>
        </p:spPr>
        <p:txBody>
          <a:bodyPr wrap="none">
            <a:spAutoFit/>
          </a:bodyPr>
          <a:lstStyle/>
          <a:p>
            <a:r>
              <a:rPr lang="en-US" sz="1800" i="1" dirty="0"/>
              <a:t>http://sciencebyadam.blogspot.in/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7772400" cy="914400"/>
          </a:xfrm>
        </p:spPr>
        <p:txBody>
          <a:bodyPr>
            <a:normAutofit/>
          </a:bodyPr>
          <a:lstStyle/>
          <a:p>
            <a:r>
              <a:rPr lang="en-US" sz="3600" b="1" dirty="0" smtClean="0">
                <a:solidFill>
                  <a:srgbClr val="DE14D4"/>
                </a:solidFill>
              </a:rPr>
              <a:t>Mechanical </a:t>
            </a:r>
            <a:r>
              <a:rPr lang="en-US" sz="3600" b="1" dirty="0">
                <a:solidFill>
                  <a:srgbClr val="DE14D4"/>
                </a:solidFill>
              </a:rPr>
              <a:t>Factors</a:t>
            </a:r>
            <a:endParaRPr lang="en-IN" sz="3600" b="1" dirty="0">
              <a:solidFill>
                <a:srgbClr val="DE14D4"/>
              </a:solidFill>
            </a:endParaRPr>
          </a:p>
        </p:txBody>
      </p:sp>
      <p:sp>
        <p:nvSpPr>
          <p:cNvPr id="5" name="Content Placeholder 4"/>
          <p:cNvSpPr>
            <a:spLocks noGrp="1"/>
          </p:cNvSpPr>
          <p:nvPr>
            <p:ph sz="half" idx="1"/>
          </p:nvPr>
        </p:nvSpPr>
        <p:spPr>
          <a:xfrm>
            <a:off x="433450" y="1369429"/>
            <a:ext cx="4038600" cy="971543"/>
          </a:xfrm>
        </p:spPr>
        <p:txBody>
          <a:bodyPr/>
          <a:lstStyle/>
          <a:p>
            <a:pPr>
              <a:buFont typeface="Wingdings" pitchFamily="2" charset="2"/>
              <a:buChar char="q"/>
            </a:pPr>
            <a:r>
              <a:rPr lang="en-IN" dirty="0"/>
              <a:t>  Skin</a:t>
            </a:r>
          </a:p>
          <a:p>
            <a:endParaRPr lang="en-IN" dirty="0"/>
          </a:p>
          <a:p>
            <a:endParaRPr lang="en-IN" dirty="0"/>
          </a:p>
        </p:txBody>
      </p:sp>
      <p:sp>
        <p:nvSpPr>
          <p:cNvPr id="7" name="TextBox 6"/>
          <p:cNvSpPr txBox="1"/>
          <p:nvPr/>
        </p:nvSpPr>
        <p:spPr>
          <a:xfrm>
            <a:off x="457200" y="5410200"/>
            <a:ext cx="6172200" cy="892552"/>
          </a:xfrm>
          <a:prstGeom prst="rect">
            <a:avLst/>
          </a:prstGeom>
          <a:noFill/>
        </p:spPr>
        <p:txBody>
          <a:bodyPr wrap="square" rtlCol="0">
            <a:spAutoFit/>
          </a:bodyPr>
          <a:lstStyle/>
          <a:p>
            <a:pPr>
              <a:buFont typeface="Wingdings" pitchFamily="2" charset="2"/>
              <a:buChar char="q"/>
            </a:pPr>
            <a:r>
              <a:rPr lang="en-IN" sz="2800" dirty="0"/>
              <a:t>  Flushing action of saliva, tear, urine</a:t>
            </a:r>
          </a:p>
          <a:p>
            <a:endParaRPr lang="en-IN" dirty="0"/>
          </a:p>
        </p:txBody>
      </p:sp>
      <p:sp>
        <p:nvSpPr>
          <p:cNvPr id="8" name="TextBox 7"/>
          <p:cNvSpPr txBox="1"/>
          <p:nvPr/>
        </p:nvSpPr>
        <p:spPr>
          <a:xfrm>
            <a:off x="428596" y="3302264"/>
            <a:ext cx="3714776" cy="892552"/>
          </a:xfrm>
          <a:prstGeom prst="rect">
            <a:avLst/>
          </a:prstGeom>
          <a:noFill/>
        </p:spPr>
        <p:txBody>
          <a:bodyPr wrap="square" rtlCol="0">
            <a:spAutoFit/>
          </a:bodyPr>
          <a:lstStyle/>
          <a:p>
            <a:pPr>
              <a:buFont typeface="Wingdings" pitchFamily="2" charset="2"/>
              <a:buChar char="q"/>
            </a:pPr>
            <a:r>
              <a:rPr lang="en-IN" sz="2800" dirty="0"/>
              <a:t>  Mucous</a:t>
            </a:r>
          </a:p>
          <a:p>
            <a:endParaRPr lang="en-IN" dirty="0"/>
          </a:p>
        </p:txBody>
      </p:sp>
      <p:pic>
        <p:nvPicPr>
          <p:cNvPr id="9" name="Content Placeholder 8" descr="http://img.webmd.com/dtmcms/live/webmd/consumer_assets/site_images/article_thumbnails/reference_guide/medical_reference/375x321_skin_frameless.jpg"/>
          <p:cNvPicPr>
            <a:picLocks noGrp="1"/>
          </p:cNvPicPr>
          <p:nvPr>
            <p:ph sz="half" idx="2"/>
          </p:nvPr>
        </p:nvPicPr>
        <p:blipFill>
          <a:blip r:embed="rId2" cstate="print"/>
          <a:srcRect/>
          <a:stretch>
            <a:fillRect/>
          </a:stretch>
        </p:blipFill>
        <p:spPr bwMode="auto">
          <a:xfrm>
            <a:off x="2590800" y="976552"/>
            <a:ext cx="2700000" cy="1980000"/>
          </a:xfrm>
          <a:prstGeom prst="rect">
            <a:avLst/>
          </a:prstGeom>
          <a:noFill/>
          <a:ln w="9525">
            <a:noFill/>
            <a:miter lim="800000"/>
            <a:headEnd/>
            <a:tailEnd/>
          </a:ln>
        </p:spPr>
      </p:pic>
      <p:pic>
        <p:nvPicPr>
          <p:cNvPr id="10" name="Picture 9" descr="http://www.boogordoctor.com/wp-content/uploads/2010/04/Cilia1.png"/>
          <p:cNvPicPr/>
          <p:nvPr/>
        </p:nvPicPr>
        <p:blipFill>
          <a:blip r:embed="rId3" cstate="print"/>
          <a:srcRect/>
          <a:stretch>
            <a:fillRect/>
          </a:stretch>
        </p:blipFill>
        <p:spPr bwMode="auto">
          <a:xfrm>
            <a:off x="3966148" y="3200400"/>
            <a:ext cx="2348856" cy="1605908"/>
          </a:xfrm>
          <a:prstGeom prst="rect">
            <a:avLst/>
          </a:prstGeom>
          <a:noFill/>
          <a:ln w="9525">
            <a:noFill/>
            <a:miter lim="800000"/>
            <a:headEnd/>
            <a:tailEnd/>
          </a:ln>
        </p:spPr>
      </p:pic>
      <p:pic>
        <p:nvPicPr>
          <p:cNvPr id="13" name="Picture 12" descr="http://www.drugs.com/health-guide/images/205375.jpg"/>
          <p:cNvPicPr/>
          <p:nvPr/>
        </p:nvPicPr>
        <p:blipFill>
          <a:blip r:embed="rId4" cstate="print"/>
          <a:srcRect r="46901"/>
          <a:stretch>
            <a:fillRect/>
          </a:stretch>
        </p:blipFill>
        <p:spPr bwMode="auto">
          <a:xfrm>
            <a:off x="6324600" y="5029200"/>
            <a:ext cx="1548000" cy="176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4" y="214290"/>
            <a:ext cx="8358246" cy="1143000"/>
          </a:xfrm>
        </p:spPr>
        <p:txBody>
          <a:bodyPr>
            <a:noAutofit/>
          </a:bodyPr>
          <a:lstStyle/>
          <a:p>
            <a:r>
              <a:rPr lang="en-US" sz="3200" b="1" dirty="0" smtClean="0">
                <a:solidFill>
                  <a:srgbClr val="00CC00"/>
                </a:solidFill>
              </a:rPr>
              <a:t>Chemical </a:t>
            </a:r>
            <a:r>
              <a:rPr lang="en-US" sz="3200" b="1" dirty="0">
                <a:solidFill>
                  <a:srgbClr val="00CC00"/>
                </a:solidFill>
              </a:rPr>
              <a:t>factors</a:t>
            </a:r>
            <a:endParaRPr lang="en-IN" sz="3200" b="1" dirty="0">
              <a:solidFill>
                <a:srgbClr val="00CC00"/>
              </a:solidFill>
            </a:endParaRPr>
          </a:p>
        </p:txBody>
      </p:sp>
      <p:sp>
        <p:nvSpPr>
          <p:cNvPr id="5" name="Content Placeholder 4"/>
          <p:cNvSpPr>
            <a:spLocks noGrp="1"/>
          </p:cNvSpPr>
          <p:nvPr>
            <p:ph sz="half" idx="4294967295"/>
          </p:nvPr>
        </p:nvSpPr>
        <p:spPr>
          <a:xfrm>
            <a:off x="257628" y="1447800"/>
            <a:ext cx="2500330" cy="642942"/>
          </a:xfrm>
        </p:spPr>
        <p:txBody>
          <a:bodyPr>
            <a:noAutofit/>
          </a:bodyPr>
          <a:lstStyle/>
          <a:p>
            <a:pPr marL="0" indent="0" algn="ctr">
              <a:spcBef>
                <a:spcPts val="0"/>
              </a:spcBef>
              <a:buNone/>
            </a:pPr>
            <a:r>
              <a:rPr lang="en-IN" sz="2000" b="1" dirty="0">
                <a:solidFill>
                  <a:srgbClr val="FF0000"/>
                </a:solidFill>
              </a:rPr>
              <a:t>Antimicrobial </a:t>
            </a:r>
            <a:r>
              <a:rPr lang="en-IN" sz="2000" b="1" dirty="0" smtClean="0">
                <a:solidFill>
                  <a:srgbClr val="FF0000"/>
                </a:solidFill>
              </a:rPr>
              <a:t>Peptides </a:t>
            </a:r>
            <a:r>
              <a:rPr lang="en-IN" sz="2000" b="1" dirty="0">
                <a:solidFill>
                  <a:srgbClr val="FF0000"/>
                </a:solidFill>
              </a:rPr>
              <a:t>in </a:t>
            </a:r>
            <a:r>
              <a:rPr lang="en-IN" sz="2000" b="1" dirty="0" smtClean="0">
                <a:solidFill>
                  <a:srgbClr val="FF0000"/>
                </a:solidFill>
              </a:rPr>
              <a:t>sweat</a:t>
            </a:r>
            <a:endParaRPr lang="en-IN" sz="3600" dirty="0"/>
          </a:p>
          <a:p>
            <a:pPr marL="0" indent="0" algn="ctr">
              <a:spcBef>
                <a:spcPts val="0"/>
              </a:spcBef>
            </a:pPr>
            <a:endParaRPr lang="en-IN" sz="3600" dirty="0"/>
          </a:p>
        </p:txBody>
      </p:sp>
      <p:pic>
        <p:nvPicPr>
          <p:cNvPr id="14" name="Picture 13" descr="http://www.clipartguide.com/_named_clipart_images/0060-0906-0217-3138_Tired_Sweating_Handyman_clipart_image.jpg"/>
          <p:cNvPicPr/>
          <p:nvPr/>
        </p:nvPicPr>
        <p:blipFill>
          <a:blip r:embed="rId3" cstate="print"/>
          <a:srcRect r="1366" b="45995"/>
          <a:stretch>
            <a:fillRect/>
          </a:stretch>
        </p:blipFill>
        <p:spPr bwMode="auto">
          <a:xfrm>
            <a:off x="351972" y="2514600"/>
            <a:ext cx="2362200" cy="2209800"/>
          </a:xfrm>
          <a:prstGeom prst="rect">
            <a:avLst/>
          </a:prstGeom>
          <a:noFill/>
          <a:ln w="9525">
            <a:noFill/>
            <a:miter lim="800000"/>
            <a:headEnd/>
            <a:tailEnd/>
          </a:ln>
        </p:spPr>
      </p:pic>
      <p:grpSp>
        <p:nvGrpSpPr>
          <p:cNvPr id="10" name="Group 9"/>
          <p:cNvGrpSpPr/>
          <p:nvPr/>
        </p:nvGrpSpPr>
        <p:grpSpPr>
          <a:xfrm>
            <a:off x="5867400" y="1595604"/>
            <a:ext cx="2990840" cy="2966651"/>
            <a:chOff x="5867400" y="1595604"/>
            <a:chExt cx="2990840" cy="2966651"/>
          </a:xfrm>
        </p:grpSpPr>
        <p:sp>
          <p:nvSpPr>
            <p:cNvPr id="7" name="TextBox 6"/>
            <p:cNvSpPr txBox="1"/>
            <p:nvPr/>
          </p:nvSpPr>
          <p:spPr>
            <a:xfrm>
              <a:off x="5867400" y="1595604"/>
              <a:ext cx="2990840" cy="400110"/>
            </a:xfrm>
            <a:prstGeom prst="rect">
              <a:avLst/>
            </a:prstGeom>
            <a:noFill/>
          </p:spPr>
          <p:txBody>
            <a:bodyPr wrap="square" rtlCol="0">
              <a:spAutoFit/>
            </a:bodyPr>
            <a:lstStyle/>
            <a:p>
              <a:pPr algn="ctr"/>
              <a:r>
                <a:rPr lang="en-IN" sz="2000" dirty="0"/>
                <a:t> </a:t>
              </a:r>
              <a:r>
                <a:rPr lang="en-IN" sz="2000" b="1" dirty="0" err="1">
                  <a:solidFill>
                    <a:srgbClr val="FF0000"/>
                  </a:solidFill>
                </a:rPr>
                <a:t>Lysozyme</a:t>
              </a:r>
              <a:r>
                <a:rPr lang="en-IN" sz="2000" b="1" dirty="0">
                  <a:solidFill>
                    <a:srgbClr val="FF0000"/>
                  </a:solidFill>
                </a:rPr>
                <a:t> in tears /saliva</a:t>
              </a:r>
            </a:p>
          </p:txBody>
        </p:sp>
        <p:pic>
          <p:nvPicPr>
            <p:cNvPr id="16" name="Picture 15" descr="http://www.toonpool.com/user/16904/files/tears_1301265.jpg"/>
            <p:cNvPicPr/>
            <p:nvPr/>
          </p:nvPicPr>
          <p:blipFill>
            <a:blip r:embed="rId4" cstate="print"/>
            <a:srcRect/>
            <a:stretch>
              <a:fillRect/>
            </a:stretch>
          </p:blipFill>
          <p:spPr bwMode="auto">
            <a:xfrm>
              <a:off x="6715140" y="2571744"/>
              <a:ext cx="1428760" cy="1990511"/>
            </a:xfrm>
            <a:prstGeom prst="rect">
              <a:avLst/>
            </a:prstGeom>
            <a:noFill/>
            <a:ln w="9525">
              <a:noFill/>
              <a:miter lim="800000"/>
              <a:headEnd/>
              <a:tailEnd/>
            </a:ln>
          </p:spPr>
        </p:pic>
      </p:grpSp>
      <p:grpSp>
        <p:nvGrpSpPr>
          <p:cNvPr id="9" name="Group 8"/>
          <p:cNvGrpSpPr/>
          <p:nvPr/>
        </p:nvGrpSpPr>
        <p:grpSpPr>
          <a:xfrm>
            <a:off x="3000364" y="1600200"/>
            <a:ext cx="2714644" cy="4186230"/>
            <a:chOff x="3000364" y="1600200"/>
            <a:chExt cx="2714644" cy="4186230"/>
          </a:xfrm>
        </p:grpSpPr>
        <p:sp>
          <p:nvSpPr>
            <p:cNvPr id="8" name="TextBox 7"/>
            <p:cNvSpPr txBox="1"/>
            <p:nvPr/>
          </p:nvSpPr>
          <p:spPr>
            <a:xfrm>
              <a:off x="3124200" y="1600200"/>
              <a:ext cx="2357446" cy="400110"/>
            </a:xfrm>
            <a:prstGeom prst="rect">
              <a:avLst/>
            </a:prstGeom>
            <a:noFill/>
          </p:spPr>
          <p:txBody>
            <a:bodyPr wrap="square" rtlCol="0">
              <a:spAutoFit/>
            </a:bodyPr>
            <a:lstStyle/>
            <a:p>
              <a:pPr algn="ctr"/>
              <a:r>
                <a:rPr lang="en-IN" sz="2000" b="1" dirty="0" err="1">
                  <a:solidFill>
                    <a:srgbClr val="FF0000"/>
                  </a:solidFill>
                </a:rPr>
                <a:t>HCl</a:t>
              </a:r>
              <a:r>
                <a:rPr lang="en-IN" sz="2000" b="1" dirty="0">
                  <a:solidFill>
                    <a:srgbClr val="FF0000"/>
                  </a:solidFill>
                </a:rPr>
                <a:t> in </a:t>
              </a:r>
              <a:r>
                <a:rPr lang="en-IN" sz="2000" b="1" dirty="0" smtClean="0">
                  <a:solidFill>
                    <a:srgbClr val="FF0000"/>
                  </a:solidFill>
                </a:rPr>
                <a:t>stomach</a:t>
              </a:r>
              <a:endParaRPr lang="en-IN" sz="2000" dirty="0"/>
            </a:p>
          </p:txBody>
        </p:sp>
        <p:pic>
          <p:nvPicPr>
            <p:cNvPr id="15" name="Picture 14" descr="https://figures.boundless.com/18530/large/figure-02-02-07.jpe"/>
            <p:cNvPicPr/>
            <p:nvPr/>
          </p:nvPicPr>
          <p:blipFill>
            <a:blip r:embed="rId5" cstate="print"/>
            <a:srcRect/>
            <a:stretch>
              <a:fillRect/>
            </a:stretch>
          </p:blipFill>
          <p:spPr bwMode="auto">
            <a:xfrm>
              <a:off x="3000364" y="2143116"/>
              <a:ext cx="2714644" cy="3643314"/>
            </a:xfrm>
            <a:prstGeom prst="rect">
              <a:avLst/>
            </a:prstGeom>
            <a:noFill/>
            <a:ln w="9525">
              <a:noFill/>
              <a:miter lim="800000"/>
              <a:headEnd/>
              <a:tailEnd/>
            </a:ln>
          </p:spPr>
        </p:pic>
        <p:sp>
          <p:nvSpPr>
            <p:cNvPr id="17" name="Oval 16"/>
            <p:cNvSpPr/>
            <p:nvPr/>
          </p:nvSpPr>
          <p:spPr>
            <a:xfrm>
              <a:off x="3571868" y="5286388"/>
              <a:ext cx="1500198"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 name="Group 10"/>
          <p:cNvGrpSpPr/>
          <p:nvPr/>
        </p:nvGrpSpPr>
        <p:grpSpPr>
          <a:xfrm>
            <a:off x="1524000" y="4643446"/>
            <a:ext cx="6548462" cy="1934740"/>
            <a:chOff x="1524000" y="4643446"/>
            <a:chExt cx="6548462" cy="1934740"/>
          </a:xfrm>
        </p:grpSpPr>
        <p:grpSp>
          <p:nvGrpSpPr>
            <p:cNvPr id="3" name="Group 17"/>
            <p:cNvGrpSpPr/>
            <p:nvPr/>
          </p:nvGrpSpPr>
          <p:grpSpPr>
            <a:xfrm>
              <a:off x="6643702" y="5429264"/>
              <a:ext cx="1428760" cy="1148922"/>
              <a:chOff x="3000364" y="5072074"/>
              <a:chExt cx="1143008" cy="1006046"/>
            </a:xfrm>
          </p:grpSpPr>
          <p:pic>
            <p:nvPicPr>
              <p:cNvPr id="19" name="Picture 18" descr="http://vignette2.wikia.nocookie.net/resscientiae/images/2/2e/4577519-cold-virus-virus-influenza-dna-virus-staphylococus-blood-virus-hiv-virus-computer-virus.jpg/revision/latest?cb=20140525161423"/>
              <p:cNvPicPr/>
              <p:nvPr/>
            </p:nvPicPr>
            <p:blipFill>
              <a:blip r:embed="rId6" cstate="print"/>
              <a:srcRect l="33039" r="31673" b="70494"/>
              <a:stretch>
                <a:fillRect/>
              </a:stretch>
            </p:blipFill>
            <p:spPr bwMode="auto">
              <a:xfrm>
                <a:off x="3000364" y="5143512"/>
                <a:ext cx="1118793" cy="934608"/>
              </a:xfrm>
              <a:prstGeom prst="rect">
                <a:avLst/>
              </a:prstGeom>
              <a:noFill/>
              <a:ln w="9525">
                <a:noFill/>
                <a:miter lim="800000"/>
                <a:headEnd/>
                <a:tailEnd/>
              </a:ln>
            </p:spPr>
          </p:pic>
          <p:cxnSp>
            <p:nvCxnSpPr>
              <p:cNvPr id="20" name="Straight Connector 19"/>
              <p:cNvCxnSpPr/>
              <p:nvPr/>
            </p:nvCxnSpPr>
            <p:spPr>
              <a:xfrm>
                <a:off x="3000364" y="5143512"/>
                <a:ext cx="1143008" cy="92869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10800000" flipV="1">
                <a:off x="3071802" y="5072074"/>
                <a:ext cx="1071570" cy="10001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p:cNvCxnSpPr/>
            <p:nvPr/>
          </p:nvCxnSpPr>
          <p:spPr>
            <a:xfrm rot="5400000">
              <a:off x="989009" y="5640391"/>
              <a:ext cx="107157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524000" y="6172200"/>
              <a:ext cx="5119702" cy="4447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7108843" y="4964123"/>
              <a:ext cx="642942"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357818" y="5500702"/>
              <a:ext cx="1071570" cy="35719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pic>
        <p:nvPicPr>
          <p:cNvPr id="4" name="Picture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57875" y="2540000"/>
            <a:ext cx="2924045" cy="200297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50"/>
                                        <p:tgtEl>
                                          <p:spTgt spid="5">
                                            <p:txEl>
                                              <p:pRg st="0" end="0"/>
                                            </p:txEl>
                                          </p:spTgt>
                                        </p:tgtEl>
                                      </p:cBhvr>
                                    </p:animEffect>
                                    <p:anim calcmode="lin" valueType="num">
                                      <p:cBhvr>
                                        <p:cTn id="8" dur="25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250"/>
                                        <p:tgtEl>
                                          <p:spTgt spid="14"/>
                                        </p:tgtEl>
                                      </p:cBhvr>
                                    </p:animEffect>
                                    <p:anim calcmode="lin" valueType="num">
                                      <p:cBhvr>
                                        <p:cTn id="13" dur="250" fill="hold"/>
                                        <p:tgtEl>
                                          <p:spTgt spid="14"/>
                                        </p:tgtEl>
                                        <p:attrNameLst>
                                          <p:attrName>ppt_x</p:attrName>
                                        </p:attrNameLst>
                                      </p:cBhvr>
                                      <p:tavLst>
                                        <p:tav tm="0">
                                          <p:val>
                                            <p:strVal val="#ppt_x"/>
                                          </p:val>
                                        </p:tav>
                                        <p:tav tm="100000">
                                          <p:val>
                                            <p:strVal val="#ppt_x"/>
                                          </p:val>
                                        </p:tav>
                                      </p:tavLst>
                                    </p:anim>
                                    <p:anim calcmode="lin" valueType="num">
                                      <p:cBhvr>
                                        <p:cTn id="14" dur="25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82660"/>
          </a:xfrm>
        </p:spPr>
        <p:txBody>
          <a:bodyPr>
            <a:normAutofit/>
          </a:bodyPr>
          <a:lstStyle/>
          <a:p>
            <a:r>
              <a:rPr lang="en-US" sz="3200" b="1" dirty="0" smtClean="0">
                <a:solidFill>
                  <a:srgbClr val="FF6600"/>
                </a:solidFill>
              </a:rPr>
              <a:t>Biological </a:t>
            </a:r>
            <a:r>
              <a:rPr lang="en-US" sz="3200" b="1" dirty="0">
                <a:solidFill>
                  <a:srgbClr val="FF6600"/>
                </a:solidFill>
              </a:rPr>
              <a:t>factors</a:t>
            </a:r>
            <a:endParaRPr lang="en-IN" sz="3200" b="1" dirty="0">
              <a:solidFill>
                <a:srgbClr val="FF6600"/>
              </a:solidFill>
            </a:endParaRPr>
          </a:p>
        </p:txBody>
      </p:sp>
      <p:pic>
        <p:nvPicPr>
          <p:cNvPr id="4" name="Content Placeholder 3" descr="http://www.scq.ubc.ca/wp-content/uploads/2006/08/normalflorabody.gif"/>
          <p:cNvPicPr>
            <a:picLocks noGrp="1"/>
          </p:cNvPicPr>
          <p:nvPr>
            <p:ph idx="1"/>
          </p:nvPr>
        </p:nvPicPr>
        <p:blipFill>
          <a:blip r:embed="rId2" cstate="print"/>
          <a:srcRect/>
          <a:stretch>
            <a:fillRect/>
          </a:stretch>
        </p:blipFill>
        <p:spPr bwMode="auto">
          <a:xfrm>
            <a:off x="5543528" y="1357298"/>
            <a:ext cx="3600472" cy="5237050"/>
          </a:xfrm>
          <a:prstGeom prst="rect">
            <a:avLst/>
          </a:prstGeom>
          <a:noFill/>
          <a:ln w="9525">
            <a:noFill/>
            <a:miter lim="800000"/>
            <a:headEnd/>
            <a:tailEnd/>
          </a:ln>
        </p:spPr>
      </p:pic>
      <p:sp>
        <p:nvSpPr>
          <p:cNvPr id="5" name="TextBox 4"/>
          <p:cNvSpPr txBox="1"/>
          <p:nvPr/>
        </p:nvSpPr>
        <p:spPr>
          <a:xfrm>
            <a:off x="0" y="1857364"/>
            <a:ext cx="5791200" cy="2400657"/>
          </a:xfrm>
          <a:prstGeom prst="rect">
            <a:avLst/>
          </a:prstGeom>
          <a:noFill/>
        </p:spPr>
        <p:txBody>
          <a:bodyPr wrap="square" rtlCol="0">
            <a:spAutoFit/>
          </a:bodyPr>
          <a:lstStyle/>
          <a:p>
            <a:pPr>
              <a:spcBef>
                <a:spcPts val="0"/>
              </a:spcBef>
              <a:spcAft>
                <a:spcPts val="1200"/>
              </a:spcAft>
              <a:buFont typeface="Wingdings" pitchFamily="2" charset="2"/>
              <a:buChar char="q"/>
            </a:pPr>
            <a:r>
              <a:rPr lang="en-IN" dirty="0"/>
              <a:t> Symbiotic (commensal) </a:t>
            </a:r>
            <a:r>
              <a:rPr lang="en-IN" b="1" dirty="0">
                <a:solidFill>
                  <a:srgbClr val="000099"/>
                </a:solidFill>
              </a:rPr>
              <a:t>microbial flora</a:t>
            </a:r>
            <a:r>
              <a:rPr lang="en-IN" dirty="0"/>
              <a:t>:</a:t>
            </a:r>
          </a:p>
          <a:p>
            <a:pPr lvl="1">
              <a:spcBef>
                <a:spcPts val="0"/>
              </a:spcBef>
              <a:spcAft>
                <a:spcPts val="1200"/>
              </a:spcAft>
              <a:buFont typeface="Wingdings" pitchFamily="2" charset="2"/>
              <a:buChar char="Ø"/>
            </a:pPr>
            <a:r>
              <a:rPr lang="en-IN" dirty="0"/>
              <a:t> microbes in many parts of the body</a:t>
            </a:r>
          </a:p>
          <a:p>
            <a:pPr lvl="1">
              <a:spcBef>
                <a:spcPts val="0"/>
              </a:spcBef>
              <a:spcAft>
                <a:spcPts val="1200"/>
              </a:spcAft>
              <a:buFont typeface="Wingdings" pitchFamily="2" charset="2"/>
              <a:buChar char="Ø"/>
            </a:pPr>
            <a:r>
              <a:rPr lang="en-IN" dirty="0"/>
              <a:t> &gt; 1000 species of bacteria</a:t>
            </a:r>
          </a:p>
          <a:p>
            <a:pPr lvl="1">
              <a:spcBef>
                <a:spcPts val="0"/>
              </a:spcBef>
              <a:spcAft>
                <a:spcPts val="1200"/>
              </a:spcAft>
              <a:buFont typeface="Wingdings" pitchFamily="2" charset="2"/>
              <a:buChar char="Ø"/>
            </a:pPr>
            <a:r>
              <a:rPr lang="en-IN" dirty="0"/>
              <a:t> competes with pathogens for nutrients and space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3"/>
          <p:cNvSpPr txBox="1">
            <a:spLocks noChangeArrowheads="1"/>
          </p:cNvSpPr>
          <p:nvPr/>
        </p:nvSpPr>
        <p:spPr bwMode="auto">
          <a:xfrm>
            <a:off x="2514600" y="381000"/>
            <a:ext cx="4150495" cy="769441"/>
          </a:xfrm>
          <a:prstGeom prst="rect">
            <a:avLst/>
          </a:prstGeom>
          <a:noFill/>
          <a:ln w="9525">
            <a:noFill/>
            <a:miter lim="800000"/>
            <a:headEnd/>
            <a:tailEnd/>
          </a:ln>
        </p:spPr>
        <p:txBody>
          <a:bodyPr wrap="none">
            <a:spAutoFit/>
          </a:bodyPr>
          <a:lstStyle/>
          <a:p>
            <a:pPr eaLnBrk="1" hangingPunct="1"/>
            <a:r>
              <a:rPr lang="en-US" altLang="en-US" sz="4400" b="1" dirty="0"/>
              <a:t>Human Diseases</a:t>
            </a:r>
          </a:p>
        </p:txBody>
      </p:sp>
      <p:sp>
        <p:nvSpPr>
          <p:cNvPr id="6147" name="TextBox 4"/>
          <p:cNvSpPr txBox="1">
            <a:spLocks noChangeArrowheads="1"/>
          </p:cNvSpPr>
          <p:nvPr/>
        </p:nvSpPr>
        <p:spPr bwMode="auto">
          <a:xfrm>
            <a:off x="379413" y="1828800"/>
            <a:ext cx="8229600" cy="3970318"/>
          </a:xfrm>
          <a:prstGeom prst="rect">
            <a:avLst/>
          </a:prstGeom>
          <a:noFill/>
          <a:ln w="9525">
            <a:noFill/>
            <a:miter lim="800000"/>
            <a:headEnd/>
            <a:tailEnd/>
          </a:ln>
        </p:spPr>
        <p:txBody>
          <a:bodyPr>
            <a:spAutoFit/>
          </a:bodyPr>
          <a:lstStyle/>
          <a:p>
            <a:pPr marL="457200" indent="-457200" eaLnBrk="1" hangingPunct="1">
              <a:buFontTx/>
              <a:buAutoNum type="arabicPeriod"/>
            </a:pPr>
            <a:r>
              <a:rPr lang="en-US" altLang="en-US" sz="2800" dirty="0"/>
              <a:t>Infections (caused by bacteria, virus, fungi etc)</a:t>
            </a:r>
          </a:p>
          <a:p>
            <a:pPr marL="457200" indent="-457200" eaLnBrk="1" hangingPunct="1">
              <a:buFontTx/>
              <a:buAutoNum type="arabicPeriod"/>
            </a:pPr>
            <a:endParaRPr lang="en-US" altLang="en-US" sz="2800" dirty="0"/>
          </a:p>
          <a:p>
            <a:pPr marL="457200" indent="-457200" eaLnBrk="1" hangingPunct="1">
              <a:buFontTx/>
              <a:buAutoNum type="arabicPeriod"/>
            </a:pPr>
            <a:r>
              <a:rPr lang="en-US" altLang="en-US" sz="2800" dirty="0" smtClean="0"/>
              <a:t>Autoimmune </a:t>
            </a:r>
            <a:r>
              <a:rPr lang="en-US" altLang="en-US" sz="2800" dirty="0"/>
              <a:t>diseases (Failure of our immune system in recognition of self vs non-self) </a:t>
            </a:r>
          </a:p>
          <a:p>
            <a:pPr marL="457200" indent="-457200" eaLnBrk="1" hangingPunct="1">
              <a:buFontTx/>
              <a:buAutoNum type="arabicPeriod"/>
            </a:pPr>
            <a:endParaRPr lang="en-US" altLang="en-US" sz="2800" dirty="0"/>
          </a:p>
          <a:p>
            <a:pPr marL="457200" indent="-457200" eaLnBrk="1" hangingPunct="1">
              <a:buFontTx/>
              <a:buAutoNum type="arabicPeriod"/>
            </a:pPr>
            <a:r>
              <a:rPr lang="en-US" altLang="en-US" sz="2800" dirty="0"/>
              <a:t>Immunodeficiency (lack/defect in immune system</a:t>
            </a:r>
            <a:r>
              <a:rPr lang="en-US" altLang="en-US" sz="2800" dirty="0" smtClean="0"/>
              <a:t>)</a:t>
            </a:r>
          </a:p>
          <a:p>
            <a:pPr marL="457200" indent="-457200" eaLnBrk="1" hangingPunct="1">
              <a:buFontTx/>
              <a:buAutoNum type="arabicPeriod"/>
            </a:pPr>
            <a:endParaRPr lang="en-US" altLang="en-US" sz="2800" dirty="0"/>
          </a:p>
          <a:p>
            <a:pPr marL="457200" indent="-457200" eaLnBrk="1" hangingPunct="1">
              <a:buFontTx/>
              <a:buAutoNum type="arabicPeriod"/>
            </a:pPr>
            <a:r>
              <a:rPr lang="en-US" altLang="en-US" sz="2800" dirty="0"/>
              <a:t>Cancers (several known and unknown reasons)</a:t>
            </a:r>
          </a:p>
          <a:p>
            <a:pPr marL="457200" indent="-457200" eaLnBrk="1" hangingPunct="1">
              <a:buFontTx/>
              <a:buAutoNum type="arabicPeriod"/>
            </a:pPr>
            <a:endParaRPr lang="en-US" alt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Box 1"/>
          <p:cNvSpPr txBox="1">
            <a:spLocks noChangeArrowheads="1"/>
          </p:cNvSpPr>
          <p:nvPr/>
        </p:nvSpPr>
        <p:spPr bwMode="auto">
          <a:xfrm>
            <a:off x="747486" y="115888"/>
            <a:ext cx="7696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b="1" dirty="0">
                <a:solidFill>
                  <a:srgbClr val="000000"/>
                </a:solidFill>
                <a:latin typeface="+mn-lt"/>
              </a:rPr>
              <a:t>The Major Cells of Innate Immunity</a:t>
            </a:r>
          </a:p>
        </p:txBody>
      </p:sp>
      <p:grpSp>
        <p:nvGrpSpPr>
          <p:cNvPr id="39939" name="Group 12"/>
          <p:cNvGrpSpPr>
            <a:grpSpLocks/>
          </p:cNvGrpSpPr>
          <p:nvPr/>
        </p:nvGrpSpPr>
        <p:grpSpPr bwMode="auto">
          <a:xfrm>
            <a:off x="20638" y="1485900"/>
            <a:ext cx="8959850" cy="4152900"/>
            <a:chOff x="91440" y="1486289"/>
            <a:chExt cx="8961120" cy="4152511"/>
          </a:xfrm>
        </p:grpSpPr>
        <p:grpSp>
          <p:nvGrpSpPr>
            <p:cNvPr id="39946" name="Group 8"/>
            <p:cNvGrpSpPr>
              <a:grpSpLocks/>
            </p:cNvGrpSpPr>
            <p:nvPr/>
          </p:nvGrpSpPr>
          <p:grpSpPr bwMode="auto">
            <a:xfrm>
              <a:off x="91440" y="1486289"/>
              <a:ext cx="8961120" cy="4152511"/>
              <a:chOff x="91440" y="1486289"/>
              <a:chExt cx="8961120" cy="4152511"/>
            </a:xfrm>
          </p:grpSpPr>
          <p:grpSp>
            <p:nvGrpSpPr>
              <p:cNvPr id="39949" name="Group 3"/>
              <p:cNvGrpSpPr>
                <a:grpSpLocks/>
              </p:cNvGrpSpPr>
              <p:nvPr/>
            </p:nvGrpSpPr>
            <p:grpSpPr bwMode="auto">
              <a:xfrm>
                <a:off x="91440" y="1486289"/>
                <a:ext cx="8961120" cy="4152511"/>
                <a:chOff x="91440" y="1486289"/>
                <a:chExt cx="8961120" cy="4152511"/>
              </a:xfrm>
            </p:grpSpPr>
            <p:pic>
              <p:nvPicPr>
                <p:cNvPr id="39953" name="Picture 2" descr="D:\Art - JPEG\ch03\figure 3-12.jpg"/>
                <p:cNvPicPr>
                  <a:picLocks noChangeAspect="1" noChangeArrowheads="1"/>
                </p:cNvPicPr>
                <p:nvPr/>
              </p:nvPicPr>
              <p:blipFill>
                <a:blip r:embed="rId3" cstate="print">
                  <a:extLst>
                    <a:ext uri="{28A0092B-C50C-407E-A947-70E740481C1C}">
                      <a14:useLocalDpi xmlns:a14="http://schemas.microsoft.com/office/drawing/2010/main" val="0"/>
                    </a:ext>
                  </a:extLst>
                </a:blip>
                <a:srcRect b="50888"/>
                <a:stretch>
                  <a:fillRect/>
                </a:stretch>
              </p:blipFill>
              <p:spPr bwMode="auto">
                <a:xfrm>
                  <a:off x="91440" y="1486289"/>
                  <a:ext cx="8961120" cy="1942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91440" y="5029257"/>
                  <a:ext cx="2041814" cy="6095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sp>
            <p:nvSpPr>
              <p:cNvPr id="6" name="Rectangle 5"/>
              <p:cNvSpPr/>
              <p:nvPr/>
            </p:nvSpPr>
            <p:spPr>
              <a:xfrm>
                <a:off x="978978" y="3505400"/>
                <a:ext cx="1230487" cy="2857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p:cNvSpPr/>
              <p:nvPr/>
            </p:nvSpPr>
            <p:spPr>
              <a:xfrm>
                <a:off x="2971573" y="3505400"/>
                <a:ext cx="1230486" cy="2857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p:nvSpPr>
            <p:spPr>
              <a:xfrm>
                <a:off x="5105476" y="3505400"/>
                <a:ext cx="1230486" cy="2857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9947" name="TextBox 11"/>
            <p:cNvSpPr txBox="1">
              <a:spLocks noChangeArrowheads="1"/>
            </p:cNvSpPr>
            <p:nvPr/>
          </p:nvSpPr>
          <p:spPr bwMode="auto">
            <a:xfrm>
              <a:off x="2667000" y="3429000"/>
              <a:ext cx="1945360" cy="32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500" b="1" dirty="0">
                  <a:latin typeface="+mn-lt"/>
                </a:rPr>
                <a:t> Antigen presentation</a:t>
              </a:r>
            </a:p>
          </p:txBody>
        </p:sp>
        <p:sp>
          <p:nvSpPr>
            <p:cNvPr id="39948" name="TextBox 13"/>
            <p:cNvSpPr txBox="1">
              <a:spLocks noChangeArrowheads="1"/>
            </p:cNvSpPr>
            <p:nvPr/>
          </p:nvSpPr>
          <p:spPr bwMode="auto">
            <a:xfrm>
              <a:off x="5029200" y="3429000"/>
              <a:ext cx="1242824" cy="32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500" b="1">
                  <a:latin typeface="+mn-lt"/>
                </a:rPr>
                <a:t>Phagocytosis</a:t>
              </a:r>
            </a:p>
          </p:txBody>
        </p:sp>
      </p:grpSp>
      <p:grpSp>
        <p:nvGrpSpPr>
          <p:cNvPr id="7" name="Group 3"/>
          <p:cNvGrpSpPr>
            <a:grpSpLocks/>
          </p:cNvGrpSpPr>
          <p:nvPr/>
        </p:nvGrpSpPr>
        <p:grpSpPr bwMode="auto">
          <a:xfrm>
            <a:off x="762000" y="801208"/>
            <a:ext cx="6259513" cy="895830"/>
            <a:chOff x="762000" y="801208"/>
            <a:chExt cx="6259513" cy="895829"/>
          </a:xfrm>
        </p:grpSpPr>
        <p:sp>
          <p:nvSpPr>
            <p:cNvPr id="39944" name="TextBox 14"/>
            <p:cNvSpPr txBox="1">
              <a:spLocks noChangeArrowheads="1"/>
            </p:cNvSpPr>
            <p:nvPr/>
          </p:nvSpPr>
          <p:spPr bwMode="auto">
            <a:xfrm>
              <a:off x="2241716" y="801208"/>
              <a:ext cx="33970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solidFill>
                    <a:schemeClr val="accent1">
                      <a:lumMod val="75000"/>
                    </a:schemeClr>
                  </a:solidFill>
                  <a:latin typeface="+mn-lt"/>
                </a:rPr>
                <a:t>Big eaters/Always hungry</a:t>
              </a:r>
            </a:p>
          </p:txBody>
        </p:sp>
        <p:sp>
          <p:nvSpPr>
            <p:cNvPr id="16" name="Left Brace 15"/>
            <p:cNvSpPr/>
            <p:nvPr/>
          </p:nvSpPr>
          <p:spPr>
            <a:xfrm rot="5400000">
              <a:off x="3652838" y="-1671639"/>
              <a:ext cx="477838" cy="6259513"/>
            </a:xfrm>
            <a:prstGeom prst="leftBrace">
              <a:avLst>
                <a:gd name="adj1" fmla="val 8333"/>
                <a:gd name="adj2" fmla="val 50423"/>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grpSp>
      <p:grpSp>
        <p:nvGrpSpPr>
          <p:cNvPr id="8" name="Group 1"/>
          <p:cNvGrpSpPr>
            <a:grpSpLocks/>
          </p:cNvGrpSpPr>
          <p:nvPr/>
        </p:nvGrpSpPr>
        <p:grpSpPr bwMode="auto">
          <a:xfrm>
            <a:off x="152400" y="3809999"/>
            <a:ext cx="8991600" cy="2536924"/>
            <a:chOff x="152400" y="3810000"/>
            <a:chExt cx="8991600" cy="2536536"/>
          </a:xfrm>
        </p:grpSpPr>
        <p:sp>
          <p:nvSpPr>
            <p:cNvPr id="18" name="Left Brace 17"/>
            <p:cNvSpPr/>
            <p:nvPr/>
          </p:nvSpPr>
          <p:spPr>
            <a:xfrm rot="16200000">
              <a:off x="4686323" y="1714477"/>
              <a:ext cx="304753" cy="4495800"/>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39943" name="TextBox 19"/>
            <p:cNvSpPr txBox="1">
              <a:spLocks noChangeArrowheads="1"/>
            </p:cNvSpPr>
            <p:nvPr/>
          </p:nvSpPr>
          <p:spPr bwMode="auto">
            <a:xfrm>
              <a:off x="152400" y="4038565"/>
              <a:ext cx="8991600" cy="2307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b="1" dirty="0" smtClean="0">
                  <a:solidFill>
                    <a:srgbClr val="C00000"/>
                  </a:solidFill>
                  <a:latin typeface="+mn-lt"/>
                </a:rPr>
                <a:t>Antigen </a:t>
              </a:r>
              <a:r>
                <a:rPr lang="en-US" altLang="en-US" sz="2400" b="1" dirty="0">
                  <a:solidFill>
                    <a:srgbClr val="C00000"/>
                  </a:solidFill>
                  <a:latin typeface="+mn-lt"/>
                </a:rPr>
                <a:t>Presenting Cells (APCs)</a:t>
              </a:r>
            </a:p>
            <a:p>
              <a:pPr eaLnBrk="1" hangingPunct="1">
                <a:spcBef>
                  <a:spcPct val="0"/>
                </a:spcBef>
                <a:buFontTx/>
                <a:buNone/>
              </a:pPr>
              <a:endParaRPr lang="en-US" altLang="en-US" sz="2400" b="1" dirty="0">
                <a:latin typeface="+mn-lt"/>
              </a:endParaRPr>
            </a:p>
            <a:p>
              <a:pPr marL="342900" indent="-342900" eaLnBrk="1" hangingPunct="1">
                <a:spcBef>
                  <a:spcPct val="0"/>
                </a:spcBef>
                <a:buFont typeface="Wingdings" panose="05000000000000000000" pitchFamily="2" charset="2"/>
                <a:buChar char="q"/>
              </a:pPr>
              <a:r>
                <a:rPr lang="en-US" altLang="en-US" sz="2400" dirty="0">
                  <a:solidFill>
                    <a:srgbClr val="C00000"/>
                  </a:solidFill>
                  <a:latin typeface="+mn-lt"/>
                </a:rPr>
                <a:t>Proteins eaten by APCs are broken down to small pieces (peptides</a:t>
              </a:r>
              <a:r>
                <a:rPr lang="en-US" altLang="en-US" sz="2400" dirty="0" smtClean="0">
                  <a:solidFill>
                    <a:srgbClr val="C00000"/>
                  </a:solidFill>
                  <a:latin typeface="+mn-lt"/>
                </a:rPr>
                <a:t>), which </a:t>
              </a:r>
              <a:r>
                <a:rPr lang="en-US" altLang="en-US" sz="2400" dirty="0">
                  <a:solidFill>
                    <a:srgbClr val="C00000"/>
                  </a:solidFill>
                  <a:latin typeface="+mn-lt"/>
                </a:rPr>
                <a:t>are loaded on special receptors (MHCs) and transported to the cell surface. </a:t>
              </a:r>
              <a:r>
                <a:rPr lang="en-US" altLang="en-US" sz="2400" dirty="0" smtClean="0">
                  <a:solidFill>
                    <a:srgbClr val="C00000"/>
                  </a:solidFill>
                  <a:latin typeface="+mn-lt"/>
                </a:rPr>
                <a:t>Peptides </a:t>
              </a:r>
              <a:r>
                <a:rPr lang="en-US" altLang="en-US" sz="2400" dirty="0">
                  <a:solidFill>
                    <a:srgbClr val="C00000"/>
                  </a:solidFill>
                  <a:latin typeface="+mn-lt"/>
                </a:rPr>
                <a:t>loaded MHC complex can be recognized by T cells and that interaction can lead to </a:t>
              </a:r>
              <a:r>
                <a:rPr lang="en-US" altLang="en-US" sz="2400" u="sng" dirty="0">
                  <a:solidFill>
                    <a:srgbClr val="C00000"/>
                  </a:solidFill>
                  <a:latin typeface="+mn-lt"/>
                </a:rPr>
                <a:t>adaptive immune response</a:t>
              </a:r>
              <a:r>
                <a:rPr lang="en-US" altLang="en-US" sz="2400" dirty="0">
                  <a:solidFill>
                    <a:srgbClr val="C00000"/>
                  </a:solidFill>
                  <a:latin typeface="+mn-lt"/>
                </a:rPr>
                <a:t>. </a:t>
              </a:r>
            </a:p>
          </p:txBody>
        </p:sp>
      </p:grpSp>
    </p:spTree>
    <p:extLst>
      <p:ext uri="{BB962C8B-B14F-4D97-AF65-F5344CB8AC3E}">
        <p14:creationId xmlns:p14="http://schemas.microsoft.com/office/powerpoint/2010/main" val="19691678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Cartoon of layer of epithelial cells compromised and dendritic cell sending aler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90600"/>
            <a:ext cx="73152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51964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figure 2-06"/>
          <p:cNvPicPr>
            <a:picLocks noChangeAspect="1" noChangeArrowheads="1"/>
          </p:cNvPicPr>
          <p:nvPr/>
        </p:nvPicPr>
        <p:blipFill>
          <a:blip r:embed="rId2" cstate="print"/>
          <a:srcRect b="46246"/>
          <a:stretch>
            <a:fillRect/>
          </a:stretch>
        </p:blipFill>
        <p:spPr bwMode="auto">
          <a:xfrm>
            <a:off x="304800" y="2232025"/>
            <a:ext cx="8531225" cy="2568575"/>
          </a:xfrm>
          <a:prstGeom prst="rect">
            <a:avLst/>
          </a:prstGeom>
          <a:noFill/>
          <a:ln w="9525">
            <a:noFill/>
            <a:miter lim="800000"/>
            <a:headEnd/>
            <a:tailEnd/>
          </a:ln>
        </p:spPr>
      </p:pic>
      <p:sp>
        <p:nvSpPr>
          <p:cNvPr id="25604" name="TextBox 5"/>
          <p:cNvSpPr txBox="1">
            <a:spLocks noChangeArrowheads="1"/>
          </p:cNvSpPr>
          <p:nvPr/>
        </p:nvSpPr>
        <p:spPr bwMode="auto">
          <a:xfrm>
            <a:off x="7367552" y="6504932"/>
            <a:ext cx="1776448" cy="338554"/>
          </a:xfrm>
          <a:prstGeom prst="rect">
            <a:avLst/>
          </a:prstGeom>
          <a:noFill/>
          <a:ln w="9525">
            <a:noFill/>
            <a:miter lim="800000"/>
            <a:headEnd/>
            <a:tailEnd/>
          </a:ln>
        </p:spPr>
        <p:txBody>
          <a:bodyPr wrap="none">
            <a:spAutoFit/>
          </a:bodyPr>
          <a:lstStyle/>
          <a:p>
            <a:pPr eaLnBrk="1" hangingPunct="1"/>
            <a:r>
              <a:rPr lang="en-US" altLang="en-US" sz="1600"/>
              <a:t>Janeway 7</a:t>
            </a:r>
            <a:r>
              <a:rPr lang="en-US" altLang="en-US" sz="1600" baseline="30000"/>
              <a:t>th</a:t>
            </a:r>
            <a:r>
              <a:rPr lang="en-US" altLang="en-US" sz="1600"/>
              <a:t> edition</a:t>
            </a:r>
          </a:p>
        </p:txBody>
      </p:sp>
      <p:sp>
        <p:nvSpPr>
          <p:cNvPr id="25605" name="Rectangle 5"/>
          <p:cNvSpPr>
            <a:spLocks noChangeArrowheads="1"/>
          </p:cNvSpPr>
          <p:nvPr/>
        </p:nvSpPr>
        <p:spPr bwMode="auto">
          <a:xfrm>
            <a:off x="838200" y="304800"/>
            <a:ext cx="7239000" cy="1143000"/>
          </a:xfrm>
          <a:prstGeom prst="rect">
            <a:avLst/>
          </a:prstGeom>
          <a:noFill/>
          <a:ln w="9525">
            <a:noFill/>
            <a:miter lim="800000"/>
            <a:headEnd/>
            <a:tailEnd/>
          </a:ln>
        </p:spPr>
        <p:txBody>
          <a:bodyPr anchor="ctr"/>
          <a:lstStyle/>
          <a:p>
            <a:pPr algn="ctr" eaLnBrk="1" hangingPunct="1"/>
            <a:r>
              <a:rPr lang="en-US" altLang="en-US" sz="3200" b="1">
                <a:solidFill>
                  <a:schemeClr val="tx2"/>
                </a:solidFill>
              </a:rPr>
              <a:t>Epithelial Barriers</a:t>
            </a:r>
            <a:r>
              <a:rPr lang="en-US" altLang="en-US" sz="3200">
                <a:solidFill>
                  <a:schemeClr val="tx2"/>
                </a:solidFill>
              </a:rPr>
              <a:t>:</a:t>
            </a:r>
            <a:br>
              <a:rPr lang="en-US" altLang="en-US" sz="3200">
                <a:solidFill>
                  <a:schemeClr val="tx2"/>
                </a:solidFill>
              </a:rPr>
            </a:br>
            <a:r>
              <a:rPr lang="en-US" altLang="en-US" sz="3200">
                <a:solidFill>
                  <a:schemeClr val="tx2"/>
                </a:solidFill>
              </a:rPr>
              <a:t>what happens after a breach?</a:t>
            </a:r>
            <a:br>
              <a:rPr lang="en-US" altLang="en-US" sz="3200">
                <a:solidFill>
                  <a:schemeClr val="tx2"/>
                </a:solidFill>
              </a:rPr>
            </a:br>
            <a:endParaRPr lang="en-US" altLang="en-US" sz="3200">
              <a:solidFill>
                <a:schemeClr val="tx2"/>
              </a:solidFill>
            </a:endParaRPr>
          </a:p>
        </p:txBody>
      </p:sp>
      <p:grpSp>
        <p:nvGrpSpPr>
          <p:cNvPr id="7" name="Group 6"/>
          <p:cNvGrpSpPr/>
          <p:nvPr/>
        </p:nvGrpSpPr>
        <p:grpSpPr>
          <a:xfrm>
            <a:off x="2438400" y="1905000"/>
            <a:ext cx="4267200" cy="2912424"/>
            <a:chOff x="2438400" y="1905000"/>
            <a:chExt cx="4267200" cy="2912424"/>
          </a:xfrm>
        </p:grpSpPr>
        <p:sp>
          <p:nvSpPr>
            <p:cNvPr id="5" name="Rectangle 4"/>
            <p:cNvSpPr/>
            <p:nvPr/>
          </p:nvSpPr>
          <p:spPr>
            <a:xfrm>
              <a:off x="2438400" y="1981199"/>
              <a:ext cx="4267200" cy="2836225"/>
            </a:xfrm>
            <a:prstGeom prst="rect">
              <a:avLst/>
            </a:prstGeom>
            <a:noFill/>
            <a:ln>
              <a:solidFill>
                <a:srgbClr val="008000"/>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US"/>
            </a:p>
          </p:txBody>
        </p:sp>
        <p:sp>
          <p:nvSpPr>
            <p:cNvPr id="6" name="TextBox 5"/>
            <p:cNvSpPr txBox="1"/>
            <p:nvPr/>
          </p:nvSpPr>
          <p:spPr>
            <a:xfrm>
              <a:off x="3621975" y="1905000"/>
              <a:ext cx="1882247" cy="400110"/>
            </a:xfrm>
            <a:prstGeom prst="rect">
              <a:avLst/>
            </a:prstGeom>
            <a:noFill/>
          </p:spPr>
          <p:txBody>
            <a:bodyPr wrap="none" rtlCol="0">
              <a:spAutoFit/>
            </a:bodyPr>
            <a:lstStyle/>
            <a:p>
              <a:r>
                <a:rPr lang="en-US" sz="2000" dirty="0">
                  <a:solidFill>
                    <a:srgbClr val="008000"/>
                  </a:solidFill>
                </a:rPr>
                <a:t>Innate immunity</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2"/>
          <p:cNvSpPr txBox="1">
            <a:spLocks noChangeArrowheads="1"/>
          </p:cNvSpPr>
          <p:nvPr/>
        </p:nvSpPr>
        <p:spPr bwMode="auto">
          <a:xfrm>
            <a:off x="152400" y="1455003"/>
            <a:ext cx="8839200" cy="830997"/>
          </a:xfrm>
          <a:prstGeom prst="rect">
            <a:avLst/>
          </a:prstGeom>
          <a:noFill/>
          <a:ln w="9525">
            <a:noFill/>
            <a:miter lim="800000"/>
            <a:headEnd/>
            <a:tailEnd/>
          </a:ln>
        </p:spPr>
        <p:txBody>
          <a:bodyPr wrap="square">
            <a:spAutoFit/>
          </a:bodyPr>
          <a:lstStyle/>
          <a:p>
            <a:pPr eaLnBrk="1" hangingPunct="1"/>
            <a:r>
              <a:rPr lang="en-US" altLang="en-US" b="1" dirty="0">
                <a:solidFill>
                  <a:srgbClr val="000099"/>
                </a:solidFill>
              </a:rPr>
              <a:t>Inflammatory response: </a:t>
            </a:r>
            <a:r>
              <a:rPr lang="en-US" altLang="en-US" dirty="0"/>
              <a:t>A fundamental type of response by the body to injury/localize infection is characterized by the classical signs of :</a:t>
            </a:r>
          </a:p>
        </p:txBody>
      </p:sp>
      <p:grpSp>
        <p:nvGrpSpPr>
          <p:cNvPr id="2" name="Group 1"/>
          <p:cNvGrpSpPr>
            <a:grpSpLocks/>
          </p:cNvGrpSpPr>
          <p:nvPr/>
        </p:nvGrpSpPr>
        <p:grpSpPr bwMode="auto">
          <a:xfrm>
            <a:off x="376050" y="2362200"/>
            <a:ext cx="8158350" cy="707886"/>
            <a:chOff x="528450" y="3481431"/>
            <a:chExt cx="8158350" cy="708512"/>
          </a:xfrm>
        </p:grpSpPr>
        <p:sp>
          <p:nvSpPr>
            <p:cNvPr id="24587" name="TextBox 7"/>
            <p:cNvSpPr txBox="1">
              <a:spLocks noChangeArrowheads="1"/>
            </p:cNvSpPr>
            <p:nvPr/>
          </p:nvSpPr>
          <p:spPr bwMode="auto">
            <a:xfrm>
              <a:off x="528450" y="3674577"/>
              <a:ext cx="1857303" cy="400464"/>
            </a:xfrm>
            <a:prstGeom prst="rect">
              <a:avLst/>
            </a:prstGeom>
            <a:noFill/>
            <a:ln w="9525">
              <a:noFill/>
              <a:miter lim="800000"/>
              <a:headEnd/>
              <a:tailEnd/>
            </a:ln>
          </p:spPr>
          <p:txBody>
            <a:bodyPr wrap="none">
              <a:spAutoFit/>
            </a:bodyPr>
            <a:lstStyle/>
            <a:p>
              <a:pPr eaLnBrk="1" hangingPunct="1"/>
              <a:r>
                <a:rPr lang="en-US" altLang="en-US" sz="2000" b="1" dirty="0"/>
                <a:t>1. </a:t>
              </a:r>
              <a:r>
                <a:rPr lang="en-US" altLang="en-US" sz="2000" b="1" dirty="0" err="1"/>
                <a:t>Vasodilation</a:t>
              </a:r>
              <a:r>
                <a:rPr lang="en-US" altLang="en-US" sz="2000" b="1" dirty="0"/>
                <a:t> </a:t>
              </a:r>
            </a:p>
          </p:txBody>
        </p:sp>
        <p:cxnSp>
          <p:nvCxnSpPr>
            <p:cNvPr id="10" name="Straight Arrow Connector 9"/>
            <p:cNvCxnSpPr/>
            <p:nvPr/>
          </p:nvCxnSpPr>
          <p:spPr>
            <a:xfrm>
              <a:off x="2377440" y="3898422"/>
              <a:ext cx="82296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24589" name="TextBox 10"/>
            <p:cNvSpPr txBox="1">
              <a:spLocks noChangeArrowheads="1"/>
            </p:cNvSpPr>
            <p:nvPr/>
          </p:nvSpPr>
          <p:spPr bwMode="auto">
            <a:xfrm>
              <a:off x="2971799" y="3481431"/>
              <a:ext cx="2743201" cy="708512"/>
            </a:xfrm>
            <a:prstGeom prst="rect">
              <a:avLst/>
            </a:prstGeom>
            <a:noFill/>
            <a:ln w="9525">
              <a:noFill/>
              <a:miter lim="800000"/>
              <a:headEnd/>
              <a:tailEnd/>
            </a:ln>
          </p:spPr>
          <p:txBody>
            <a:bodyPr wrap="square">
              <a:spAutoFit/>
            </a:bodyPr>
            <a:lstStyle/>
            <a:p>
              <a:pPr algn="ctr" eaLnBrk="1" hangingPunct="1"/>
              <a:r>
                <a:rPr lang="en-US" altLang="en-US" sz="2000" dirty="0"/>
                <a:t>Increase in blood volume in the area</a:t>
              </a:r>
            </a:p>
          </p:txBody>
        </p:sp>
        <p:cxnSp>
          <p:nvCxnSpPr>
            <p:cNvPr id="12" name="Straight Arrow Connector 11"/>
            <p:cNvCxnSpPr/>
            <p:nvPr/>
          </p:nvCxnSpPr>
          <p:spPr>
            <a:xfrm>
              <a:off x="5638800" y="3915264"/>
              <a:ext cx="82296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24591" name="TextBox 12"/>
            <p:cNvSpPr txBox="1">
              <a:spLocks noChangeArrowheads="1"/>
            </p:cNvSpPr>
            <p:nvPr/>
          </p:nvSpPr>
          <p:spPr bwMode="auto">
            <a:xfrm>
              <a:off x="6477000" y="3689377"/>
              <a:ext cx="2209800" cy="400464"/>
            </a:xfrm>
            <a:prstGeom prst="rect">
              <a:avLst/>
            </a:prstGeom>
            <a:noFill/>
            <a:ln w="9525">
              <a:noFill/>
              <a:miter lim="800000"/>
              <a:headEnd/>
              <a:tailEnd/>
            </a:ln>
          </p:spPr>
          <p:txBody>
            <a:bodyPr wrap="square">
              <a:spAutoFit/>
            </a:bodyPr>
            <a:lstStyle/>
            <a:p>
              <a:pPr algn="ctr" eaLnBrk="1" hangingPunct="1"/>
              <a:r>
                <a:rPr lang="en-US" altLang="en-US" sz="2000" b="1" dirty="0">
                  <a:solidFill>
                    <a:srgbClr val="C00000"/>
                  </a:solidFill>
                </a:rPr>
                <a:t>Heat and Redness</a:t>
              </a:r>
            </a:p>
          </p:txBody>
        </p:sp>
      </p:grpSp>
      <p:sp>
        <p:nvSpPr>
          <p:cNvPr id="19" name="TextBox 18"/>
          <p:cNvSpPr txBox="1">
            <a:spLocks noChangeArrowheads="1"/>
          </p:cNvSpPr>
          <p:nvPr/>
        </p:nvSpPr>
        <p:spPr bwMode="auto">
          <a:xfrm>
            <a:off x="792163" y="5334000"/>
            <a:ext cx="7666037" cy="830263"/>
          </a:xfrm>
          <a:prstGeom prst="rect">
            <a:avLst/>
          </a:prstGeom>
          <a:noFill/>
          <a:ln w="9525">
            <a:noFill/>
            <a:miter lim="800000"/>
            <a:headEnd/>
            <a:tailEnd/>
          </a:ln>
        </p:spPr>
        <p:txBody>
          <a:bodyPr>
            <a:spAutoFit/>
          </a:bodyPr>
          <a:lstStyle/>
          <a:p>
            <a:pPr eaLnBrk="1" hangingPunct="1"/>
            <a:r>
              <a:rPr lang="en-US" altLang="en-US" dirty="0" smtClean="0">
                <a:solidFill>
                  <a:srgbClr val="000099"/>
                </a:solidFill>
              </a:rPr>
              <a:t>WBCs </a:t>
            </a:r>
            <a:r>
              <a:rPr lang="en-US" altLang="en-US" dirty="0">
                <a:solidFill>
                  <a:srgbClr val="000099"/>
                </a:solidFill>
              </a:rPr>
              <a:t>enter the tissue from the local blood vessels and halts or clears the potential threat</a:t>
            </a:r>
          </a:p>
        </p:txBody>
      </p:sp>
      <p:sp>
        <p:nvSpPr>
          <p:cNvPr id="24582" name="Rectangle 5"/>
          <p:cNvSpPr>
            <a:spLocks noChangeArrowheads="1"/>
          </p:cNvSpPr>
          <p:nvPr/>
        </p:nvSpPr>
        <p:spPr bwMode="auto">
          <a:xfrm>
            <a:off x="838200" y="304800"/>
            <a:ext cx="7239000" cy="1143000"/>
          </a:xfrm>
          <a:prstGeom prst="rect">
            <a:avLst/>
          </a:prstGeom>
          <a:noFill/>
          <a:ln w="9525">
            <a:noFill/>
            <a:miter lim="800000"/>
            <a:headEnd/>
            <a:tailEnd/>
          </a:ln>
        </p:spPr>
        <p:txBody>
          <a:bodyPr anchor="ctr"/>
          <a:lstStyle/>
          <a:p>
            <a:pPr algn="ctr" eaLnBrk="1" hangingPunct="1"/>
            <a:r>
              <a:rPr lang="en-US" altLang="en-US" sz="3200" b="1" dirty="0">
                <a:solidFill>
                  <a:schemeClr val="tx2"/>
                </a:solidFill>
              </a:rPr>
              <a:t>Epithelial Barriers</a:t>
            </a:r>
            <a:r>
              <a:rPr lang="en-US" altLang="en-US" sz="3200" dirty="0">
                <a:solidFill>
                  <a:schemeClr val="tx2"/>
                </a:solidFill>
              </a:rPr>
              <a:t>:</a:t>
            </a:r>
            <a:br>
              <a:rPr lang="en-US" altLang="en-US" sz="3200" dirty="0">
                <a:solidFill>
                  <a:schemeClr val="tx2"/>
                </a:solidFill>
              </a:rPr>
            </a:br>
            <a:r>
              <a:rPr lang="en-US" altLang="en-US" sz="3200" dirty="0">
                <a:solidFill>
                  <a:schemeClr val="tx2"/>
                </a:solidFill>
              </a:rPr>
              <a:t>what happens after a breach?</a:t>
            </a:r>
            <a:br>
              <a:rPr lang="en-US" altLang="en-US" sz="3200" dirty="0">
                <a:solidFill>
                  <a:schemeClr val="tx2"/>
                </a:solidFill>
              </a:rPr>
            </a:br>
            <a:endParaRPr lang="en-US" altLang="en-US" sz="3200" dirty="0">
              <a:solidFill>
                <a:schemeClr val="tx2"/>
              </a:solidFill>
            </a:endParaRPr>
          </a:p>
        </p:txBody>
      </p:sp>
      <p:sp>
        <p:nvSpPr>
          <p:cNvPr id="24583" name="TextBox 14"/>
          <p:cNvSpPr txBox="1">
            <a:spLocks noChangeArrowheads="1"/>
          </p:cNvSpPr>
          <p:nvPr/>
        </p:nvSpPr>
        <p:spPr bwMode="auto">
          <a:xfrm>
            <a:off x="1524000" y="4567237"/>
            <a:ext cx="6057900" cy="461963"/>
          </a:xfrm>
          <a:prstGeom prst="rect">
            <a:avLst/>
          </a:prstGeom>
          <a:noFill/>
          <a:ln w="9525">
            <a:noFill/>
            <a:miter lim="800000"/>
            <a:headEnd/>
            <a:tailEnd/>
          </a:ln>
        </p:spPr>
        <p:txBody>
          <a:bodyPr wrap="none">
            <a:spAutoFit/>
          </a:bodyPr>
          <a:lstStyle/>
          <a:p>
            <a:r>
              <a:rPr lang="en-US" altLang="en-US" b="1" dirty="0"/>
              <a:t>Inflammation: </a:t>
            </a:r>
            <a:r>
              <a:rPr lang="en-US" altLang="en-US" b="1" dirty="0">
                <a:solidFill>
                  <a:srgbClr val="FF0000"/>
                </a:solidFill>
              </a:rPr>
              <a:t>Heat, Redness, Swelling, Pain</a:t>
            </a:r>
          </a:p>
        </p:txBody>
      </p:sp>
      <p:grpSp>
        <p:nvGrpSpPr>
          <p:cNvPr id="20" name="Group 19"/>
          <p:cNvGrpSpPr/>
          <p:nvPr/>
        </p:nvGrpSpPr>
        <p:grpSpPr>
          <a:xfrm>
            <a:off x="381001" y="3251537"/>
            <a:ext cx="7756172" cy="1015663"/>
            <a:chOff x="533401" y="3528950"/>
            <a:chExt cx="7756172" cy="1015663"/>
          </a:xfrm>
        </p:grpSpPr>
        <p:sp>
          <p:nvSpPr>
            <p:cNvPr id="24584" name="TextBox 15"/>
            <p:cNvSpPr txBox="1">
              <a:spLocks noChangeArrowheads="1"/>
            </p:cNvSpPr>
            <p:nvPr/>
          </p:nvSpPr>
          <p:spPr bwMode="auto">
            <a:xfrm>
              <a:off x="533401" y="3528950"/>
              <a:ext cx="1752599" cy="1015663"/>
            </a:xfrm>
            <a:prstGeom prst="rect">
              <a:avLst/>
            </a:prstGeom>
            <a:noFill/>
            <a:ln w="9525">
              <a:noFill/>
              <a:miter lim="800000"/>
              <a:headEnd/>
              <a:tailEnd/>
            </a:ln>
          </p:spPr>
          <p:txBody>
            <a:bodyPr wrap="square">
              <a:spAutoFit/>
            </a:bodyPr>
            <a:lstStyle/>
            <a:p>
              <a:pPr eaLnBrk="1" hangingPunct="1"/>
              <a:r>
                <a:rPr lang="en-US" altLang="en-US" sz="2000" b="1" dirty="0"/>
                <a:t>2. Vascular permeability increases</a:t>
              </a:r>
            </a:p>
          </p:txBody>
        </p:sp>
        <p:cxnSp>
          <p:nvCxnSpPr>
            <p:cNvPr id="17" name="Straight Arrow Connector 16"/>
            <p:cNvCxnSpPr/>
            <p:nvPr/>
          </p:nvCxnSpPr>
          <p:spPr bwMode="auto">
            <a:xfrm>
              <a:off x="2301240" y="4038600"/>
              <a:ext cx="82296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24586" name="TextBox 17"/>
            <p:cNvSpPr txBox="1">
              <a:spLocks noChangeArrowheads="1"/>
            </p:cNvSpPr>
            <p:nvPr/>
          </p:nvSpPr>
          <p:spPr bwMode="auto">
            <a:xfrm>
              <a:off x="3173701" y="3687964"/>
              <a:ext cx="2388899" cy="707886"/>
            </a:xfrm>
            <a:prstGeom prst="rect">
              <a:avLst/>
            </a:prstGeom>
            <a:noFill/>
            <a:ln w="9525">
              <a:noFill/>
              <a:miter lim="800000"/>
              <a:headEnd/>
              <a:tailEnd/>
            </a:ln>
          </p:spPr>
          <p:txBody>
            <a:bodyPr wrap="square">
              <a:spAutoFit/>
            </a:bodyPr>
            <a:lstStyle/>
            <a:p>
              <a:pPr algn="ctr" eaLnBrk="1" hangingPunct="1"/>
              <a:r>
                <a:rPr lang="en-US" altLang="en-US" sz="2000" dirty="0"/>
                <a:t>Leakage of fluid from blood vessel</a:t>
              </a:r>
            </a:p>
          </p:txBody>
        </p:sp>
        <p:sp>
          <p:nvSpPr>
            <p:cNvPr id="16" name="Rectangle 15"/>
            <p:cNvSpPr/>
            <p:nvPr/>
          </p:nvSpPr>
          <p:spPr>
            <a:xfrm>
              <a:off x="6553200" y="3798125"/>
              <a:ext cx="1736373" cy="400110"/>
            </a:xfrm>
            <a:prstGeom prst="rect">
              <a:avLst/>
            </a:prstGeom>
          </p:spPr>
          <p:txBody>
            <a:bodyPr wrap="none">
              <a:spAutoFit/>
            </a:bodyPr>
            <a:lstStyle/>
            <a:p>
              <a:r>
                <a:rPr lang="en-US" altLang="en-US" sz="2000" b="1" dirty="0">
                  <a:solidFill>
                    <a:srgbClr val="C00000"/>
                  </a:solidFill>
                </a:rPr>
                <a:t>Swelling, Pain</a:t>
              </a:r>
              <a:endParaRPr lang="en-US" sz="2000" dirty="0">
                <a:solidFill>
                  <a:srgbClr val="C00000"/>
                </a:solidFill>
              </a:endParaRPr>
            </a:p>
          </p:txBody>
        </p:sp>
        <p:cxnSp>
          <p:nvCxnSpPr>
            <p:cNvPr id="18" name="Straight Arrow Connector 17"/>
            <p:cNvCxnSpPr/>
            <p:nvPr/>
          </p:nvCxnSpPr>
          <p:spPr bwMode="auto">
            <a:xfrm>
              <a:off x="5638800" y="4038600"/>
              <a:ext cx="82296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grpSp>
      <p:sp>
        <p:nvSpPr>
          <p:cNvPr id="21" name="Rounded Rectangle 20"/>
          <p:cNvSpPr/>
          <p:nvPr/>
        </p:nvSpPr>
        <p:spPr>
          <a:xfrm>
            <a:off x="152400" y="1371600"/>
            <a:ext cx="8839200" cy="3048000"/>
          </a:xfrm>
          <a:prstGeom prst="roundRect">
            <a:avLst>
              <a:gd name="adj" fmla="val 731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ChangeArrowheads="1"/>
          </p:cNvSpPr>
          <p:nvPr/>
        </p:nvSpPr>
        <p:spPr bwMode="auto">
          <a:xfrm>
            <a:off x="685800" y="304800"/>
            <a:ext cx="7772400" cy="1470025"/>
          </a:xfrm>
          <a:prstGeom prst="rect">
            <a:avLst/>
          </a:prstGeom>
          <a:noFill/>
          <a:ln w="9525">
            <a:noFill/>
            <a:miter lim="800000"/>
            <a:headEnd/>
            <a:tailEnd/>
          </a:ln>
        </p:spPr>
        <p:txBody>
          <a:bodyPr anchor="ctr"/>
          <a:lstStyle/>
          <a:p>
            <a:pPr algn="ctr" eaLnBrk="1" hangingPunct="1"/>
            <a:r>
              <a:rPr lang="en-US" altLang="en-US" sz="3600" dirty="0">
                <a:solidFill>
                  <a:srgbClr val="00CC99"/>
                </a:solidFill>
              </a:rPr>
              <a:t>Components and Mechanisms of the </a:t>
            </a:r>
            <a:r>
              <a:rPr lang="en-US" altLang="en-US" sz="3600" b="1" dirty="0">
                <a:solidFill>
                  <a:srgbClr val="00CC99"/>
                </a:solidFill>
              </a:rPr>
              <a:t>Adaptive Immune Response</a:t>
            </a:r>
          </a:p>
        </p:txBody>
      </p:sp>
      <p:pic>
        <p:nvPicPr>
          <p:cNvPr id="28675" name="Picture 5" descr="Image of Immune Cell Communication"/>
          <p:cNvPicPr>
            <a:picLocks noChangeAspect="1" noChangeArrowheads="1"/>
          </p:cNvPicPr>
          <p:nvPr/>
        </p:nvPicPr>
        <p:blipFill>
          <a:blip r:embed="rId3" cstate="print"/>
          <a:srcRect/>
          <a:stretch>
            <a:fillRect/>
          </a:stretch>
        </p:blipFill>
        <p:spPr bwMode="auto">
          <a:xfrm>
            <a:off x="1543050" y="1943100"/>
            <a:ext cx="6000750" cy="4000500"/>
          </a:xfrm>
          <a:prstGeom prst="rect">
            <a:avLst/>
          </a:prstGeom>
          <a:noFill/>
          <a:ln w="9525">
            <a:noFill/>
            <a:miter lim="800000"/>
            <a:headEnd/>
            <a:tailEnd/>
          </a:ln>
        </p:spPr>
      </p:pic>
      <p:sp>
        <p:nvSpPr>
          <p:cNvPr id="28676" name="Rectangle 2"/>
          <p:cNvSpPr>
            <a:spLocks noChangeArrowheads="1"/>
          </p:cNvSpPr>
          <p:nvPr/>
        </p:nvSpPr>
        <p:spPr bwMode="auto">
          <a:xfrm>
            <a:off x="1435925" y="5941905"/>
            <a:ext cx="6324600" cy="523220"/>
          </a:xfrm>
          <a:prstGeom prst="rect">
            <a:avLst/>
          </a:prstGeom>
          <a:noFill/>
          <a:ln w="9525">
            <a:noFill/>
            <a:miter lim="800000"/>
            <a:headEnd/>
            <a:tailEnd/>
          </a:ln>
        </p:spPr>
        <p:txBody>
          <a:bodyPr wrap="square">
            <a:spAutoFit/>
          </a:bodyPr>
          <a:lstStyle/>
          <a:p>
            <a:pPr eaLnBrk="1" hangingPunct="1"/>
            <a:r>
              <a:rPr lang="en-US" altLang="en-US" sz="1400" i="1" dirty="0"/>
              <a:t>An image of immune cell communication, showing </a:t>
            </a:r>
            <a:r>
              <a:rPr lang="en-US" altLang="en-US" sz="1400" i="1" dirty="0" err="1"/>
              <a:t>dendritic</a:t>
            </a:r>
            <a:r>
              <a:rPr lang="en-US" altLang="en-US" sz="1400" i="1" dirty="0"/>
              <a:t> cells interacting with T cells, taken using an FEI microscope, magnification 16,000x. (Rita </a:t>
            </a:r>
            <a:r>
              <a:rPr lang="en-US" altLang="en-US" sz="1400" i="1" dirty="0" err="1"/>
              <a:t>Serda</a:t>
            </a:r>
            <a:r>
              <a:rPr lang="en-US" altLang="en-US" sz="1400" i="1" dirty="0"/>
              <a:t>/FEI Image)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76200" y="304800"/>
            <a:ext cx="8801100" cy="762000"/>
          </a:xfrm>
          <a:prstGeom prst="rect">
            <a:avLst/>
          </a:prstGeom>
          <a:noFill/>
          <a:ln>
            <a:noFill/>
          </a:ln>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lang="en-US" altLang="en-US" b="1" dirty="0">
                <a:solidFill>
                  <a:schemeClr val="tx2"/>
                </a:solidFill>
                <a:latin typeface="+mj-lt"/>
              </a:rPr>
              <a:t>Adaptive Immunity: Our most powerful defense</a:t>
            </a:r>
          </a:p>
        </p:txBody>
      </p:sp>
      <p:sp>
        <p:nvSpPr>
          <p:cNvPr id="26628" name="TextBox 3"/>
          <p:cNvSpPr txBox="1">
            <a:spLocks noChangeArrowheads="1"/>
          </p:cNvSpPr>
          <p:nvPr/>
        </p:nvSpPr>
        <p:spPr bwMode="auto">
          <a:xfrm>
            <a:off x="216725" y="1447800"/>
            <a:ext cx="8686800" cy="3954929"/>
          </a:xfrm>
          <a:prstGeom prst="rect">
            <a:avLst/>
          </a:prstGeom>
          <a:noFill/>
          <a:ln w="9525">
            <a:noFill/>
            <a:miter lim="800000"/>
            <a:headEnd/>
            <a:tailEnd/>
          </a:ln>
        </p:spPr>
        <p:txBody>
          <a:bodyPr wrap="square">
            <a:spAutoFit/>
          </a:bodyPr>
          <a:lstStyle/>
          <a:p>
            <a:pPr marL="363538" indent="-363538">
              <a:spcBef>
                <a:spcPts val="1200"/>
              </a:spcBef>
              <a:spcAft>
                <a:spcPts val="600"/>
              </a:spcAft>
              <a:buFont typeface="Wingdings" pitchFamily="2" charset="2"/>
              <a:buChar char="§"/>
            </a:pPr>
            <a:r>
              <a:rPr lang="en-US" altLang="en-US" sz="2200" dirty="0" smtClean="0"/>
              <a:t>More </a:t>
            </a:r>
            <a:r>
              <a:rPr lang="en-US" altLang="en-US" sz="2200" b="1" dirty="0">
                <a:solidFill>
                  <a:srgbClr val="C00000"/>
                </a:solidFill>
              </a:rPr>
              <a:t>tuned</a:t>
            </a:r>
            <a:r>
              <a:rPr lang="en-US" altLang="en-US" sz="2200" dirty="0">
                <a:solidFill>
                  <a:srgbClr val="C00000"/>
                </a:solidFill>
              </a:rPr>
              <a:t> </a:t>
            </a:r>
            <a:r>
              <a:rPr lang="en-US" altLang="en-US" sz="2200" dirty="0"/>
              <a:t>to subtle molecular differences</a:t>
            </a:r>
          </a:p>
          <a:p>
            <a:pPr marL="363538" indent="-363538">
              <a:spcBef>
                <a:spcPts val="1200"/>
              </a:spcBef>
              <a:spcAft>
                <a:spcPts val="600"/>
              </a:spcAft>
              <a:buFont typeface="Wingdings" pitchFamily="2" charset="2"/>
              <a:buChar char="§"/>
            </a:pPr>
            <a:r>
              <a:rPr lang="en-US" altLang="en-US" sz="2200" dirty="0" smtClean="0"/>
              <a:t>Takes </a:t>
            </a:r>
            <a:r>
              <a:rPr lang="en-US" altLang="en-US" sz="2200" dirty="0"/>
              <a:t>more </a:t>
            </a:r>
            <a:r>
              <a:rPr lang="en-US" altLang="en-US" sz="2200" b="1" dirty="0">
                <a:solidFill>
                  <a:srgbClr val="000099"/>
                </a:solidFill>
              </a:rPr>
              <a:t>time</a:t>
            </a:r>
            <a:r>
              <a:rPr lang="en-US" altLang="en-US" sz="2200" dirty="0"/>
              <a:t> to develop; antigen specific</a:t>
            </a:r>
          </a:p>
          <a:p>
            <a:pPr marL="363538" indent="-363538">
              <a:spcBef>
                <a:spcPts val="1200"/>
              </a:spcBef>
              <a:spcAft>
                <a:spcPts val="600"/>
              </a:spcAft>
              <a:buFont typeface="Wingdings" pitchFamily="2" charset="2"/>
              <a:buChar char="§"/>
            </a:pPr>
            <a:r>
              <a:rPr lang="en-US" altLang="en-US" sz="2200" dirty="0" smtClean="0"/>
              <a:t>Gradual </a:t>
            </a:r>
            <a:r>
              <a:rPr lang="en-US" altLang="en-US" sz="2200" dirty="0"/>
              <a:t>resolution of infection is outcome; depends on </a:t>
            </a:r>
            <a:r>
              <a:rPr lang="en-US" altLang="en-US" sz="2200" b="1" dirty="0">
                <a:solidFill>
                  <a:srgbClr val="C709C7"/>
                </a:solidFill>
              </a:rPr>
              <a:t>B and T cells</a:t>
            </a:r>
          </a:p>
          <a:p>
            <a:pPr marL="363538" indent="-363538">
              <a:spcBef>
                <a:spcPts val="1200"/>
              </a:spcBef>
              <a:spcAft>
                <a:spcPts val="600"/>
              </a:spcAft>
              <a:buFont typeface="Wingdings" pitchFamily="2" charset="2"/>
              <a:buChar char="§"/>
            </a:pPr>
            <a:r>
              <a:rPr lang="en-US" altLang="en-US" sz="2200" dirty="0" smtClean="0"/>
              <a:t>Able </a:t>
            </a:r>
            <a:r>
              <a:rPr lang="en-US" altLang="en-US" sz="2200" dirty="0"/>
              <a:t>to better </a:t>
            </a:r>
            <a:r>
              <a:rPr lang="en-US" altLang="en-US" sz="2200" b="1" dirty="0">
                <a:solidFill>
                  <a:srgbClr val="04760F"/>
                </a:solidFill>
              </a:rPr>
              <a:t>recognize</a:t>
            </a:r>
            <a:r>
              <a:rPr lang="en-US" altLang="en-US" sz="2200" dirty="0">
                <a:solidFill>
                  <a:srgbClr val="04760F"/>
                </a:solidFill>
              </a:rPr>
              <a:t>, </a:t>
            </a:r>
            <a:r>
              <a:rPr lang="en-US" altLang="en-US" sz="2200" b="1" dirty="0">
                <a:solidFill>
                  <a:srgbClr val="04760F"/>
                </a:solidFill>
              </a:rPr>
              <a:t>eliminate</a:t>
            </a:r>
            <a:r>
              <a:rPr lang="en-US" altLang="en-US" sz="2200" dirty="0">
                <a:solidFill>
                  <a:srgbClr val="04760F"/>
                </a:solidFill>
              </a:rPr>
              <a:t>, &amp; </a:t>
            </a:r>
            <a:r>
              <a:rPr lang="en-US" altLang="en-US" sz="2200" b="1" dirty="0">
                <a:solidFill>
                  <a:srgbClr val="04760F"/>
                </a:solidFill>
              </a:rPr>
              <a:t>remember</a:t>
            </a:r>
            <a:r>
              <a:rPr lang="en-US" altLang="en-US" sz="2200" dirty="0">
                <a:solidFill>
                  <a:srgbClr val="04760F"/>
                </a:solidFill>
              </a:rPr>
              <a:t> </a:t>
            </a:r>
            <a:r>
              <a:rPr lang="en-US" altLang="en-US" sz="2200" dirty="0"/>
              <a:t>the invading pathogen</a:t>
            </a:r>
          </a:p>
          <a:p>
            <a:pPr marL="363538" indent="-363538">
              <a:spcBef>
                <a:spcPts val="1200"/>
              </a:spcBef>
              <a:spcAft>
                <a:spcPts val="600"/>
              </a:spcAft>
              <a:buFont typeface="Wingdings" pitchFamily="2" charset="2"/>
              <a:buChar char="§"/>
            </a:pPr>
            <a:r>
              <a:rPr lang="en-US" altLang="en-US" sz="2200" dirty="0" smtClean="0"/>
              <a:t>Development </a:t>
            </a:r>
            <a:r>
              <a:rPr lang="en-US" altLang="en-US" sz="2200" dirty="0"/>
              <a:t>is </a:t>
            </a:r>
            <a:r>
              <a:rPr lang="en-US" altLang="en-US" sz="2200" dirty="0">
                <a:solidFill>
                  <a:srgbClr val="00B0F0"/>
                </a:solidFill>
              </a:rPr>
              <a:t>dependent upon earlier innate pathways</a:t>
            </a:r>
          </a:p>
          <a:p>
            <a:pPr marL="363538" indent="-363538">
              <a:spcBef>
                <a:spcPts val="1200"/>
              </a:spcBef>
              <a:spcAft>
                <a:spcPts val="600"/>
              </a:spcAft>
              <a:buFont typeface="Wingdings" pitchFamily="2" charset="2"/>
              <a:buChar char="§"/>
            </a:pPr>
            <a:r>
              <a:rPr lang="en-US" altLang="en-US" sz="2200" dirty="0" smtClean="0"/>
              <a:t>Adaptive </a:t>
            </a:r>
            <a:r>
              <a:rPr lang="en-US" altLang="en-US" sz="2200" dirty="0"/>
              <a:t>immunity provides a second &amp; </a:t>
            </a:r>
            <a:r>
              <a:rPr lang="en-US" altLang="en-US" sz="2200" b="1" dirty="0">
                <a:solidFill>
                  <a:srgbClr val="FF6600"/>
                </a:solidFill>
              </a:rPr>
              <a:t>more comprehensive </a:t>
            </a:r>
            <a:r>
              <a:rPr lang="en-US" altLang="en-US" sz="2200" dirty="0"/>
              <a:t>line of defense based on the struggles of innate immunity</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8" name="Picture 3"/>
          <p:cNvPicPr>
            <a:picLocks noChangeAspect="1"/>
          </p:cNvPicPr>
          <p:nvPr/>
        </p:nvPicPr>
        <p:blipFill>
          <a:blip r:embed="rId3" cstate="print"/>
          <a:srcRect b="4889"/>
          <a:stretch>
            <a:fillRect/>
          </a:stretch>
        </p:blipFill>
        <p:spPr bwMode="auto">
          <a:xfrm>
            <a:off x="762000" y="1143000"/>
            <a:ext cx="7642225" cy="2971800"/>
          </a:xfrm>
          <a:prstGeom prst="rect">
            <a:avLst/>
          </a:prstGeom>
          <a:noFill/>
          <a:ln w="9525">
            <a:noFill/>
            <a:miter lim="800000"/>
            <a:headEnd/>
            <a:tailEnd/>
          </a:ln>
        </p:spPr>
      </p:pic>
      <p:sp>
        <p:nvSpPr>
          <p:cNvPr id="5" name="TextBox 4">
            <a:extLst>
              <a:ext uri="{FF2B5EF4-FFF2-40B4-BE49-F238E27FC236}">
                <a16:creationId xmlns:a16="http://schemas.microsoft.com/office/drawing/2014/main" xmlns="" id="{E0DC1D02-44FB-4189-8A66-9BD9C805D734}"/>
              </a:ext>
            </a:extLst>
          </p:cNvPr>
          <p:cNvSpPr txBox="1">
            <a:spLocks noChangeArrowheads="1"/>
          </p:cNvSpPr>
          <p:nvPr/>
        </p:nvSpPr>
        <p:spPr bwMode="auto">
          <a:xfrm>
            <a:off x="304800" y="4227255"/>
            <a:ext cx="8534400" cy="2554545"/>
          </a:xfrm>
          <a:prstGeom prst="rect">
            <a:avLst/>
          </a:prstGeom>
          <a:noFill/>
          <a:ln w="9525">
            <a:noFill/>
            <a:miter lim="800000"/>
            <a:headEnd/>
            <a:tailEnd/>
          </a:ln>
        </p:spPr>
        <p:txBody>
          <a:bodyPr wrap="square">
            <a:spAutoFit/>
          </a:bodyPr>
          <a:lstStyle/>
          <a:p>
            <a:pPr marL="457200" indent="-457200" eaLnBrk="1" hangingPunct="1">
              <a:buFont typeface="+mj-lt"/>
              <a:buAutoNum type="arabicPeriod"/>
            </a:pPr>
            <a:r>
              <a:rPr lang="en-US" altLang="en-US" sz="2000" dirty="0"/>
              <a:t>Each B cell can recognize only one antigen</a:t>
            </a:r>
          </a:p>
          <a:p>
            <a:pPr marL="457200" indent="-457200" eaLnBrk="1" hangingPunct="1">
              <a:buFont typeface="+mj-lt"/>
              <a:buAutoNum type="arabicPeriod"/>
            </a:pPr>
            <a:endParaRPr lang="en-US" altLang="en-US" sz="2000" dirty="0"/>
          </a:p>
          <a:p>
            <a:pPr marL="457200" indent="-457200" eaLnBrk="1" hangingPunct="1">
              <a:buFont typeface="+mj-lt"/>
              <a:buAutoNum type="arabicPeriod"/>
            </a:pPr>
            <a:r>
              <a:rPr lang="en-US" altLang="en-US" sz="2000" dirty="0"/>
              <a:t>That B cell gets activated and differentiated into numerous plasma cells</a:t>
            </a:r>
          </a:p>
          <a:p>
            <a:pPr marL="457200" indent="-457200" eaLnBrk="1" hangingPunct="1">
              <a:buFont typeface="+mj-lt"/>
              <a:buAutoNum type="arabicPeriod"/>
            </a:pPr>
            <a:endParaRPr lang="en-US" altLang="en-US" sz="2000" dirty="0"/>
          </a:p>
          <a:p>
            <a:pPr marL="457200" indent="-457200" eaLnBrk="1" hangingPunct="1">
              <a:buFont typeface="+mj-lt"/>
              <a:buAutoNum type="arabicPeriod"/>
            </a:pPr>
            <a:r>
              <a:rPr lang="en-US" altLang="en-US" sz="2000" dirty="0"/>
              <a:t>All of these plasma cells produce same antibody in a very efficient manner</a:t>
            </a:r>
          </a:p>
          <a:p>
            <a:pPr marL="457200" indent="-457200" eaLnBrk="1" hangingPunct="1">
              <a:buFont typeface="+mj-lt"/>
              <a:buAutoNum type="arabicPeriod"/>
            </a:pPr>
            <a:endParaRPr lang="en-US" altLang="en-US" sz="2000" dirty="0"/>
          </a:p>
          <a:p>
            <a:pPr marL="457200" indent="-457200" eaLnBrk="1" hangingPunct="1">
              <a:buFont typeface="+mj-lt"/>
              <a:buAutoNum type="arabicPeriod"/>
            </a:pPr>
            <a:r>
              <a:rPr lang="en-US" altLang="en-US" sz="2000" dirty="0"/>
              <a:t>These antibodies are then utilized in the clearing of initial antigen/antigen providing microorganisms, which was initially detected by B cell</a:t>
            </a:r>
          </a:p>
        </p:txBody>
      </p:sp>
      <p:sp>
        <p:nvSpPr>
          <p:cNvPr id="8" name="Title 2"/>
          <p:cNvSpPr txBox="1">
            <a:spLocks/>
          </p:cNvSpPr>
          <p:nvPr/>
        </p:nvSpPr>
        <p:spPr>
          <a:xfrm>
            <a:off x="195942" y="76200"/>
            <a:ext cx="8763000" cy="6858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r>
              <a:rPr lang="en-GB" sz="3200" b="1" kern="0" dirty="0" smtClean="0"/>
              <a:t>Activation of B Cell and Production of Antibody</a:t>
            </a:r>
            <a:endParaRPr lang="en-GB" sz="3200" b="1" kern="0" dirty="0"/>
          </a:p>
        </p:txBody>
      </p:sp>
    </p:spTree>
    <p:extLst>
      <p:ext uri="{BB962C8B-B14F-4D97-AF65-F5344CB8AC3E}">
        <p14:creationId xmlns:p14="http://schemas.microsoft.com/office/powerpoint/2010/main" val="397839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www.immunology.org/sites/default/files/B%20cell%20differentiation%20after%20activ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66800"/>
            <a:ext cx="9144000" cy="489741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90600" y="0"/>
            <a:ext cx="7239000" cy="584775"/>
          </a:xfrm>
          <a:prstGeom prst="rect">
            <a:avLst/>
          </a:prstGeom>
        </p:spPr>
        <p:txBody>
          <a:bodyPr wrap="square">
            <a:spAutoFit/>
          </a:bodyPr>
          <a:lstStyle/>
          <a:p>
            <a:r>
              <a:rPr lang="en-US" sz="3200" b="1" dirty="0"/>
              <a:t>B cell differentiation after activation</a:t>
            </a:r>
            <a:endParaRPr lang="en-US" sz="3200" dirty="0"/>
          </a:p>
        </p:txBody>
      </p:sp>
    </p:spTree>
    <p:extLst>
      <p:ext uri="{BB962C8B-B14F-4D97-AF65-F5344CB8AC3E}">
        <p14:creationId xmlns:p14="http://schemas.microsoft.com/office/powerpoint/2010/main" val="42018745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2"/>
          <p:cNvSpPr txBox="1">
            <a:spLocks noChangeArrowheads="1"/>
          </p:cNvSpPr>
          <p:nvPr/>
        </p:nvSpPr>
        <p:spPr bwMode="auto">
          <a:xfrm>
            <a:off x="1600200" y="152400"/>
            <a:ext cx="6037263" cy="584200"/>
          </a:xfrm>
          <a:prstGeom prst="rect">
            <a:avLst/>
          </a:prstGeom>
          <a:noFill/>
          <a:ln w="9525">
            <a:noFill/>
            <a:miter lim="800000"/>
            <a:headEnd/>
            <a:tailEnd/>
          </a:ln>
        </p:spPr>
        <p:txBody>
          <a:bodyPr wrap="none">
            <a:spAutoFit/>
          </a:bodyPr>
          <a:lstStyle/>
          <a:p>
            <a:pPr eaLnBrk="1" hangingPunct="1"/>
            <a:r>
              <a:rPr lang="en-US" altLang="en-US" sz="3200" b="1"/>
              <a:t>Structure of an Antibody molecule</a:t>
            </a:r>
          </a:p>
        </p:txBody>
      </p:sp>
      <p:sp>
        <p:nvSpPr>
          <p:cNvPr id="32771" name="Picture 159" descr="Glick4e_10"/>
          <p:cNvSpPr>
            <a:spLocks noChangeAspect="1" noChangeArrowheads="1"/>
          </p:cNvSpPr>
          <p:nvPr/>
        </p:nvSpPr>
        <p:spPr bwMode="auto">
          <a:xfrm>
            <a:off x="0" y="1143000"/>
            <a:ext cx="6342063" cy="5715000"/>
          </a:xfrm>
          <a:prstGeom prst="rect">
            <a:avLst/>
          </a:prstGeom>
          <a:noFill/>
          <a:ln w="9525">
            <a:noFill/>
            <a:miter lim="800000"/>
            <a:headEnd/>
            <a:tailEnd/>
          </a:ln>
        </p:spPr>
        <p:txBody>
          <a:bodyPr/>
          <a:lstStyle/>
          <a:p>
            <a:endParaRPr lang="en-US" altLang="en-US"/>
          </a:p>
        </p:txBody>
      </p:sp>
      <p:sp>
        <p:nvSpPr>
          <p:cNvPr id="30724" name="Picture 2" descr="http://www.blopig.com/blog/wp-content/uploads/2013/07/Antibody1.png"/>
          <p:cNvSpPr>
            <a:spLocks noChangeAspect="1" noChangeArrowheads="1"/>
          </p:cNvSpPr>
          <p:nvPr/>
        </p:nvSpPr>
        <p:spPr bwMode="auto">
          <a:xfrm>
            <a:off x="5562600" y="3968750"/>
            <a:ext cx="3581400" cy="2889250"/>
          </a:xfrm>
          <a:prstGeom prst="rect">
            <a:avLst/>
          </a:prstGeom>
          <a:noFill/>
          <a:ln w="9525">
            <a:noFill/>
            <a:miter lim="800000"/>
            <a:headEnd/>
            <a:tailEnd/>
          </a:ln>
        </p:spPr>
        <p:txBody>
          <a:bodyPr/>
          <a:lstStyle/>
          <a:p>
            <a:endParaRPr lang="en-US" altLang="en-US"/>
          </a:p>
        </p:txBody>
      </p:sp>
      <p:pic>
        <p:nvPicPr>
          <p:cNvPr id="32773" name="Picture 7"/>
          <p:cNvPicPr>
            <a:picLocks noChangeAspect="1"/>
          </p:cNvPicPr>
          <p:nvPr/>
        </p:nvPicPr>
        <p:blipFill>
          <a:blip r:embed="rId3" cstate="print"/>
          <a:srcRect b="3979"/>
          <a:stretch>
            <a:fillRect/>
          </a:stretch>
        </p:blipFill>
        <p:spPr bwMode="auto">
          <a:xfrm>
            <a:off x="381000" y="1395413"/>
            <a:ext cx="8448675" cy="4929187"/>
          </a:xfrm>
          <a:prstGeom prst="rect">
            <a:avLst/>
          </a:prstGeom>
          <a:noFill/>
          <a:ln w="9525">
            <a:noFill/>
            <a:miter lim="800000"/>
            <a:headEnd/>
            <a:tailEnd/>
          </a:ln>
        </p:spPr>
      </p:pic>
    </p:spTree>
    <p:extLst>
      <p:ext uri="{BB962C8B-B14F-4D97-AF65-F5344CB8AC3E}">
        <p14:creationId xmlns:p14="http://schemas.microsoft.com/office/powerpoint/2010/main" val="1921483567"/>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07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igure 9.3. B cells and helper T cells must recognize epitopes of the same molecular complex in order to intera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7003" y="1188720"/>
            <a:ext cx="1895165" cy="566928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0"/>
            <a:ext cx="9144000" cy="1077218"/>
          </a:xfrm>
          <a:prstGeom prst="rect">
            <a:avLst/>
          </a:prstGeom>
        </p:spPr>
        <p:txBody>
          <a:bodyPr wrap="square">
            <a:spAutoFit/>
          </a:bodyPr>
          <a:lstStyle/>
          <a:p>
            <a:pPr algn="ctr"/>
            <a:r>
              <a:rPr lang="en-US" sz="3200" b="1" dirty="0"/>
              <a:t>B cells and </a:t>
            </a:r>
            <a:r>
              <a:rPr lang="en-US" sz="3200" b="1" dirty="0" smtClean="0"/>
              <a:t>T </a:t>
            </a:r>
            <a:r>
              <a:rPr lang="en-US" sz="3200" b="1" dirty="0"/>
              <a:t>cells must recognize epitopes of the same molecular complex in order to interact</a:t>
            </a:r>
          </a:p>
        </p:txBody>
      </p:sp>
    </p:spTree>
    <p:extLst>
      <p:ext uri="{BB962C8B-B14F-4D97-AF65-F5344CB8AC3E}">
        <p14:creationId xmlns:p14="http://schemas.microsoft.com/office/powerpoint/2010/main" val="18874182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figure 1-01"/>
          <p:cNvPicPr>
            <a:picLocks noChangeAspect="1" noChangeArrowheads="1"/>
          </p:cNvPicPr>
          <p:nvPr/>
        </p:nvPicPr>
        <p:blipFill>
          <a:blip r:embed="rId3" cstate="print"/>
          <a:srcRect b="2843"/>
          <a:stretch>
            <a:fillRect/>
          </a:stretch>
        </p:blipFill>
        <p:spPr bwMode="auto">
          <a:xfrm>
            <a:off x="298006" y="762000"/>
            <a:ext cx="2032000" cy="2362200"/>
          </a:xfrm>
          <a:prstGeom prst="rect">
            <a:avLst/>
          </a:prstGeom>
          <a:noFill/>
          <a:ln w="9525">
            <a:noFill/>
            <a:miter lim="800000"/>
            <a:headEnd/>
            <a:tailEnd/>
          </a:ln>
        </p:spPr>
      </p:pic>
      <p:sp>
        <p:nvSpPr>
          <p:cNvPr id="7171" name="TextBox 4"/>
          <p:cNvSpPr txBox="1">
            <a:spLocks noChangeArrowheads="1"/>
          </p:cNvSpPr>
          <p:nvPr/>
        </p:nvSpPr>
        <p:spPr bwMode="auto">
          <a:xfrm>
            <a:off x="2057400" y="76200"/>
            <a:ext cx="5213350" cy="584200"/>
          </a:xfrm>
          <a:prstGeom prst="rect">
            <a:avLst/>
          </a:prstGeom>
          <a:noFill/>
          <a:ln w="9525">
            <a:noFill/>
            <a:miter lim="800000"/>
            <a:headEnd/>
            <a:tailEnd/>
          </a:ln>
        </p:spPr>
        <p:txBody>
          <a:bodyPr wrap="none">
            <a:spAutoFit/>
          </a:bodyPr>
          <a:lstStyle/>
          <a:p>
            <a:pPr eaLnBrk="1" hangingPunct="1"/>
            <a:r>
              <a:rPr lang="en-US" altLang="en-US" sz="3200" b="1" dirty="0"/>
              <a:t>Immunology: The Beginning</a:t>
            </a:r>
          </a:p>
        </p:txBody>
      </p:sp>
      <p:sp>
        <p:nvSpPr>
          <p:cNvPr id="7172" name="TextBox 5"/>
          <p:cNvSpPr txBox="1">
            <a:spLocks noChangeArrowheads="1"/>
          </p:cNvSpPr>
          <p:nvPr/>
        </p:nvSpPr>
        <p:spPr bwMode="auto">
          <a:xfrm>
            <a:off x="2590800" y="914400"/>
            <a:ext cx="6172200" cy="3785652"/>
          </a:xfrm>
          <a:prstGeom prst="rect">
            <a:avLst/>
          </a:prstGeom>
          <a:noFill/>
          <a:ln w="9525">
            <a:noFill/>
            <a:miter lim="800000"/>
            <a:headEnd/>
            <a:tailEnd/>
          </a:ln>
        </p:spPr>
        <p:txBody>
          <a:bodyPr wrap="square">
            <a:spAutoFit/>
          </a:bodyPr>
          <a:lstStyle/>
          <a:p>
            <a:pPr eaLnBrk="1" hangingPunct="1">
              <a:spcBef>
                <a:spcPts val="600"/>
              </a:spcBef>
              <a:buFont typeface="Arial" pitchFamily="34" charset="0"/>
              <a:buChar char="•"/>
            </a:pPr>
            <a:r>
              <a:rPr lang="en-US" altLang="en-US" sz="2000" dirty="0"/>
              <a:t> In 15</a:t>
            </a:r>
            <a:r>
              <a:rPr lang="en-US" altLang="en-US" sz="2000" baseline="30000" dirty="0"/>
              <a:t>th</a:t>
            </a:r>
            <a:r>
              <a:rPr lang="en-US" altLang="en-US" sz="2000" dirty="0"/>
              <a:t> century dried crusts from small pox were either inhaled or inserted into small cuts in the skin (</a:t>
            </a:r>
            <a:r>
              <a:rPr lang="en-US" altLang="en-US" sz="2000" b="1" dirty="0" err="1">
                <a:solidFill>
                  <a:srgbClr val="DE14D4"/>
                </a:solidFill>
              </a:rPr>
              <a:t>Variolation</a:t>
            </a:r>
            <a:r>
              <a:rPr lang="en-US" altLang="en-US" sz="2000" dirty="0" smtClean="0"/>
              <a:t>).</a:t>
            </a:r>
          </a:p>
          <a:p>
            <a:pPr eaLnBrk="1" hangingPunct="1">
              <a:spcBef>
                <a:spcPts val="600"/>
              </a:spcBef>
              <a:buFont typeface="Arial" pitchFamily="34" charset="0"/>
              <a:buChar char="•"/>
            </a:pPr>
            <a:endParaRPr lang="en-US" altLang="en-US" sz="2000" dirty="0"/>
          </a:p>
          <a:p>
            <a:pPr eaLnBrk="1" hangingPunct="1">
              <a:spcBef>
                <a:spcPts val="600"/>
              </a:spcBef>
              <a:buFont typeface="Arial" pitchFamily="34" charset="0"/>
              <a:buChar char="•"/>
            </a:pPr>
            <a:r>
              <a:rPr lang="en-US" altLang="en-US" sz="2000" dirty="0"/>
              <a:t> In 1796, </a:t>
            </a:r>
            <a:r>
              <a:rPr lang="en-US" altLang="en-US" sz="2000" b="1" dirty="0" smtClean="0"/>
              <a:t>Edward Jenner</a:t>
            </a:r>
            <a:r>
              <a:rPr lang="en-US" altLang="en-US" sz="2000" dirty="0" smtClean="0"/>
              <a:t> </a:t>
            </a:r>
            <a:r>
              <a:rPr lang="en-US" altLang="en-US" sz="2000" dirty="0"/>
              <a:t>demonstrated that inoculation with cow-pox protects against small pox, a lethal disease at that time. A process he termed </a:t>
            </a:r>
            <a:r>
              <a:rPr lang="en-US" altLang="en-US" sz="2000" b="1" dirty="0" smtClean="0">
                <a:solidFill>
                  <a:srgbClr val="0594FF"/>
                </a:solidFill>
              </a:rPr>
              <a:t>Vaccination</a:t>
            </a:r>
          </a:p>
          <a:p>
            <a:pPr eaLnBrk="1" hangingPunct="1">
              <a:spcBef>
                <a:spcPts val="600"/>
              </a:spcBef>
              <a:buFont typeface="Arial" pitchFamily="34" charset="0"/>
              <a:buChar char="•"/>
            </a:pPr>
            <a:endParaRPr lang="en-US" altLang="en-US" sz="2000" b="1" dirty="0">
              <a:solidFill>
                <a:srgbClr val="0594FF"/>
              </a:solidFill>
            </a:endParaRPr>
          </a:p>
          <a:p>
            <a:pPr eaLnBrk="1" hangingPunct="1">
              <a:spcBef>
                <a:spcPts val="600"/>
              </a:spcBef>
              <a:buFont typeface="Arial" pitchFamily="34" charset="0"/>
              <a:buChar char="•"/>
            </a:pPr>
            <a:r>
              <a:rPr lang="en-US" altLang="en-US" sz="2000" dirty="0"/>
              <a:t> </a:t>
            </a:r>
            <a:r>
              <a:rPr lang="en-US" altLang="en-US" sz="2000" b="1" dirty="0"/>
              <a:t>Louis Pasteur</a:t>
            </a:r>
            <a:r>
              <a:rPr lang="en-US" altLang="en-US" sz="2000" dirty="0"/>
              <a:t>’s hypothesis: Weakened or attenuated strain could be administered to protect from that specific strain causing disease - </a:t>
            </a:r>
            <a:r>
              <a:rPr lang="en-US" altLang="en-US" sz="2000" b="1" dirty="0">
                <a:solidFill>
                  <a:srgbClr val="00A400"/>
                </a:solidFill>
              </a:rPr>
              <a:t>Vaccine</a:t>
            </a:r>
          </a:p>
        </p:txBody>
      </p:sp>
      <p:sp>
        <p:nvSpPr>
          <p:cNvPr id="8" name="Rectangle 7"/>
          <p:cNvSpPr/>
          <p:nvPr/>
        </p:nvSpPr>
        <p:spPr>
          <a:xfrm>
            <a:off x="237046" y="3078480"/>
            <a:ext cx="2133600" cy="1015663"/>
          </a:xfrm>
          <a:prstGeom prst="rect">
            <a:avLst/>
          </a:prstGeom>
        </p:spPr>
        <p:txBody>
          <a:bodyPr wrap="square">
            <a:spAutoFit/>
          </a:bodyPr>
          <a:lstStyle/>
          <a:p>
            <a:pPr algn="ctr"/>
            <a:r>
              <a:rPr lang="en-US" altLang="en-US" sz="2000" b="1" dirty="0">
                <a:solidFill>
                  <a:srgbClr val="7030A0"/>
                </a:solidFill>
              </a:rPr>
              <a:t>Edward Jenner: father of Immunology</a:t>
            </a:r>
            <a:endParaRPr lang="en-US" sz="2000" dirty="0">
              <a:solidFill>
                <a:srgbClr val="7030A0"/>
              </a:solidFill>
            </a:endParaRPr>
          </a:p>
        </p:txBody>
      </p:sp>
      <p:sp>
        <p:nvSpPr>
          <p:cNvPr id="9" name="Rounded Rectangle 8"/>
          <p:cNvSpPr/>
          <p:nvPr/>
        </p:nvSpPr>
        <p:spPr>
          <a:xfrm>
            <a:off x="206566" y="670560"/>
            <a:ext cx="2209800" cy="3444240"/>
          </a:xfrm>
          <a:prstGeom prst="roundRect">
            <a:avLst>
              <a:gd name="adj" fmla="val 425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xmlns="" id="{3210120D-EE13-4963-96D7-16DBF42DF9D6}"/>
              </a:ext>
            </a:extLst>
          </p:cNvPr>
          <p:cNvSpPr txBox="1">
            <a:spLocks noChangeArrowheads="1"/>
          </p:cNvSpPr>
          <p:nvPr/>
        </p:nvSpPr>
        <p:spPr bwMode="auto">
          <a:xfrm>
            <a:off x="1850834" y="833735"/>
            <a:ext cx="5464366" cy="461665"/>
          </a:xfrm>
          <a:prstGeom prst="rect">
            <a:avLst/>
          </a:prstGeom>
          <a:noFill/>
          <a:ln w="9525">
            <a:noFill/>
            <a:miter lim="800000"/>
            <a:headEnd/>
            <a:tailEnd/>
          </a:ln>
        </p:spPr>
        <p:txBody>
          <a:bodyPr wrap="square">
            <a:spAutoFit/>
          </a:bodyPr>
          <a:lstStyle/>
          <a:p>
            <a:pPr algn="ctr" eaLnBrk="1" hangingPunct="1"/>
            <a:r>
              <a:rPr lang="en-US" altLang="en-US" b="1" dirty="0" smtClean="0"/>
              <a:t>Antigen presented by APC (via MHC)</a:t>
            </a:r>
            <a:endParaRPr lang="en-US" altLang="en-US" b="1" dirty="0"/>
          </a:p>
        </p:txBody>
      </p:sp>
      <p:sp>
        <p:nvSpPr>
          <p:cNvPr id="5" name="Text Box 7">
            <a:extLst>
              <a:ext uri="{FF2B5EF4-FFF2-40B4-BE49-F238E27FC236}">
                <a16:creationId xmlns:a16="http://schemas.microsoft.com/office/drawing/2014/main" xmlns="" id="{5374E450-542A-418C-BA44-E3900B898FE7}"/>
              </a:ext>
            </a:extLst>
          </p:cNvPr>
          <p:cNvSpPr txBox="1">
            <a:spLocks noChangeArrowheads="1"/>
          </p:cNvSpPr>
          <p:nvPr/>
        </p:nvSpPr>
        <p:spPr bwMode="auto">
          <a:xfrm>
            <a:off x="1228396" y="2362200"/>
            <a:ext cx="2326342" cy="461665"/>
          </a:xfrm>
          <a:prstGeom prst="rect">
            <a:avLst/>
          </a:prstGeom>
          <a:noFill/>
          <a:ln w="9525">
            <a:noFill/>
            <a:miter lim="800000"/>
            <a:headEnd/>
            <a:tailEnd/>
          </a:ln>
        </p:spPr>
        <p:txBody>
          <a:bodyPr wrap="none">
            <a:spAutoFit/>
          </a:bodyPr>
          <a:lstStyle/>
          <a:p>
            <a:pPr eaLnBrk="1" hangingPunct="1"/>
            <a:r>
              <a:rPr lang="en-US" altLang="en-US" b="1" dirty="0">
                <a:solidFill>
                  <a:srgbClr val="C00000"/>
                </a:solidFill>
              </a:rPr>
              <a:t>Cytotoxic T Cell</a:t>
            </a:r>
          </a:p>
        </p:txBody>
      </p:sp>
      <p:sp>
        <p:nvSpPr>
          <p:cNvPr id="6" name="Rectangle 5">
            <a:extLst>
              <a:ext uri="{FF2B5EF4-FFF2-40B4-BE49-F238E27FC236}">
                <a16:creationId xmlns:a16="http://schemas.microsoft.com/office/drawing/2014/main" xmlns="" id="{60D4955A-6917-44A9-B116-BBDDE19DDECA}"/>
              </a:ext>
            </a:extLst>
          </p:cNvPr>
          <p:cNvSpPr/>
          <p:nvPr/>
        </p:nvSpPr>
        <p:spPr>
          <a:xfrm>
            <a:off x="5699877" y="2315496"/>
            <a:ext cx="2037033" cy="461665"/>
          </a:xfrm>
          <a:prstGeom prst="rect">
            <a:avLst/>
          </a:prstGeom>
        </p:spPr>
        <p:txBody>
          <a:bodyPr wrap="none">
            <a:spAutoFit/>
          </a:bodyPr>
          <a:lstStyle/>
          <a:p>
            <a:r>
              <a:rPr lang="en-US" altLang="en-US" b="1" dirty="0" smtClean="0">
                <a:solidFill>
                  <a:srgbClr val="000099"/>
                </a:solidFill>
              </a:rPr>
              <a:t>Helper </a:t>
            </a:r>
            <a:r>
              <a:rPr lang="en-US" altLang="en-US" b="1" dirty="0">
                <a:solidFill>
                  <a:srgbClr val="000099"/>
                </a:solidFill>
              </a:rPr>
              <a:t>T Cell</a:t>
            </a:r>
            <a:endParaRPr lang="en-GB" dirty="0">
              <a:solidFill>
                <a:srgbClr val="000099"/>
              </a:solidFill>
            </a:endParaRPr>
          </a:p>
        </p:txBody>
      </p:sp>
      <p:sp>
        <p:nvSpPr>
          <p:cNvPr id="7" name="Text Box 7">
            <a:extLst>
              <a:ext uri="{FF2B5EF4-FFF2-40B4-BE49-F238E27FC236}">
                <a16:creationId xmlns:a16="http://schemas.microsoft.com/office/drawing/2014/main" xmlns="" id="{035D6F42-3EE3-4F74-B86A-1876B994EDD2}"/>
              </a:ext>
            </a:extLst>
          </p:cNvPr>
          <p:cNvSpPr txBox="1">
            <a:spLocks noChangeArrowheads="1"/>
          </p:cNvSpPr>
          <p:nvPr/>
        </p:nvSpPr>
        <p:spPr bwMode="auto">
          <a:xfrm>
            <a:off x="4027626" y="1647372"/>
            <a:ext cx="1110432" cy="461665"/>
          </a:xfrm>
          <a:prstGeom prst="rect">
            <a:avLst/>
          </a:prstGeom>
          <a:noFill/>
          <a:ln w="9525">
            <a:noFill/>
            <a:miter lim="800000"/>
            <a:headEnd/>
            <a:tailEnd/>
          </a:ln>
        </p:spPr>
        <p:txBody>
          <a:bodyPr wrap="none">
            <a:spAutoFit/>
          </a:bodyPr>
          <a:lstStyle/>
          <a:p>
            <a:pPr eaLnBrk="1" hangingPunct="1"/>
            <a:r>
              <a:rPr lang="en-US" altLang="en-US" b="1" dirty="0" smtClean="0"/>
              <a:t>T Cells</a:t>
            </a:r>
            <a:endParaRPr lang="en-US" altLang="en-US" b="1" dirty="0"/>
          </a:p>
        </p:txBody>
      </p:sp>
      <p:sp>
        <p:nvSpPr>
          <p:cNvPr id="8" name="Text Box 10">
            <a:extLst>
              <a:ext uri="{FF2B5EF4-FFF2-40B4-BE49-F238E27FC236}">
                <a16:creationId xmlns:a16="http://schemas.microsoft.com/office/drawing/2014/main" xmlns="" id="{7A7BEB37-6A6C-4743-9B1A-2D7453006A23}"/>
              </a:ext>
            </a:extLst>
          </p:cNvPr>
          <p:cNvSpPr txBox="1">
            <a:spLocks noChangeArrowheads="1"/>
          </p:cNvSpPr>
          <p:nvPr/>
        </p:nvSpPr>
        <p:spPr bwMode="auto">
          <a:xfrm>
            <a:off x="-17463" y="3268663"/>
            <a:ext cx="4818063" cy="769937"/>
          </a:xfrm>
          <a:prstGeom prst="rect">
            <a:avLst/>
          </a:prstGeom>
          <a:noFill/>
          <a:ln w="9525">
            <a:noFill/>
            <a:miter lim="800000"/>
            <a:headEnd/>
            <a:tailEnd/>
          </a:ln>
        </p:spPr>
        <p:txBody>
          <a:bodyPr wrap="none">
            <a:spAutoFit/>
          </a:bodyPr>
          <a:lstStyle/>
          <a:p>
            <a:pPr algn="ctr" eaLnBrk="1" hangingPunct="1"/>
            <a:r>
              <a:rPr lang="en-US" altLang="en-US" b="1" dirty="0">
                <a:solidFill>
                  <a:srgbClr val="C00000"/>
                </a:solidFill>
              </a:rPr>
              <a:t>Virus Infected/abnormal cell</a:t>
            </a:r>
          </a:p>
          <a:p>
            <a:pPr algn="ctr" eaLnBrk="1" hangingPunct="1"/>
            <a:r>
              <a:rPr lang="en-US" altLang="en-US" sz="2000" b="1" dirty="0">
                <a:solidFill>
                  <a:srgbClr val="C00000"/>
                </a:solidFill>
              </a:rPr>
              <a:t>(with antigenic peptide loaded on MHC I) </a:t>
            </a:r>
          </a:p>
        </p:txBody>
      </p:sp>
      <p:sp>
        <p:nvSpPr>
          <p:cNvPr id="9" name="Text Box 8">
            <a:extLst>
              <a:ext uri="{FF2B5EF4-FFF2-40B4-BE49-F238E27FC236}">
                <a16:creationId xmlns:a16="http://schemas.microsoft.com/office/drawing/2014/main" xmlns="" id="{562ECADC-DC60-47CF-8B9A-1D171CC15A30}"/>
              </a:ext>
            </a:extLst>
          </p:cNvPr>
          <p:cNvSpPr txBox="1">
            <a:spLocks noChangeArrowheads="1"/>
          </p:cNvSpPr>
          <p:nvPr/>
        </p:nvSpPr>
        <p:spPr bwMode="auto">
          <a:xfrm>
            <a:off x="6215369" y="3124200"/>
            <a:ext cx="995785" cy="461665"/>
          </a:xfrm>
          <a:prstGeom prst="rect">
            <a:avLst/>
          </a:prstGeom>
          <a:noFill/>
          <a:ln w="9525">
            <a:noFill/>
            <a:miter lim="800000"/>
            <a:headEnd/>
            <a:tailEnd/>
          </a:ln>
        </p:spPr>
        <p:txBody>
          <a:bodyPr wrap="none">
            <a:spAutoFit/>
          </a:bodyPr>
          <a:lstStyle/>
          <a:p>
            <a:pPr algn="ctr" eaLnBrk="1" hangingPunct="1"/>
            <a:r>
              <a:rPr lang="en-US" altLang="en-US" b="1" dirty="0">
                <a:solidFill>
                  <a:srgbClr val="000099"/>
                </a:solidFill>
              </a:rPr>
              <a:t>B Cell</a:t>
            </a:r>
          </a:p>
        </p:txBody>
      </p:sp>
      <p:sp>
        <p:nvSpPr>
          <p:cNvPr id="10" name="Text Box 18">
            <a:extLst>
              <a:ext uri="{FF2B5EF4-FFF2-40B4-BE49-F238E27FC236}">
                <a16:creationId xmlns:a16="http://schemas.microsoft.com/office/drawing/2014/main" xmlns="" id="{4586317E-6155-4F36-B78F-68E09CD4098C}"/>
              </a:ext>
            </a:extLst>
          </p:cNvPr>
          <p:cNvSpPr txBox="1">
            <a:spLocks noChangeArrowheads="1"/>
          </p:cNvSpPr>
          <p:nvPr/>
        </p:nvSpPr>
        <p:spPr bwMode="auto">
          <a:xfrm>
            <a:off x="904874" y="4719637"/>
            <a:ext cx="2973387" cy="461963"/>
          </a:xfrm>
          <a:prstGeom prst="rect">
            <a:avLst/>
          </a:prstGeom>
          <a:noFill/>
          <a:ln w="28575">
            <a:solidFill>
              <a:srgbClr val="00CC99"/>
            </a:solidFill>
            <a:miter lim="800000"/>
            <a:headEnd/>
            <a:tailEnd/>
          </a:ln>
        </p:spPr>
        <p:txBody>
          <a:bodyPr wrap="none">
            <a:spAutoFit/>
          </a:bodyPr>
          <a:lstStyle/>
          <a:p>
            <a:pPr eaLnBrk="1" hangingPunct="1"/>
            <a:r>
              <a:rPr lang="en-US" altLang="en-US" dirty="0">
                <a:solidFill>
                  <a:srgbClr val="C00000"/>
                </a:solidFill>
              </a:rPr>
              <a:t>Killing of infected cell</a:t>
            </a:r>
          </a:p>
        </p:txBody>
      </p:sp>
      <p:sp>
        <p:nvSpPr>
          <p:cNvPr id="11" name="Text Box 11">
            <a:extLst>
              <a:ext uri="{FF2B5EF4-FFF2-40B4-BE49-F238E27FC236}">
                <a16:creationId xmlns:a16="http://schemas.microsoft.com/office/drawing/2014/main" xmlns="" id="{39B9922F-885C-4C07-B04B-24E8D76F3F28}"/>
              </a:ext>
            </a:extLst>
          </p:cNvPr>
          <p:cNvSpPr txBox="1">
            <a:spLocks noChangeArrowheads="1"/>
          </p:cNvSpPr>
          <p:nvPr/>
        </p:nvSpPr>
        <p:spPr bwMode="auto">
          <a:xfrm>
            <a:off x="5143911" y="3893011"/>
            <a:ext cx="3176588" cy="769937"/>
          </a:xfrm>
          <a:prstGeom prst="rect">
            <a:avLst/>
          </a:prstGeom>
          <a:noFill/>
          <a:ln w="9525">
            <a:noFill/>
            <a:miter lim="800000"/>
            <a:headEnd/>
            <a:tailEnd/>
          </a:ln>
        </p:spPr>
        <p:txBody>
          <a:bodyPr wrap="none">
            <a:spAutoFit/>
          </a:bodyPr>
          <a:lstStyle/>
          <a:p>
            <a:pPr algn="ctr" eaLnBrk="1" hangingPunct="1"/>
            <a:r>
              <a:rPr lang="en-US" altLang="en-US" b="1" dirty="0">
                <a:solidFill>
                  <a:srgbClr val="000099"/>
                </a:solidFill>
              </a:rPr>
              <a:t>Plasma cell</a:t>
            </a:r>
          </a:p>
          <a:p>
            <a:pPr algn="ctr" eaLnBrk="1" hangingPunct="1"/>
            <a:r>
              <a:rPr lang="en-US" altLang="en-US" sz="2000" b="1" dirty="0">
                <a:solidFill>
                  <a:srgbClr val="000099"/>
                </a:solidFill>
              </a:rPr>
              <a:t>(antibody producing B cell)</a:t>
            </a:r>
          </a:p>
        </p:txBody>
      </p:sp>
      <p:sp>
        <p:nvSpPr>
          <p:cNvPr id="12" name="Text Box 12">
            <a:extLst>
              <a:ext uri="{FF2B5EF4-FFF2-40B4-BE49-F238E27FC236}">
                <a16:creationId xmlns:a16="http://schemas.microsoft.com/office/drawing/2014/main" xmlns="" id="{7B759F94-CC8E-41AC-9D98-013192518243}"/>
              </a:ext>
            </a:extLst>
          </p:cNvPr>
          <p:cNvSpPr txBox="1">
            <a:spLocks noChangeArrowheads="1"/>
          </p:cNvSpPr>
          <p:nvPr/>
        </p:nvSpPr>
        <p:spPr bwMode="auto">
          <a:xfrm>
            <a:off x="6023386" y="4997244"/>
            <a:ext cx="1417637" cy="461962"/>
          </a:xfrm>
          <a:prstGeom prst="rect">
            <a:avLst/>
          </a:prstGeom>
          <a:noFill/>
          <a:ln w="9525">
            <a:noFill/>
            <a:miter lim="800000"/>
            <a:headEnd/>
            <a:tailEnd/>
          </a:ln>
        </p:spPr>
        <p:txBody>
          <a:bodyPr wrap="none">
            <a:spAutoFit/>
          </a:bodyPr>
          <a:lstStyle/>
          <a:p>
            <a:pPr eaLnBrk="1" hangingPunct="1"/>
            <a:r>
              <a:rPr lang="en-US" altLang="en-US" b="1" dirty="0">
                <a:solidFill>
                  <a:srgbClr val="000099"/>
                </a:solidFill>
              </a:rPr>
              <a:t>Antibody</a:t>
            </a:r>
          </a:p>
        </p:txBody>
      </p:sp>
      <p:sp>
        <p:nvSpPr>
          <p:cNvPr id="13" name="Text Box 18">
            <a:extLst>
              <a:ext uri="{FF2B5EF4-FFF2-40B4-BE49-F238E27FC236}">
                <a16:creationId xmlns:a16="http://schemas.microsoft.com/office/drawing/2014/main" xmlns="" id="{1703DBD5-B492-4310-9A5B-62B0466FBF9A}"/>
              </a:ext>
            </a:extLst>
          </p:cNvPr>
          <p:cNvSpPr txBox="1">
            <a:spLocks noChangeArrowheads="1"/>
          </p:cNvSpPr>
          <p:nvPr/>
        </p:nvSpPr>
        <p:spPr bwMode="auto">
          <a:xfrm>
            <a:off x="4876800" y="5918847"/>
            <a:ext cx="3725700" cy="830997"/>
          </a:xfrm>
          <a:prstGeom prst="rect">
            <a:avLst/>
          </a:prstGeom>
          <a:noFill/>
          <a:ln w="28575">
            <a:solidFill>
              <a:srgbClr val="00CC99"/>
            </a:solidFill>
            <a:miter lim="800000"/>
            <a:headEnd/>
            <a:tailEnd/>
          </a:ln>
        </p:spPr>
        <p:txBody>
          <a:bodyPr wrap="none">
            <a:spAutoFit/>
          </a:bodyPr>
          <a:lstStyle/>
          <a:p>
            <a:pPr marL="342900" indent="-342900" eaLnBrk="1" hangingPunct="1">
              <a:buFont typeface="Arial" panose="020B0604020202020204" pitchFamily="34" charset="0"/>
              <a:buChar char="•"/>
            </a:pPr>
            <a:r>
              <a:rPr lang="en-US" altLang="en-US" dirty="0">
                <a:solidFill>
                  <a:srgbClr val="000099"/>
                </a:solidFill>
              </a:rPr>
              <a:t>Neutralization</a:t>
            </a:r>
          </a:p>
          <a:p>
            <a:pPr marL="342900" indent="-342900" eaLnBrk="1" hangingPunct="1">
              <a:buFont typeface="Arial" panose="020B0604020202020204" pitchFamily="34" charset="0"/>
              <a:buChar char="•"/>
            </a:pPr>
            <a:r>
              <a:rPr lang="en-US" altLang="en-US" dirty="0">
                <a:solidFill>
                  <a:srgbClr val="000099"/>
                </a:solidFill>
              </a:rPr>
              <a:t>Induction of phagocytosis</a:t>
            </a:r>
          </a:p>
        </p:txBody>
      </p:sp>
      <p:sp>
        <p:nvSpPr>
          <p:cNvPr id="14" name="Title 13">
            <a:extLst>
              <a:ext uri="{FF2B5EF4-FFF2-40B4-BE49-F238E27FC236}">
                <a16:creationId xmlns:a16="http://schemas.microsoft.com/office/drawing/2014/main" xmlns="" id="{53F64CAC-807A-49B5-BC0A-52791F5CB26B}"/>
              </a:ext>
            </a:extLst>
          </p:cNvPr>
          <p:cNvSpPr>
            <a:spLocks noGrp="1"/>
          </p:cNvSpPr>
          <p:nvPr>
            <p:ph type="title"/>
          </p:nvPr>
        </p:nvSpPr>
        <p:spPr>
          <a:xfrm>
            <a:off x="685800" y="78660"/>
            <a:ext cx="7772400" cy="533400"/>
          </a:xfrm>
        </p:spPr>
        <p:txBody>
          <a:bodyPr/>
          <a:lstStyle/>
          <a:p>
            <a:pPr algn="r"/>
            <a:r>
              <a:rPr lang="en-US" altLang="en-US" sz="3200" b="1" dirty="0"/>
              <a:t>Adaptive Immune Response: </a:t>
            </a:r>
            <a:r>
              <a:rPr lang="en-US" altLang="en-US" sz="3200" b="1" dirty="0" smtClean="0"/>
              <a:t>Role of T cells</a:t>
            </a:r>
            <a:endParaRPr lang="en-GB" sz="3200" dirty="0"/>
          </a:p>
        </p:txBody>
      </p:sp>
      <p:cxnSp>
        <p:nvCxnSpPr>
          <p:cNvPr id="20" name="Straight Arrow Connector 19">
            <a:extLst>
              <a:ext uri="{FF2B5EF4-FFF2-40B4-BE49-F238E27FC236}">
                <a16:creationId xmlns:a16="http://schemas.microsoft.com/office/drawing/2014/main" xmlns="" id="{11CA7598-C0EB-4AE1-B700-90C7249B551E}"/>
              </a:ext>
            </a:extLst>
          </p:cNvPr>
          <p:cNvCxnSpPr/>
          <p:nvPr/>
        </p:nvCxnSpPr>
        <p:spPr>
          <a:xfrm>
            <a:off x="4572000" y="1278192"/>
            <a:ext cx="0" cy="50400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1" name="Straight Arrow Connector 20">
            <a:extLst>
              <a:ext uri="{FF2B5EF4-FFF2-40B4-BE49-F238E27FC236}">
                <a16:creationId xmlns:a16="http://schemas.microsoft.com/office/drawing/2014/main" xmlns="" id="{0874E954-2E48-4456-B6B6-07DE494380FF}"/>
              </a:ext>
            </a:extLst>
          </p:cNvPr>
          <p:cNvCxnSpPr/>
          <p:nvPr/>
        </p:nvCxnSpPr>
        <p:spPr>
          <a:xfrm>
            <a:off x="6706804" y="2720419"/>
            <a:ext cx="0" cy="46800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2" name="Straight Arrow Connector 21">
            <a:extLst>
              <a:ext uri="{FF2B5EF4-FFF2-40B4-BE49-F238E27FC236}">
                <a16:creationId xmlns:a16="http://schemas.microsoft.com/office/drawing/2014/main" xmlns="" id="{10D3880D-9F2E-42E7-8707-990BBA5F9273}"/>
              </a:ext>
            </a:extLst>
          </p:cNvPr>
          <p:cNvCxnSpPr/>
          <p:nvPr/>
        </p:nvCxnSpPr>
        <p:spPr>
          <a:xfrm>
            <a:off x="6719913" y="3581400"/>
            <a:ext cx="0" cy="46800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3" name="Straight Arrow Connector 22">
            <a:extLst>
              <a:ext uri="{FF2B5EF4-FFF2-40B4-BE49-F238E27FC236}">
                <a16:creationId xmlns:a16="http://schemas.microsoft.com/office/drawing/2014/main" xmlns="" id="{7FB9C3AA-F0C2-44BD-ADA0-C5E8B00F4985}"/>
              </a:ext>
            </a:extLst>
          </p:cNvPr>
          <p:cNvCxnSpPr/>
          <p:nvPr/>
        </p:nvCxnSpPr>
        <p:spPr>
          <a:xfrm>
            <a:off x="6719913" y="4603956"/>
            <a:ext cx="0" cy="46800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4" name="Straight Arrow Connector 23">
            <a:extLst>
              <a:ext uri="{FF2B5EF4-FFF2-40B4-BE49-F238E27FC236}">
                <a16:creationId xmlns:a16="http://schemas.microsoft.com/office/drawing/2014/main" xmlns="" id="{2DF12B7B-E245-493F-9CCC-7234868E440E}"/>
              </a:ext>
            </a:extLst>
          </p:cNvPr>
          <p:cNvCxnSpPr/>
          <p:nvPr/>
        </p:nvCxnSpPr>
        <p:spPr>
          <a:xfrm>
            <a:off x="6723248" y="5378148"/>
            <a:ext cx="0" cy="46800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5" name="Straight Arrow Connector 24">
            <a:extLst>
              <a:ext uri="{FF2B5EF4-FFF2-40B4-BE49-F238E27FC236}">
                <a16:creationId xmlns:a16="http://schemas.microsoft.com/office/drawing/2014/main" xmlns="" id="{7D64DB82-D46D-4C8F-828B-9D99A404EEEB}"/>
              </a:ext>
            </a:extLst>
          </p:cNvPr>
          <p:cNvCxnSpPr/>
          <p:nvPr/>
        </p:nvCxnSpPr>
        <p:spPr>
          <a:xfrm>
            <a:off x="2371398" y="2823865"/>
            <a:ext cx="0" cy="50400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Straight Arrow Connector 25">
            <a:extLst>
              <a:ext uri="{FF2B5EF4-FFF2-40B4-BE49-F238E27FC236}">
                <a16:creationId xmlns:a16="http://schemas.microsoft.com/office/drawing/2014/main" xmlns="" id="{78DC0666-34DD-4FCF-A556-CDCBFAA9322A}"/>
              </a:ext>
            </a:extLst>
          </p:cNvPr>
          <p:cNvCxnSpPr/>
          <p:nvPr/>
        </p:nvCxnSpPr>
        <p:spPr>
          <a:xfrm>
            <a:off x="2371398" y="4070460"/>
            <a:ext cx="0" cy="50400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7" name="Straight Arrow Connector 26">
            <a:extLst>
              <a:ext uri="{FF2B5EF4-FFF2-40B4-BE49-F238E27FC236}">
                <a16:creationId xmlns:a16="http://schemas.microsoft.com/office/drawing/2014/main" xmlns="" id="{4B12376E-79D4-4E4C-9B75-8EE690B32BC1}"/>
              </a:ext>
            </a:extLst>
          </p:cNvPr>
          <p:cNvCxnSpPr>
            <a:cxnSpLocks/>
          </p:cNvCxnSpPr>
          <p:nvPr/>
        </p:nvCxnSpPr>
        <p:spPr>
          <a:xfrm flipH="1">
            <a:off x="3706728" y="2061866"/>
            <a:ext cx="900000" cy="26847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0" name="Straight Arrow Connector 29">
            <a:extLst>
              <a:ext uri="{FF2B5EF4-FFF2-40B4-BE49-F238E27FC236}">
                <a16:creationId xmlns:a16="http://schemas.microsoft.com/office/drawing/2014/main" xmlns="" id="{506C774E-43C2-4899-A27A-DBD1CCCBA5E7}"/>
              </a:ext>
            </a:extLst>
          </p:cNvPr>
          <p:cNvCxnSpPr>
            <a:cxnSpLocks/>
          </p:cNvCxnSpPr>
          <p:nvPr/>
        </p:nvCxnSpPr>
        <p:spPr>
          <a:xfrm>
            <a:off x="4571886" y="2064462"/>
            <a:ext cx="900000" cy="27000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6800051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igure 1-27 "/>
          <p:cNvPicPr>
            <a:picLocks noChangeAspect="1" noChangeArrowheads="1"/>
          </p:cNvPicPr>
          <p:nvPr/>
        </p:nvPicPr>
        <p:blipFill>
          <a:blip r:embed="rId3" cstate="print"/>
          <a:srcRect l="8777" r="5956"/>
          <a:stretch>
            <a:fillRect/>
          </a:stretch>
        </p:blipFill>
        <p:spPr bwMode="auto">
          <a:xfrm>
            <a:off x="1371600" y="1457324"/>
            <a:ext cx="5181600" cy="4562476"/>
          </a:xfrm>
          <a:prstGeom prst="rect">
            <a:avLst/>
          </a:prstGeom>
          <a:noFill/>
        </p:spPr>
      </p:pic>
      <p:sp>
        <p:nvSpPr>
          <p:cNvPr id="5" name="TextBox 4"/>
          <p:cNvSpPr txBox="1"/>
          <p:nvPr/>
        </p:nvSpPr>
        <p:spPr>
          <a:xfrm>
            <a:off x="381000" y="177225"/>
            <a:ext cx="8305800" cy="584775"/>
          </a:xfrm>
          <a:prstGeom prst="rect">
            <a:avLst/>
          </a:prstGeom>
          <a:noFill/>
        </p:spPr>
        <p:txBody>
          <a:bodyPr wrap="square" rtlCol="0">
            <a:spAutoFit/>
          </a:bodyPr>
          <a:lstStyle/>
          <a:p>
            <a:pPr algn="ctr"/>
            <a:r>
              <a:rPr lang="en-US" sz="3200" b="1" dirty="0"/>
              <a:t>‘Professional’ Antigen Presenting Cells (APCs)</a:t>
            </a:r>
          </a:p>
        </p:txBody>
      </p:sp>
      <p:sp>
        <p:nvSpPr>
          <p:cNvPr id="4" name="Rectangle 3"/>
          <p:cNvSpPr/>
          <p:nvPr/>
        </p:nvSpPr>
        <p:spPr>
          <a:xfrm>
            <a:off x="1359725" y="838200"/>
            <a:ext cx="6400800" cy="461665"/>
          </a:xfrm>
          <a:prstGeom prst="rect">
            <a:avLst/>
          </a:prstGeom>
        </p:spPr>
        <p:txBody>
          <a:bodyPr wrap="square">
            <a:spAutoFit/>
          </a:bodyPr>
          <a:lstStyle/>
          <a:p>
            <a:pPr algn="ctr"/>
            <a:r>
              <a:rPr lang="en-US" dirty="0"/>
              <a:t>express both MHC class I and class II molecules</a:t>
            </a:r>
          </a:p>
        </p:txBody>
      </p:sp>
      <p:sp>
        <p:nvSpPr>
          <p:cNvPr id="2" name="Rectangle 1">
            <a:extLst>
              <a:ext uri="{FF2B5EF4-FFF2-40B4-BE49-F238E27FC236}">
                <a16:creationId xmlns:a16="http://schemas.microsoft.com/office/drawing/2014/main" xmlns="" id="{00E18107-8EA5-4419-A111-58CC24D17582}"/>
              </a:ext>
            </a:extLst>
          </p:cNvPr>
          <p:cNvSpPr/>
          <p:nvPr/>
        </p:nvSpPr>
        <p:spPr>
          <a:xfrm>
            <a:off x="6324600" y="2773740"/>
            <a:ext cx="2667000" cy="1569660"/>
          </a:xfrm>
          <a:prstGeom prst="rect">
            <a:avLst/>
          </a:prstGeom>
        </p:spPr>
        <p:txBody>
          <a:bodyPr wrap="square">
            <a:spAutoFit/>
          </a:bodyPr>
          <a:lstStyle/>
          <a:p>
            <a:r>
              <a:rPr lang="en-GB" dirty="0"/>
              <a:t>Examples of APCs: </a:t>
            </a:r>
          </a:p>
          <a:p>
            <a:pPr marL="457200" indent="-457200">
              <a:buFont typeface="+mj-lt"/>
              <a:buAutoNum type="arabicParenR"/>
            </a:pPr>
            <a:r>
              <a:rPr lang="en-GB" dirty="0"/>
              <a:t>Dendritic cells </a:t>
            </a:r>
          </a:p>
          <a:p>
            <a:pPr marL="457200" indent="-457200">
              <a:buFont typeface="+mj-lt"/>
              <a:buAutoNum type="arabicParenR"/>
            </a:pPr>
            <a:r>
              <a:rPr lang="en-GB" dirty="0"/>
              <a:t>Macrophages</a:t>
            </a:r>
          </a:p>
          <a:p>
            <a:pPr marL="457200" indent="-457200">
              <a:buFont typeface="+mj-lt"/>
              <a:buAutoNum type="arabicParenR"/>
            </a:pPr>
            <a:r>
              <a:rPr lang="en-GB" dirty="0"/>
              <a:t>B cells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3"/>
          <p:cNvSpPr txBox="1">
            <a:spLocks noChangeArrowheads="1"/>
          </p:cNvSpPr>
          <p:nvPr/>
        </p:nvSpPr>
        <p:spPr bwMode="auto">
          <a:xfrm>
            <a:off x="452438" y="1600200"/>
            <a:ext cx="8158162" cy="3416320"/>
          </a:xfrm>
          <a:prstGeom prst="rect">
            <a:avLst/>
          </a:prstGeom>
          <a:noFill/>
          <a:ln>
            <a:noFill/>
          </a:ln>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marL="363538" indent="-363538" eaLnBrk="1" hangingPunct="1">
              <a:spcBef>
                <a:spcPct val="0"/>
              </a:spcBef>
              <a:defRPr/>
            </a:pPr>
            <a:r>
              <a:rPr lang="en-US" altLang="en-US" sz="2400" dirty="0" smtClean="0">
                <a:latin typeface="+mn-lt"/>
              </a:rPr>
              <a:t>Initiated </a:t>
            </a:r>
            <a:r>
              <a:rPr lang="en-US" altLang="en-US" sz="2400" dirty="0">
                <a:latin typeface="+mn-lt"/>
              </a:rPr>
              <a:t>by innate system</a:t>
            </a:r>
          </a:p>
          <a:p>
            <a:pPr marL="363538" indent="-363538" eaLnBrk="1" hangingPunct="1">
              <a:spcBef>
                <a:spcPct val="0"/>
              </a:spcBef>
              <a:defRPr/>
            </a:pPr>
            <a:endParaRPr lang="en-US" altLang="en-US" sz="2400" dirty="0">
              <a:latin typeface="+mn-lt"/>
            </a:endParaRPr>
          </a:p>
          <a:p>
            <a:pPr marL="363538" indent="-363538" eaLnBrk="1" hangingPunct="1">
              <a:spcBef>
                <a:spcPct val="0"/>
              </a:spcBef>
              <a:defRPr/>
            </a:pPr>
            <a:r>
              <a:rPr lang="en-US" altLang="en-US" sz="2400" dirty="0" smtClean="0">
                <a:latin typeface="+mn-lt"/>
              </a:rPr>
              <a:t>Diverse </a:t>
            </a:r>
            <a:r>
              <a:rPr lang="en-US" altLang="en-US" sz="2400" dirty="0">
                <a:latin typeface="+mn-lt"/>
              </a:rPr>
              <a:t>set of </a:t>
            </a:r>
            <a:r>
              <a:rPr lang="en-US" altLang="en-US" sz="2400" b="1" dirty="0">
                <a:latin typeface="+mn-lt"/>
              </a:rPr>
              <a:t>receptors </a:t>
            </a:r>
          </a:p>
          <a:p>
            <a:pPr marL="363538" indent="-363538" eaLnBrk="1" hangingPunct="1">
              <a:spcBef>
                <a:spcPct val="0"/>
              </a:spcBef>
              <a:defRPr/>
            </a:pPr>
            <a:endParaRPr lang="en-US" altLang="en-US" sz="2400" dirty="0">
              <a:latin typeface="+mn-lt"/>
            </a:endParaRPr>
          </a:p>
          <a:p>
            <a:pPr marL="363538" indent="-363538" eaLnBrk="1" hangingPunct="1">
              <a:spcBef>
                <a:spcPct val="0"/>
              </a:spcBef>
              <a:defRPr/>
            </a:pPr>
            <a:r>
              <a:rPr lang="en-US" altLang="en-US" sz="2400" dirty="0" smtClean="0">
                <a:latin typeface="+mn-lt"/>
              </a:rPr>
              <a:t>Recognizes </a:t>
            </a:r>
            <a:r>
              <a:rPr lang="en-US" altLang="en-US" sz="2400" b="1" dirty="0">
                <a:latin typeface="+mn-lt"/>
              </a:rPr>
              <a:t>pathogen-specific epitopes</a:t>
            </a:r>
            <a:r>
              <a:rPr lang="en-US" altLang="en-US" sz="2400" dirty="0">
                <a:latin typeface="+mn-lt"/>
              </a:rPr>
              <a:t> (immune specificity)</a:t>
            </a:r>
          </a:p>
          <a:p>
            <a:pPr marL="363538" indent="-363538" eaLnBrk="1" hangingPunct="1">
              <a:spcBef>
                <a:spcPct val="0"/>
              </a:spcBef>
              <a:defRPr/>
            </a:pPr>
            <a:endParaRPr lang="en-US" altLang="en-US" sz="2400" dirty="0" smtClean="0">
              <a:latin typeface="+mn-lt"/>
            </a:endParaRPr>
          </a:p>
          <a:p>
            <a:pPr marL="363538" indent="-363538" eaLnBrk="1" hangingPunct="1">
              <a:spcBef>
                <a:spcPct val="0"/>
              </a:spcBef>
              <a:defRPr/>
            </a:pPr>
            <a:r>
              <a:rPr lang="en-US" altLang="en-US" sz="2400" dirty="0" smtClean="0">
                <a:latin typeface="+mn-lt"/>
              </a:rPr>
              <a:t>Immune </a:t>
            </a:r>
            <a:r>
              <a:rPr lang="en-US" altLang="en-US" sz="2400" b="1" dirty="0">
                <a:latin typeface="+mn-lt"/>
              </a:rPr>
              <a:t>memory</a:t>
            </a:r>
          </a:p>
          <a:p>
            <a:pPr marL="363538" indent="-363538" eaLnBrk="1" hangingPunct="1">
              <a:spcBef>
                <a:spcPct val="0"/>
              </a:spcBef>
              <a:defRPr/>
            </a:pPr>
            <a:endParaRPr lang="en-US" altLang="en-US" sz="2400" dirty="0">
              <a:latin typeface="+mn-lt"/>
            </a:endParaRPr>
          </a:p>
          <a:p>
            <a:pPr eaLnBrk="1" hangingPunct="1">
              <a:spcBef>
                <a:spcPct val="0"/>
              </a:spcBef>
              <a:defRPr/>
            </a:pPr>
            <a:endParaRPr lang="en-US" altLang="en-US" sz="2400" dirty="0">
              <a:latin typeface="+mn-lt"/>
            </a:endParaRPr>
          </a:p>
        </p:txBody>
      </p:sp>
      <p:sp>
        <p:nvSpPr>
          <p:cNvPr id="35843" name="TextBox 1"/>
          <p:cNvSpPr txBox="1">
            <a:spLocks noChangeArrowheads="1"/>
          </p:cNvSpPr>
          <p:nvPr/>
        </p:nvSpPr>
        <p:spPr bwMode="auto">
          <a:xfrm>
            <a:off x="838200" y="330200"/>
            <a:ext cx="7250113" cy="584200"/>
          </a:xfrm>
          <a:prstGeom prst="rect">
            <a:avLst/>
          </a:prstGeom>
          <a:noFill/>
          <a:ln w="9525">
            <a:noFill/>
            <a:miter lim="800000"/>
            <a:headEnd/>
            <a:tailEnd/>
          </a:ln>
        </p:spPr>
        <p:txBody>
          <a:bodyPr wrap="none">
            <a:spAutoFit/>
          </a:bodyPr>
          <a:lstStyle/>
          <a:p>
            <a:pPr eaLnBrk="1" hangingPunct="1"/>
            <a:r>
              <a:rPr lang="en-US" altLang="en-US" sz="3200" b="1" dirty="0"/>
              <a:t>Adaptive Immune Response: Key Points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Image result for innate and adaptive immune response memory response"/>
          <p:cNvPicPr>
            <a:picLocks noChangeAspect="1" noChangeArrowheads="1"/>
          </p:cNvPicPr>
          <p:nvPr/>
        </p:nvPicPr>
        <p:blipFill>
          <a:blip r:embed="rId2" cstate="print"/>
          <a:srcRect/>
          <a:stretch>
            <a:fillRect/>
          </a:stretch>
        </p:blipFill>
        <p:spPr bwMode="auto">
          <a:xfrm>
            <a:off x="88075" y="1098550"/>
            <a:ext cx="8961438" cy="5683250"/>
          </a:xfrm>
          <a:prstGeom prst="rect">
            <a:avLst/>
          </a:prstGeom>
          <a:noFill/>
          <a:ln w="9525">
            <a:noFill/>
            <a:miter lim="800000"/>
            <a:headEnd/>
            <a:tailEnd/>
          </a:ln>
        </p:spPr>
      </p:pic>
      <p:sp>
        <p:nvSpPr>
          <p:cNvPr id="4" name="Title 3"/>
          <p:cNvSpPr txBox="1">
            <a:spLocks/>
          </p:cNvSpPr>
          <p:nvPr/>
        </p:nvSpPr>
        <p:spPr>
          <a:xfrm>
            <a:off x="685800" y="23750"/>
            <a:ext cx="7772400" cy="9431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dirty="0">
                <a:ln>
                  <a:noFill/>
                </a:ln>
                <a:solidFill>
                  <a:schemeClr val="tx2"/>
                </a:solidFill>
                <a:effectLst/>
                <a:uLnTx/>
                <a:uFillTx/>
                <a:latin typeface="+mj-lt"/>
                <a:ea typeface="+mj-ea"/>
                <a:cs typeface="+mj-cs"/>
              </a:rPr>
              <a:t>Innate </a:t>
            </a:r>
            <a:r>
              <a:rPr kumimoji="0" lang="en-US" sz="3200" b="0" i="0" u="none" strike="noStrike" kern="0" cap="none" spc="0" normalizeH="0" baseline="0" noProof="0" dirty="0" err="1">
                <a:ln>
                  <a:noFill/>
                </a:ln>
                <a:solidFill>
                  <a:schemeClr val="tx2"/>
                </a:solidFill>
                <a:effectLst/>
                <a:uLnTx/>
                <a:uFillTx/>
                <a:latin typeface="+mj-lt"/>
                <a:ea typeface="+mj-ea"/>
                <a:cs typeface="+mj-cs"/>
              </a:rPr>
              <a:t>vs</a:t>
            </a:r>
            <a:r>
              <a:rPr kumimoji="0" lang="en-US" sz="3200" b="1" i="0" u="none" strike="noStrike" kern="0" cap="none" spc="0" normalizeH="0" baseline="0" noProof="0" dirty="0">
                <a:ln>
                  <a:noFill/>
                </a:ln>
                <a:solidFill>
                  <a:schemeClr val="tx2"/>
                </a:solidFill>
                <a:effectLst/>
                <a:uLnTx/>
                <a:uFillTx/>
                <a:latin typeface="+mj-lt"/>
                <a:ea typeface="+mj-ea"/>
                <a:cs typeface="+mj-cs"/>
              </a:rPr>
              <a:t> Adaptive</a:t>
            </a:r>
            <a:br>
              <a:rPr kumimoji="0" lang="en-US" sz="3200" b="1" i="0" u="none" strike="noStrike" kern="0" cap="none" spc="0" normalizeH="0" baseline="0" noProof="0" dirty="0">
                <a:ln>
                  <a:noFill/>
                </a:ln>
                <a:solidFill>
                  <a:schemeClr val="tx2"/>
                </a:solidFill>
                <a:effectLst/>
                <a:uLnTx/>
                <a:uFillTx/>
                <a:latin typeface="+mj-lt"/>
                <a:ea typeface="+mj-ea"/>
                <a:cs typeface="+mj-cs"/>
              </a:rPr>
            </a:br>
            <a:r>
              <a:rPr kumimoji="0" lang="en-US" sz="2800" b="0" i="0" u="none" strike="noStrike" kern="0" cap="none" spc="0" normalizeH="0" baseline="0" noProof="0" dirty="0">
                <a:ln>
                  <a:noFill/>
                </a:ln>
                <a:solidFill>
                  <a:schemeClr val="tx2"/>
                </a:solidFill>
                <a:effectLst/>
                <a:uLnTx/>
                <a:uFillTx/>
                <a:latin typeface="+mj-lt"/>
                <a:ea typeface="+mj-ea"/>
                <a:cs typeface="+mj-cs"/>
              </a:rPr>
              <a:t>Timeline after infection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5" descr="https://res.cloudinary.com/emazecom/image/fetch/c_limit,a_ignore,w_400,h_440/https%3A%2F%2Fuserscontent2.emaze.com%2Fimages%2F56e14316-cf93-4f93-b008-68ccfb8a6d78%2F1a3827e18f54c9df6449aed1e3157342.jpg"/>
          <p:cNvPicPr>
            <a:picLocks noChangeAspect="1" noChangeArrowheads="1"/>
          </p:cNvPicPr>
          <p:nvPr/>
        </p:nvPicPr>
        <p:blipFill>
          <a:blip r:embed="rId2" cstate="print"/>
          <a:srcRect/>
          <a:stretch>
            <a:fillRect/>
          </a:stretch>
        </p:blipFill>
        <p:spPr bwMode="auto">
          <a:xfrm>
            <a:off x="2362200" y="990600"/>
            <a:ext cx="4413368" cy="4754880"/>
          </a:xfrm>
          <a:prstGeom prst="rect">
            <a:avLst/>
          </a:prstGeom>
          <a:noFill/>
          <a:ln w="9525">
            <a:noFill/>
            <a:miter lim="800000"/>
            <a:headEnd/>
            <a:tailEnd/>
          </a:ln>
        </p:spPr>
      </p:pic>
      <p:sp>
        <p:nvSpPr>
          <p:cNvPr id="5" name="Content Placeholder 4"/>
          <p:cNvSpPr>
            <a:spLocks noGrp="1"/>
          </p:cNvSpPr>
          <p:nvPr>
            <p:ph idx="1"/>
          </p:nvPr>
        </p:nvSpPr>
        <p:spPr>
          <a:xfrm>
            <a:off x="685800" y="5715000"/>
            <a:ext cx="7772400" cy="838200"/>
          </a:xfrm>
        </p:spPr>
        <p:txBody>
          <a:bodyPr/>
          <a:lstStyle/>
          <a:p>
            <a:r>
              <a:rPr lang="en-US" altLang="en-US" sz="2000" dirty="0">
                <a:cs typeface="Arial" charset="0"/>
              </a:rPr>
              <a:t>Losing the Innate arm of the immune system results in more disastrous outcome than losing the acquired arm</a:t>
            </a:r>
          </a:p>
          <a:p>
            <a:endParaRPr lang="en-US" sz="2000" dirty="0"/>
          </a:p>
        </p:txBody>
      </p:sp>
      <p:sp>
        <p:nvSpPr>
          <p:cNvPr id="6" name="Title 3"/>
          <p:cNvSpPr txBox="1">
            <a:spLocks/>
          </p:cNvSpPr>
          <p:nvPr/>
        </p:nvSpPr>
        <p:spPr>
          <a:xfrm>
            <a:off x="685800" y="23750"/>
            <a:ext cx="7772400" cy="943100"/>
          </a:xfrm>
          <a:prstGeom prst="rect">
            <a:avLst/>
          </a:prstGeom>
        </p:spPr>
        <p:txBody>
          <a:bodyPr/>
          <a:lstStyle/>
          <a:p>
            <a:pPr lvl="0" algn="ctr"/>
            <a:r>
              <a:rPr kumimoji="0" lang="en-US" sz="3200" b="1" i="0" u="none" strike="noStrike" kern="0" cap="none" spc="0" normalizeH="0" baseline="0" noProof="0" dirty="0">
                <a:ln>
                  <a:noFill/>
                </a:ln>
                <a:solidFill>
                  <a:schemeClr val="tx2"/>
                </a:solidFill>
                <a:effectLst/>
                <a:uLnTx/>
                <a:uFillTx/>
                <a:latin typeface="+mj-lt"/>
                <a:ea typeface="+mj-ea"/>
                <a:cs typeface="+mj-cs"/>
              </a:rPr>
              <a:t>Innate </a:t>
            </a:r>
            <a:r>
              <a:rPr kumimoji="0" lang="en-US" sz="3200" b="0" i="0" u="none" strike="noStrike" kern="0" cap="none" spc="0" normalizeH="0" baseline="0" noProof="0" dirty="0" err="1">
                <a:ln>
                  <a:noFill/>
                </a:ln>
                <a:solidFill>
                  <a:schemeClr val="tx2"/>
                </a:solidFill>
                <a:effectLst/>
                <a:uLnTx/>
                <a:uFillTx/>
                <a:latin typeface="+mj-lt"/>
                <a:ea typeface="+mj-ea"/>
                <a:cs typeface="+mj-cs"/>
              </a:rPr>
              <a:t>vs</a:t>
            </a:r>
            <a:r>
              <a:rPr kumimoji="0" lang="en-US" sz="3200" b="1" i="0" u="none" strike="noStrike" kern="0" cap="none" spc="0" normalizeH="0" baseline="0" noProof="0" dirty="0">
                <a:ln>
                  <a:noFill/>
                </a:ln>
                <a:solidFill>
                  <a:schemeClr val="tx2"/>
                </a:solidFill>
                <a:effectLst/>
                <a:uLnTx/>
                <a:uFillTx/>
                <a:latin typeface="+mj-lt"/>
                <a:ea typeface="+mj-ea"/>
                <a:cs typeface="+mj-cs"/>
              </a:rPr>
              <a:t> Adaptive</a:t>
            </a:r>
            <a:br>
              <a:rPr kumimoji="0" lang="en-US" sz="3200" b="1" i="0" u="none" strike="noStrike" kern="0" cap="none" spc="0" normalizeH="0" baseline="0" noProof="0" dirty="0">
                <a:ln>
                  <a:noFill/>
                </a:ln>
                <a:solidFill>
                  <a:schemeClr val="tx2"/>
                </a:solidFill>
                <a:effectLst/>
                <a:uLnTx/>
                <a:uFillTx/>
                <a:latin typeface="+mj-lt"/>
                <a:ea typeface="+mj-ea"/>
                <a:cs typeface="+mj-cs"/>
              </a:rPr>
            </a:br>
            <a:r>
              <a:rPr lang="en-US" sz="2800" dirty="0"/>
              <a:t>Which immunity confers more protection?</a:t>
            </a:r>
            <a:endParaRPr kumimoji="0" lang="en-US" sz="28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fade">
                                      <p:cBhvr>
                                        <p:cTn id="7" dur="1000"/>
                                        <p:tgtEl>
                                          <p:spTgt spid="21507"/>
                                        </p:tgtEl>
                                      </p:cBhvr>
                                    </p:animEffect>
                                    <p:anim calcmode="lin" valueType="num">
                                      <p:cBhvr>
                                        <p:cTn id="8" dur="1000" fill="hold"/>
                                        <p:tgtEl>
                                          <p:spTgt spid="21507"/>
                                        </p:tgtEl>
                                        <p:attrNameLst>
                                          <p:attrName>ppt_x</p:attrName>
                                        </p:attrNameLst>
                                      </p:cBhvr>
                                      <p:tavLst>
                                        <p:tav tm="0">
                                          <p:val>
                                            <p:strVal val="#ppt_x"/>
                                          </p:val>
                                        </p:tav>
                                        <p:tav tm="100000">
                                          <p:val>
                                            <p:strVal val="#ppt_x"/>
                                          </p:val>
                                        </p:tav>
                                      </p:tavLst>
                                    </p:anim>
                                    <p:anim calcmode="lin" valueType="num">
                                      <p:cBhvr>
                                        <p:cTn id="9" dur="1000" fill="hold"/>
                                        <p:tgtEl>
                                          <p:spTgt spid="2150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Box 1"/>
          <p:cNvSpPr txBox="1">
            <a:spLocks noChangeArrowheads="1"/>
          </p:cNvSpPr>
          <p:nvPr/>
        </p:nvSpPr>
        <p:spPr bwMode="auto">
          <a:xfrm>
            <a:off x="1723572" y="1371600"/>
            <a:ext cx="5721350" cy="646113"/>
          </a:xfrm>
          <a:prstGeom prst="rect">
            <a:avLst/>
          </a:prstGeom>
          <a:noFill/>
          <a:ln w="9525">
            <a:noFill/>
            <a:miter lim="800000"/>
            <a:headEnd/>
            <a:tailEnd/>
          </a:ln>
        </p:spPr>
        <p:txBody>
          <a:bodyPr wrap="none">
            <a:spAutoFit/>
          </a:bodyPr>
          <a:lstStyle/>
          <a:p>
            <a:pPr eaLnBrk="1" hangingPunct="1"/>
            <a:r>
              <a:rPr lang="en-US" altLang="en-US" sz="3600" b="1" dirty="0"/>
              <a:t>Vaccination (Immunization)</a:t>
            </a:r>
          </a:p>
        </p:txBody>
      </p:sp>
      <p:sp>
        <p:nvSpPr>
          <p:cNvPr id="38915" name="Picture 6" descr="Kid art"/>
          <p:cNvSpPr>
            <a:spLocks noChangeAspect="1" noChangeArrowheads="1"/>
          </p:cNvSpPr>
          <p:nvPr/>
        </p:nvSpPr>
        <p:spPr bwMode="auto">
          <a:xfrm>
            <a:off x="1219200" y="1651000"/>
            <a:ext cx="7008813" cy="4672013"/>
          </a:xfrm>
          <a:prstGeom prst="rect">
            <a:avLst/>
          </a:prstGeom>
          <a:noFill/>
          <a:ln w="9525">
            <a:noFill/>
            <a:miter lim="800000"/>
            <a:headEnd/>
            <a:tailEnd/>
          </a:ln>
        </p:spPr>
        <p:txBody>
          <a:bodyPr/>
          <a:lstStyle/>
          <a:p>
            <a:endParaRPr lang="en-US" altLang="en-US"/>
          </a:p>
        </p:txBody>
      </p:sp>
      <p:pic>
        <p:nvPicPr>
          <p:cNvPr id="22530" name="Picture 2" descr="A child being vaccinated."/>
          <p:cNvPicPr>
            <a:picLocks noChangeAspect="1" noChangeArrowheads="1"/>
          </p:cNvPicPr>
          <p:nvPr/>
        </p:nvPicPr>
        <p:blipFill>
          <a:blip r:embed="rId2" cstate="print"/>
          <a:srcRect/>
          <a:stretch>
            <a:fillRect/>
          </a:stretch>
        </p:blipFill>
        <p:spPr bwMode="auto">
          <a:xfrm>
            <a:off x="2133600" y="2263877"/>
            <a:ext cx="4876800" cy="3146323"/>
          </a:xfrm>
          <a:prstGeom prst="rect">
            <a:avLst/>
          </a:prstGeom>
          <a:ln>
            <a:noFill/>
          </a:ln>
          <a:effectLst>
            <a:outerShdw blurRad="190500" algn="tl" rotWithShape="0">
              <a:srgbClr val="000000">
                <a:alpha val="70000"/>
              </a:srgbClr>
            </a:outerShdw>
          </a:effectLst>
        </p:spPr>
      </p:pic>
      <p:sp>
        <p:nvSpPr>
          <p:cNvPr id="5" name="Rectangle 4"/>
          <p:cNvSpPr/>
          <p:nvPr/>
        </p:nvSpPr>
        <p:spPr>
          <a:xfrm>
            <a:off x="4020824" y="5357750"/>
            <a:ext cx="3065776" cy="369332"/>
          </a:xfrm>
          <a:prstGeom prst="rect">
            <a:avLst/>
          </a:prstGeom>
        </p:spPr>
        <p:txBody>
          <a:bodyPr wrap="none">
            <a:spAutoFit/>
          </a:bodyPr>
          <a:lstStyle/>
          <a:p>
            <a:r>
              <a:rPr lang="en-US" sz="1800" i="1" dirty="0"/>
              <a:t>http://www.who.int/campaigns/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Box 1"/>
          <p:cNvSpPr txBox="1">
            <a:spLocks noChangeArrowheads="1"/>
          </p:cNvSpPr>
          <p:nvPr/>
        </p:nvSpPr>
        <p:spPr bwMode="auto">
          <a:xfrm>
            <a:off x="2819400" y="0"/>
            <a:ext cx="3365500" cy="646113"/>
          </a:xfrm>
          <a:prstGeom prst="rect">
            <a:avLst/>
          </a:prstGeom>
          <a:noFill/>
          <a:ln w="9525">
            <a:noFill/>
            <a:miter lim="800000"/>
            <a:headEnd/>
            <a:tailEnd/>
          </a:ln>
        </p:spPr>
        <p:txBody>
          <a:bodyPr wrap="none">
            <a:spAutoFit/>
          </a:bodyPr>
          <a:lstStyle/>
          <a:p>
            <a:pPr eaLnBrk="1" hangingPunct="1"/>
            <a:r>
              <a:rPr lang="en-US" altLang="en-US" sz="3600" b="1" dirty="0"/>
              <a:t>Drug </a:t>
            </a:r>
            <a:r>
              <a:rPr lang="en-US" altLang="en-US" sz="3600" b="1" dirty="0" err="1"/>
              <a:t>vs</a:t>
            </a:r>
            <a:r>
              <a:rPr lang="en-US" altLang="en-US" sz="3600" b="1" dirty="0"/>
              <a:t> Vaccine</a:t>
            </a:r>
          </a:p>
        </p:txBody>
      </p:sp>
      <p:sp>
        <p:nvSpPr>
          <p:cNvPr id="3" name="Rectangle 7"/>
          <p:cNvSpPr txBox="1">
            <a:spLocks noChangeArrowheads="1"/>
          </p:cNvSpPr>
          <p:nvPr/>
        </p:nvSpPr>
        <p:spPr>
          <a:xfrm>
            <a:off x="457200" y="1295400"/>
            <a:ext cx="8229600" cy="41148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defRPr/>
            </a:pPr>
            <a:r>
              <a:rPr lang="en-US" altLang="en-US" b="1" kern="0" dirty="0"/>
              <a:t>Concept of Drug</a:t>
            </a:r>
          </a:p>
          <a:p>
            <a:pPr lvl="1">
              <a:defRPr/>
            </a:pPr>
            <a:r>
              <a:rPr lang="en-US" altLang="en-US" u="sng" kern="0" dirty="0"/>
              <a:t>Kill</a:t>
            </a:r>
            <a:r>
              <a:rPr lang="en-US" altLang="en-US" kern="0" dirty="0"/>
              <a:t> invaders or foreign pathogens</a:t>
            </a:r>
          </a:p>
          <a:p>
            <a:pPr lvl="1">
              <a:defRPr/>
            </a:pPr>
            <a:r>
              <a:rPr lang="en-US" altLang="en-US" u="sng" kern="0" dirty="0"/>
              <a:t>Inhibit</a:t>
            </a:r>
            <a:r>
              <a:rPr lang="en-US" altLang="en-US" kern="0" dirty="0"/>
              <a:t> the growth of pathogens</a:t>
            </a:r>
          </a:p>
          <a:p>
            <a:pPr lvl="1">
              <a:defRPr/>
            </a:pPr>
            <a:endParaRPr lang="en-US" altLang="en-US" kern="0" dirty="0"/>
          </a:p>
          <a:p>
            <a:pPr>
              <a:defRPr/>
            </a:pPr>
            <a:r>
              <a:rPr lang="en-US" altLang="en-US" b="1" kern="0" dirty="0"/>
              <a:t>Concept of Vaccine</a:t>
            </a:r>
          </a:p>
          <a:p>
            <a:pPr lvl="1">
              <a:defRPr/>
            </a:pPr>
            <a:r>
              <a:rPr lang="en-US" altLang="en-US" u="sng" kern="0" dirty="0" smtClean="0"/>
              <a:t>Train</a:t>
            </a:r>
            <a:r>
              <a:rPr lang="en-US" altLang="en-US" kern="0" dirty="0" smtClean="0"/>
              <a:t> </a:t>
            </a:r>
            <a:r>
              <a:rPr lang="en-US" altLang="en-US" kern="0" dirty="0"/>
              <a:t>immune system to face various existing disease causing </a:t>
            </a:r>
            <a:r>
              <a:rPr lang="en-US" altLang="en-US" kern="0" dirty="0" smtClean="0"/>
              <a:t>agents</a:t>
            </a:r>
          </a:p>
          <a:p>
            <a:pPr lvl="1">
              <a:defRPr/>
            </a:pPr>
            <a:r>
              <a:rPr lang="en-US" altLang="en-US" kern="0" dirty="0" smtClean="0"/>
              <a:t>Generate </a:t>
            </a:r>
            <a:r>
              <a:rPr lang="en-US" altLang="en-US" u="sng" kern="0" dirty="0"/>
              <a:t>memory</a:t>
            </a:r>
            <a:r>
              <a:rPr lang="en-US" altLang="en-US" kern="0" dirty="0"/>
              <a:t> against specific pathogens</a:t>
            </a:r>
          </a:p>
          <a:p>
            <a:pPr lvl="1">
              <a:defRPr/>
            </a:pPr>
            <a:endParaRPr lang="en-US" altLang="en-US" kern="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Box 1"/>
          <p:cNvSpPr txBox="1">
            <a:spLocks noChangeArrowheads="1"/>
          </p:cNvSpPr>
          <p:nvPr/>
        </p:nvSpPr>
        <p:spPr bwMode="auto">
          <a:xfrm>
            <a:off x="255587" y="738055"/>
            <a:ext cx="8659813" cy="5632311"/>
          </a:xfrm>
          <a:prstGeom prst="rect">
            <a:avLst/>
          </a:prstGeom>
          <a:noFill/>
          <a:ln w="9525">
            <a:noFill/>
            <a:miter lim="800000"/>
            <a:headEnd/>
            <a:tailEnd/>
          </a:ln>
        </p:spPr>
        <p:txBody>
          <a:bodyPr wrap="square">
            <a:spAutoFit/>
          </a:bodyPr>
          <a:lstStyle/>
          <a:p>
            <a:pPr marL="285750" indent="-285750">
              <a:lnSpc>
                <a:spcPct val="150000"/>
              </a:lnSpc>
              <a:buFont typeface="Wingdings" pitchFamily="2" charset="2"/>
              <a:buChar char="q"/>
            </a:pPr>
            <a:r>
              <a:rPr lang="en-US" altLang="en-US" dirty="0">
                <a:solidFill>
                  <a:srgbClr val="0000FF"/>
                </a:solidFill>
              </a:rPr>
              <a:t> Vaccination has yielded some of the most successful stories in alleviating worldwide mortality rates</a:t>
            </a:r>
          </a:p>
          <a:p>
            <a:pPr marL="285750" indent="-285750">
              <a:lnSpc>
                <a:spcPct val="150000"/>
              </a:lnSpc>
              <a:buFont typeface="Wingdings" pitchFamily="2" charset="2"/>
              <a:buChar char="q"/>
            </a:pPr>
            <a:r>
              <a:rPr lang="en-US" altLang="en-US" dirty="0">
                <a:solidFill>
                  <a:srgbClr val="0000FF"/>
                </a:solidFill>
              </a:rPr>
              <a:t> The last case of naturally acquired case of small pox was reported in 1977</a:t>
            </a:r>
          </a:p>
          <a:p>
            <a:pPr marL="285750" indent="-285750">
              <a:lnSpc>
                <a:spcPct val="150000"/>
              </a:lnSpc>
              <a:buFont typeface="Wingdings" pitchFamily="2" charset="2"/>
              <a:buChar char="q"/>
            </a:pPr>
            <a:r>
              <a:rPr lang="en-US" altLang="en-US" dirty="0">
                <a:solidFill>
                  <a:srgbClr val="0000FF"/>
                </a:solidFill>
              </a:rPr>
              <a:t> Consequence of eradication: universal vaccination not required</a:t>
            </a:r>
          </a:p>
          <a:p>
            <a:pPr marL="285750" indent="-285750">
              <a:lnSpc>
                <a:spcPct val="150000"/>
              </a:lnSpc>
              <a:buFont typeface="Wingdings" pitchFamily="2" charset="2"/>
              <a:buChar char="q"/>
            </a:pPr>
            <a:r>
              <a:rPr lang="en-US" altLang="en-US" dirty="0">
                <a:solidFill>
                  <a:srgbClr val="0000FF"/>
                </a:solidFill>
              </a:rPr>
              <a:t> Most vaccine carry slight risk to the person vaccinated</a:t>
            </a:r>
          </a:p>
          <a:p>
            <a:pPr marL="285750" indent="-285750">
              <a:lnSpc>
                <a:spcPct val="150000"/>
              </a:lnSpc>
              <a:buFont typeface="Wingdings" pitchFamily="2" charset="2"/>
              <a:buChar char="q"/>
            </a:pPr>
            <a:r>
              <a:rPr lang="en-US" altLang="en-US" dirty="0">
                <a:solidFill>
                  <a:srgbClr val="0000FF"/>
                </a:solidFill>
              </a:rPr>
              <a:t> In many cases every person do not need to be immunized to protect most of the population</a:t>
            </a:r>
          </a:p>
          <a:p>
            <a:pPr marL="285750" indent="-285750">
              <a:lnSpc>
                <a:spcPct val="150000"/>
              </a:lnSpc>
              <a:buFont typeface="Wingdings" pitchFamily="2" charset="2"/>
              <a:buChar char="q"/>
            </a:pPr>
            <a:r>
              <a:rPr lang="en-US" altLang="en-US" b="1" dirty="0">
                <a:solidFill>
                  <a:srgbClr val="0000FF"/>
                </a:solidFill>
              </a:rPr>
              <a:t> Herd immunity</a:t>
            </a:r>
            <a:r>
              <a:rPr lang="en-US" altLang="en-US" dirty="0">
                <a:solidFill>
                  <a:srgbClr val="0000FF"/>
                </a:solidFill>
              </a:rPr>
              <a:t>: if a critical mass of people acquire protective immunity they can serve as buffer for the rest</a:t>
            </a:r>
          </a:p>
        </p:txBody>
      </p:sp>
      <p:sp>
        <p:nvSpPr>
          <p:cNvPr id="40963" name="TextBox 2"/>
          <p:cNvSpPr txBox="1">
            <a:spLocks noChangeArrowheads="1"/>
          </p:cNvSpPr>
          <p:nvPr/>
        </p:nvSpPr>
        <p:spPr bwMode="auto">
          <a:xfrm>
            <a:off x="957262" y="0"/>
            <a:ext cx="6662738" cy="584200"/>
          </a:xfrm>
          <a:prstGeom prst="rect">
            <a:avLst/>
          </a:prstGeom>
          <a:noFill/>
          <a:ln w="9525">
            <a:noFill/>
            <a:miter lim="800000"/>
            <a:headEnd/>
            <a:tailEnd/>
          </a:ln>
        </p:spPr>
        <p:txBody>
          <a:bodyPr wrap="none">
            <a:spAutoFit/>
          </a:bodyPr>
          <a:lstStyle/>
          <a:p>
            <a:r>
              <a:rPr lang="en-US" altLang="en-US" sz="3200" b="1" dirty="0"/>
              <a:t>Vaccination: an ongoing global effort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81000" y="152400"/>
            <a:ext cx="845820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a:defRPr/>
            </a:pPr>
            <a:r>
              <a:rPr lang="en-US" altLang="zh-TW" sz="3600" b="1" kern="0" dirty="0">
                <a:solidFill>
                  <a:schemeClr val="tx1"/>
                </a:solidFill>
                <a:latin typeface="+mn-lt"/>
                <a:ea typeface="新細明體" charset="-120"/>
              </a:rPr>
              <a:t>Immunological Memory &amp; Vaccination</a:t>
            </a:r>
          </a:p>
        </p:txBody>
      </p:sp>
      <p:sp>
        <p:nvSpPr>
          <p:cNvPr id="3" name="Rectangle 3"/>
          <p:cNvSpPr txBox="1">
            <a:spLocks noChangeArrowheads="1"/>
          </p:cNvSpPr>
          <p:nvPr/>
        </p:nvSpPr>
        <p:spPr>
          <a:xfrm>
            <a:off x="609600" y="914400"/>
            <a:ext cx="7772400" cy="48006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nSpc>
                <a:spcPct val="90000"/>
              </a:lnSpc>
              <a:defRPr/>
            </a:pPr>
            <a:r>
              <a:rPr lang="en-US" altLang="zh-TW" sz="2800" b="1" u="sng" kern="0" dirty="0">
                <a:ea typeface="新細明體" charset="-120"/>
              </a:rPr>
              <a:t>Natural infections:</a:t>
            </a:r>
          </a:p>
          <a:p>
            <a:pPr>
              <a:lnSpc>
                <a:spcPct val="90000"/>
              </a:lnSpc>
              <a:buFontTx/>
              <a:buNone/>
              <a:defRPr/>
            </a:pPr>
            <a:r>
              <a:rPr lang="en-US" altLang="zh-TW" sz="2800" b="1" kern="0" dirty="0">
                <a:ea typeface="新細明體" charset="-120"/>
              </a:rPr>
              <a:t>	1</a:t>
            </a:r>
            <a:r>
              <a:rPr lang="en-US" altLang="zh-TW" sz="2800" b="1" kern="0" baseline="30000" dirty="0">
                <a:ea typeface="新細明體" charset="-120"/>
              </a:rPr>
              <a:t>st </a:t>
            </a:r>
            <a:r>
              <a:rPr lang="en-US" altLang="zh-TW" sz="2800" b="1" kern="0" dirty="0">
                <a:ea typeface="新細明體" charset="-120"/>
                <a:sym typeface="Wingdings" pitchFamily="2" charset="2"/>
              </a:rPr>
              <a:t>infection</a:t>
            </a:r>
            <a:r>
              <a:rPr lang="en-US" altLang="zh-TW" sz="2800" b="1" kern="0" baseline="30000" dirty="0">
                <a:ea typeface="新細明體" charset="-120"/>
              </a:rPr>
              <a:t> </a:t>
            </a:r>
            <a:r>
              <a:rPr lang="en-US" altLang="zh-TW" sz="2800" b="1" kern="0" dirty="0">
                <a:ea typeface="新細明體" charset="-120"/>
                <a:sym typeface="Wingdings" pitchFamily="2" charset="2"/>
              </a:rPr>
              <a:t>  </a:t>
            </a:r>
            <a:r>
              <a:rPr lang="en-US" altLang="zh-TW" sz="2800" b="1" kern="0" dirty="0" smtClean="0">
                <a:ea typeface="新細明體" charset="-120"/>
                <a:sym typeface="Wingdings" pitchFamily="2" charset="2"/>
              </a:rPr>
              <a:t>memory  </a:t>
            </a:r>
            <a:r>
              <a:rPr lang="en-US" altLang="zh-TW" sz="2800" b="1" kern="0" dirty="0">
                <a:ea typeface="新細明體" charset="-120"/>
                <a:sym typeface="Wingdings" pitchFamily="2" charset="2"/>
              </a:rPr>
              <a:t> 	2</a:t>
            </a:r>
            <a:r>
              <a:rPr lang="en-US" altLang="zh-TW" sz="2800" b="1" kern="0" baseline="30000" dirty="0">
                <a:ea typeface="新細明體" charset="-120"/>
                <a:sym typeface="Wingdings" pitchFamily="2" charset="2"/>
              </a:rPr>
              <a:t>nd</a:t>
            </a:r>
            <a:r>
              <a:rPr lang="en-US" altLang="zh-TW" sz="2800" b="1" kern="0" dirty="0">
                <a:ea typeface="新細明體" charset="-120"/>
                <a:sym typeface="Wingdings" pitchFamily="2" charset="2"/>
              </a:rPr>
              <a:t> infection</a:t>
            </a:r>
          </a:p>
          <a:p>
            <a:pPr>
              <a:lnSpc>
                <a:spcPct val="90000"/>
              </a:lnSpc>
              <a:buFontTx/>
              <a:buNone/>
              <a:defRPr/>
            </a:pPr>
            <a:r>
              <a:rPr lang="en-US" altLang="zh-TW" sz="2800" kern="0" dirty="0">
                <a:ea typeface="新細明體" charset="-120"/>
                <a:sym typeface="Wingdings" pitchFamily="2" charset="2"/>
              </a:rPr>
              <a:t>	</a:t>
            </a:r>
            <a:r>
              <a:rPr lang="en-US" altLang="zh-TW" sz="2800" i="1" kern="0" dirty="0">
                <a:ea typeface="新細明體" charset="-120"/>
                <a:sym typeface="Wingdings" pitchFamily="2" charset="2"/>
              </a:rPr>
              <a:t>slow response			fast response</a:t>
            </a:r>
          </a:p>
          <a:p>
            <a:pPr>
              <a:lnSpc>
                <a:spcPct val="90000"/>
              </a:lnSpc>
              <a:buFontTx/>
              <a:buNone/>
              <a:defRPr/>
            </a:pPr>
            <a:r>
              <a:rPr lang="en-US" altLang="zh-TW" sz="2800" i="1" kern="0" dirty="0">
                <a:ea typeface="新細明體" charset="-120"/>
                <a:sym typeface="Wingdings" pitchFamily="2" charset="2"/>
              </a:rPr>
              <a:t>	pathogens multiply		pathogens disposed</a:t>
            </a:r>
          </a:p>
          <a:p>
            <a:pPr>
              <a:lnSpc>
                <a:spcPct val="90000"/>
              </a:lnSpc>
              <a:buFontTx/>
              <a:buNone/>
              <a:defRPr/>
            </a:pPr>
            <a:r>
              <a:rPr lang="en-US" altLang="zh-TW" sz="2800" i="1" kern="0" dirty="0">
                <a:ea typeface="新細明體" charset="-120"/>
                <a:sym typeface="Wingdings" pitchFamily="2" charset="2"/>
              </a:rPr>
              <a:t>	</a:t>
            </a:r>
            <a:r>
              <a:rPr lang="en-US" altLang="zh-TW" sz="2800" i="1" kern="0" dirty="0">
                <a:ea typeface="新細明體" charset="-120"/>
              </a:rPr>
              <a:t>Symptoms/</a:t>
            </a:r>
            <a:r>
              <a:rPr lang="en-US" altLang="zh-TW" sz="2800" i="1" kern="0" dirty="0">
                <a:ea typeface="新細明體" charset="-120"/>
                <a:sym typeface="Wingdings" pitchFamily="2" charset="2"/>
              </a:rPr>
              <a:t>disease</a:t>
            </a:r>
            <a:r>
              <a:rPr lang="en-US" altLang="zh-TW" sz="2800" i="1" kern="0" dirty="0">
                <a:ea typeface="新細明體" charset="-120"/>
              </a:rPr>
              <a:t>		no disease</a:t>
            </a:r>
          </a:p>
          <a:p>
            <a:pPr lvl="1">
              <a:lnSpc>
                <a:spcPct val="90000"/>
              </a:lnSpc>
              <a:buFontTx/>
              <a:buNone/>
              <a:defRPr/>
            </a:pPr>
            <a:endParaRPr lang="en-US" altLang="zh-TW" kern="0" dirty="0">
              <a:ea typeface="新細明體" charset="-120"/>
            </a:endParaRPr>
          </a:p>
          <a:p>
            <a:pPr>
              <a:lnSpc>
                <a:spcPct val="90000"/>
              </a:lnSpc>
              <a:defRPr/>
            </a:pPr>
            <a:r>
              <a:rPr lang="en-US" altLang="zh-TW" sz="2800" b="1" u="sng" kern="0" dirty="0">
                <a:ea typeface="新細明體" charset="-120"/>
              </a:rPr>
              <a:t>Vaccination</a:t>
            </a:r>
            <a:r>
              <a:rPr lang="en-US" altLang="zh-TW" sz="2800" b="1" kern="0" dirty="0">
                <a:ea typeface="新細明體" charset="-120"/>
              </a:rPr>
              <a:t> </a:t>
            </a:r>
            <a:r>
              <a:rPr lang="en-US" altLang="zh-TW" sz="2800" b="1" kern="0" dirty="0">
                <a:ea typeface="新細明體" charset="-120"/>
                <a:sym typeface="Wingdings" pitchFamily="2" charset="2"/>
              </a:rPr>
              <a:t> memory   	natural infections</a:t>
            </a:r>
          </a:p>
          <a:p>
            <a:pPr>
              <a:lnSpc>
                <a:spcPct val="90000"/>
              </a:lnSpc>
              <a:buFontTx/>
              <a:buNone/>
              <a:defRPr/>
            </a:pPr>
            <a:r>
              <a:rPr lang="en-US" altLang="zh-TW" sz="2800" kern="0" dirty="0">
                <a:ea typeface="新細明體" charset="-120"/>
                <a:sym typeface="Wingdings" pitchFamily="2" charset="2"/>
              </a:rPr>
              <a:t>	</a:t>
            </a:r>
            <a:r>
              <a:rPr lang="en-US" altLang="zh-TW" sz="2800" i="1" kern="0" dirty="0">
                <a:ea typeface="新細明體" charset="-120"/>
              </a:rPr>
              <a:t>no disease		    	</a:t>
            </a:r>
            <a:r>
              <a:rPr lang="en-US" altLang="zh-TW" sz="2800" i="1" kern="0" dirty="0" smtClean="0">
                <a:ea typeface="新細明體" charset="-120"/>
              </a:rPr>
              <a:t>fast </a:t>
            </a:r>
            <a:r>
              <a:rPr lang="en-US" altLang="zh-TW" sz="2800" i="1" kern="0" dirty="0">
                <a:ea typeface="新細明體" charset="-120"/>
              </a:rPr>
              <a:t>response</a:t>
            </a:r>
            <a:endParaRPr lang="en-US" altLang="zh-TW" sz="2800" i="1" kern="0" dirty="0">
              <a:ea typeface="新細明體" charset="-120"/>
              <a:sym typeface="Wingdings" pitchFamily="2" charset="2"/>
            </a:endParaRPr>
          </a:p>
          <a:p>
            <a:pPr lvl="1">
              <a:lnSpc>
                <a:spcPct val="90000"/>
              </a:lnSpc>
              <a:buFontTx/>
              <a:buNone/>
              <a:defRPr/>
            </a:pPr>
            <a:r>
              <a:rPr lang="en-US" altLang="zh-TW" i="1" kern="0" dirty="0">
                <a:ea typeface="新細明體" charset="-120"/>
              </a:rPr>
              <a:t>						</a:t>
            </a:r>
            <a:r>
              <a:rPr lang="en-US" altLang="zh-TW" i="1" kern="0" dirty="0">
                <a:ea typeface="新細明體" charset="-120"/>
                <a:sym typeface="Wingdings" pitchFamily="2" charset="2"/>
              </a:rPr>
              <a:t>pathogens disposed</a:t>
            </a:r>
            <a:r>
              <a:rPr lang="en-US" altLang="zh-TW" i="1" kern="0" dirty="0">
                <a:ea typeface="新細明體" charset="-120"/>
              </a:rPr>
              <a:t> </a:t>
            </a:r>
          </a:p>
          <a:p>
            <a:pPr lvl="1">
              <a:lnSpc>
                <a:spcPct val="90000"/>
              </a:lnSpc>
              <a:buFontTx/>
              <a:buNone/>
              <a:defRPr/>
            </a:pPr>
            <a:r>
              <a:rPr lang="en-US" altLang="zh-TW" i="1" kern="0" dirty="0">
                <a:ea typeface="新細明體" charset="-120"/>
              </a:rPr>
              <a:t>						no disease</a:t>
            </a:r>
          </a:p>
        </p:txBody>
      </p:sp>
      <p:sp>
        <p:nvSpPr>
          <p:cNvPr id="4" name="Rectangle 2"/>
          <p:cNvSpPr txBox="1">
            <a:spLocks noChangeArrowheads="1"/>
          </p:cNvSpPr>
          <p:nvPr/>
        </p:nvSpPr>
        <p:spPr>
          <a:xfrm>
            <a:off x="0" y="5638800"/>
            <a:ext cx="9220200" cy="9144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a:defRPr/>
            </a:pPr>
            <a:r>
              <a:rPr lang="en-US" altLang="zh-TW" sz="2400" b="1" kern="0" dirty="0">
                <a:solidFill>
                  <a:srgbClr val="0000CC"/>
                </a:solidFill>
                <a:latin typeface="+mn-lt"/>
                <a:ea typeface="新細明體" charset="-120"/>
              </a:rPr>
              <a:t>Vaccination protects us from infection by inducing the adaptive immune response, </a:t>
            </a:r>
            <a:r>
              <a:rPr lang="en-US" altLang="zh-TW" sz="2400" b="1" u="sng" kern="0" dirty="0" smtClean="0">
                <a:solidFill>
                  <a:srgbClr val="0000CC"/>
                </a:solidFill>
                <a:latin typeface="+mn-lt"/>
                <a:ea typeface="新細明體" charset="-120"/>
              </a:rPr>
              <a:t>bypassing </a:t>
            </a:r>
            <a:r>
              <a:rPr lang="en-US" altLang="zh-TW" sz="2400" b="1" u="sng" kern="0" dirty="0">
                <a:solidFill>
                  <a:srgbClr val="0000CC"/>
                </a:solidFill>
                <a:latin typeface="+mn-lt"/>
                <a:ea typeface="新細明體" charset="-120"/>
              </a:rPr>
              <a:t>the need for a natural infection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723900" y="3810000"/>
            <a:ext cx="7696200" cy="461962"/>
          </a:xfrm>
          <a:prstGeom prst="rect">
            <a:avLst/>
          </a:prstGeom>
          <a:noFill/>
          <a:ln w="9525">
            <a:noFill/>
            <a:miter lim="800000"/>
            <a:headEnd/>
            <a:tailEnd/>
          </a:ln>
        </p:spPr>
        <p:txBody>
          <a:bodyPr>
            <a:spAutoFit/>
          </a:bodyPr>
          <a:lstStyle/>
          <a:p>
            <a:pPr eaLnBrk="1" hangingPunct="1"/>
            <a:r>
              <a:rPr lang="en-US" altLang="en-US" dirty="0"/>
              <a:t>https://www.youtube.com/watch?v=zQGOcOUBi6s</a:t>
            </a:r>
          </a:p>
        </p:txBody>
      </p:sp>
      <p:sp>
        <p:nvSpPr>
          <p:cNvPr id="51203" name="TextBox 1"/>
          <p:cNvSpPr txBox="1">
            <a:spLocks noChangeArrowheads="1"/>
          </p:cNvSpPr>
          <p:nvPr/>
        </p:nvSpPr>
        <p:spPr bwMode="auto">
          <a:xfrm>
            <a:off x="3406617" y="304800"/>
            <a:ext cx="2330766" cy="646331"/>
          </a:xfrm>
          <a:prstGeom prst="rect">
            <a:avLst/>
          </a:prstGeom>
          <a:noFill/>
          <a:ln w="9525">
            <a:noFill/>
            <a:miter lim="800000"/>
            <a:headEnd/>
            <a:tailEnd/>
          </a:ln>
        </p:spPr>
        <p:txBody>
          <a:bodyPr wrap="none">
            <a:spAutoFit/>
          </a:bodyPr>
          <a:lstStyle/>
          <a:p>
            <a:pPr eaLnBrk="1" hangingPunct="1"/>
            <a:r>
              <a:rPr lang="en-US" altLang="en-US" sz="3600" b="1" dirty="0"/>
              <a:t>References</a:t>
            </a:r>
          </a:p>
        </p:txBody>
      </p:sp>
      <p:sp>
        <p:nvSpPr>
          <p:cNvPr id="3" name="TextBox 2"/>
          <p:cNvSpPr txBox="1"/>
          <p:nvPr/>
        </p:nvSpPr>
        <p:spPr>
          <a:xfrm>
            <a:off x="669925" y="1676400"/>
            <a:ext cx="7804150" cy="1384995"/>
          </a:xfrm>
          <a:prstGeom prst="rect">
            <a:avLst/>
          </a:prstGeom>
          <a:noFill/>
        </p:spPr>
        <p:txBody>
          <a:bodyPr wrap="square">
            <a:spAutoFit/>
          </a:bodyPr>
          <a:lstStyle/>
          <a:p>
            <a:pPr marL="514350" indent="-514350" eaLnBrk="1" hangingPunct="1">
              <a:buFont typeface="Wingdings" panose="05000000000000000000" pitchFamily="2" charset="2"/>
              <a:buChar char="§"/>
              <a:defRPr/>
            </a:pPr>
            <a:r>
              <a:rPr lang="en-US" sz="2800" dirty="0" err="1"/>
              <a:t>Janeway’s</a:t>
            </a:r>
            <a:r>
              <a:rPr lang="en-US" sz="2800" dirty="0"/>
              <a:t> Immunobiology</a:t>
            </a:r>
          </a:p>
          <a:p>
            <a:pPr marL="514350" indent="-514350" eaLnBrk="1" hangingPunct="1">
              <a:buFont typeface="Wingdings" panose="05000000000000000000" pitchFamily="2" charset="2"/>
              <a:buChar char="§"/>
              <a:defRPr/>
            </a:pPr>
            <a:endParaRPr lang="en-US" sz="2800" dirty="0" smtClean="0"/>
          </a:p>
          <a:p>
            <a:pPr marL="514350" indent="-514350" eaLnBrk="1" hangingPunct="1">
              <a:buFont typeface="Wingdings" panose="05000000000000000000" pitchFamily="2" charset="2"/>
              <a:buChar char="§"/>
              <a:defRPr/>
            </a:pPr>
            <a:r>
              <a:rPr lang="en-US" sz="2800" dirty="0" err="1" smtClean="0"/>
              <a:t>Kuby’s</a:t>
            </a:r>
            <a:r>
              <a:rPr lang="en-US" sz="2800" dirty="0" smtClean="0"/>
              <a:t> Immunology</a:t>
            </a: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
          <p:cNvSpPr txBox="1">
            <a:spLocks noChangeArrowheads="1"/>
          </p:cNvSpPr>
          <p:nvPr/>
        </p:nvSpPr>
        <p:spPr bwMode="auto">
          <a:xfrm>
            <a:off x="146050" y="152400"/>
            <a:ext cx="8845550" cy="584200"/>
          </a:xfrm>
          <a:prstGeom prst="rect">
            <a:avLst/>
          </a:prstGeom>
          <a:noFill/>
          <a:ln w="9525">
            <a:noFill/>
            <a:miter lim="800000"/>
            <a:headEnd/>
            <a:tailEnd/>
          </a:ln>
        </p:spPr>
        <p:txBody>
          <a:bodyPr wrap="none">
            <a:spAutoFit/>
          </a:bodyPr>
          <a:lstStyle/>
          <a:p>
            <a:pPr eaLnBrk="1" hangingPunct="1"/>
            <a:r>
              <a:rPr lang="en-US" altLang="en-US" sz="3200" b="1" dirty="0"/>
              <a:t>The Immune System: Body’s Defense Mechanism</a:t>
            </a:r>
          </a:p>
        </p:txBody>
      </p:sp>
      <p:sp>
        <p:nvSpPr>
          <p:cNvPr id="3" name="Rectangle 3"/>
          <p:cNvSpPr txBox="1">
            <a:spLocks noChangeArrowheads="1"/>
          </p:cNvSpPr>
          <p:nvPr/>
        </p:nvSpPr>
        <p:spPr>
          <a:xfrm>
            <a:off x="457200" y="3810000"/>
            <a:ext cx="8077200" cy="2819400"/>
          </a:xfrm>
          <a:prstGeom prst="rect">
            <a:avLst/>
          </a:prstGeom>
        </p:spPr>
        <p:txBody>
          <a:bodyPr/>
          <a:lstStyle/>
          <a:p>
            <a:pPr marL="342900" indent="-342900" eaLnBrk="1" hangingPunct="1">
              <a:spcBef>
                <a:spcPts val="0"/>
              </a:spcBef>
              <a:spcAft>
                <a:spcPts val="1200"/>
              </a:spcAft>
              <a:buFont typeface="Wingdings" pitchFamily="2" charset="2"/>
              <a:buChar char="§"/>
              <a:defRPr/>
            </a:pPr>
            <a:r>
              <a:rPr lang="en-US" dirty="0" smtClean="0">
                <a:solidFill>
                  <a:schemeClr val="accent6">
                    <a:lumMod val="75000"/>
                  </a:schemeClr>
                </a:solidFill>
                <a:latin typeface="+mn-lt"/>
              </a:rPr>
              <a:t>A </a:t>
            </a:r>
            <a:r>
              <a:rPr lang="en-US" dirty="0">
                <a:solidFill>
                  <a:schemeClr val="accent6">
                    <a:lumMod val="75000"/>
                  </a:schemeClr>
                </a:solidFill>
                <a:latin typeface="+mn-lt"/>
              </a:rPr>
              <a:t>complex system that encompasses </a:t>
            </a:r>
            <a:r>
              <a:rPr lang="en-US" dirty="0">
                <a:solidFill>
                  <a:srgbClr val="C00000"/>
                </a:solidFill>
                <a:latin typeface="+mn-lt"/>
              </a:rPr>
              <a:t>every organ and compartment</a:t>
            </a:r>
            <a:r>
              <a:rPr lang="en-US" dirty="0">
                <a:solidFill>
                  <a:schemeClr val="accent6">
                    <a:lumMod val="75000"/>
                  </a:schemeClr>
                </a:solidFill>
                <a:latin typeface="+mn-lt"/>
              </a:rPr>
              <a:t> of the body </a:t>
            </a:r>
          </a:p>
          <a:p>
            <a:pPr marL="342900" indent="-342900" eaLnBrk="1" hangingPunct="1">
              <a:spcBef>
                <a:spcPts val="0"/>
              </a:spcBef>
              <a:spcAft>
                <a:spcPts val="1200"/>
              </a:spcAft>
              <a:buFont typeface="Wingdings" pitchFamily="2" charset="2"/>
              <a:buChar char="§"/>
              <a:defRPr/>
            </a:pPr>
            <a:r>
              <a:rPr lang="en-US" dirty="0" smtClean="0">
                <a:solidFill>
                  <a:schemeClr val="accent6">
                    <a:lumMod val="75000"/>
                  </a:schemeClr>
                </a:solidFill>
                <a:latin typeface="+mn-lt"/>
              </a:rPr>
              <a:t>Highly </a:t>
            </a:r>
            <a:r>
              <a:rPr lang="en-US" dirty="0">
                <a:solidFill>
                  <a:srgbClr val="DE14D4"/>
                </a:solidFill>
                <a:latin typeface="+mn-lt"/>
              </a:rPr>
              <a:t>adaptable</a:t>
            </a:r>
            <a:r>
              <a:rPr lang="en-US" dirty="0">
                <a:solidFill>
                  <a:schemeClr val="accent6">
                    <a:lumMod val="75000"/>
                  </a:schemeClr>
                </a:solidFill>
                <a:latin typeface="+mn-lt"/>
              </a:rPr>
              <a:t> (can act against pathogens ranging from ~ 30nm to ~100 cm)</a:t>
            </a:r>
          </a:p>
          <a:p>
            <a:pPr marL="342900" indent="-342900" eaLnBrk="1" fontAlgn="auto" hangingPunct="1">
              <a:spcBef>
                <a:spcPts val="0"/>
              </a:spcBef>
              <a:spcAft>
                <a:spcPts val="1200"/>
              </a:spcAft>
              <a:buFont typeface="Wingdings" pitchFamily="2" charset="2"/>
              <a:buChar char="§"/>
              <a:defRPr/>
            </a:pPr>
            <a:r>
              <a:rPr lang="en-US" dirty="0" smtClean="0">
                <a:solidFill>
                  <a:schemeClr val="accent6">
                    <a:lumMod val="75000"/>
                  </a:schemeClr>
                </a:solidFill>
                <a:latin typeface="+mn-lt"/>
              </a:rPr>
              <a:t>Distinguishes </a:t>
            </a:r>
            <a:r>
              <a:rPr lang="en-US" dirty="0">
                <a:solidFill>
                  <a:schemeClr val="accent6">
                    <a:lumMod val="75000"/>
                  </a:schemeClr>
                </a:solidFill>
                <a:latin typeface="+mn-lt"/>
              </a:rPr>
              <a:t>between </a:t>
            </a:r>
            <a:r>
              <a:rPr lang="en-US" b="1" u="sng" dirty="0">
                <a:solidFill>
                  <a:schemeClr val="accent5">
                    <a:lumMod val="50000"/>
                  </a:schemeClr>
                </a:solidFill>
                <a:latin typeface="+mn-lt"/>
              </a:rPr>
              <a:t>self and foreign</a:t>
            </a:r>
            <a:r>
              <a:rPr lang="en-US" dirty="0">
                <a:solidFill>
                  <a:schemeClr val="accent6">
                    <a:lumMod val="75000"/>
                  </a:schemeClr>
                </a:solidFill>
                <a:latin typeface="+mn-lt"/>
              </a:rPr>
              <a:t> and mount response to only foreign while preserving self (‘us’ vs ‘them’)</a:t>
            </a:r>
          </a:p>
        </p:txBody>
      </p:sp>
      <p:pic>
        <p:nvPicPr>
          <p:cNvPr id="4" name="Picture 2" descr="http://www.classicbargainz.com/Images/FP3134.jpg"/>
          <p:cNvPicPr>
            <a:picLocks noChangeAspect="1" noChangeArrowheads="1"/>
          </p:cNvPicPr>
          <p:nvPr/>
        </p:nvPicPr>
        <p:blipFill>
          <a:blip r:embed="rId3" cstate="print"/>
          <a:srcRect/>
          <a:stretch>
            <a:fillRect/>
          </a:stretch>
        </p:blipFill>
        <p:spPr bwMode="auto">
          <a:xfrm>
            <a:off x="4724400" y="1143000"/>
            <a:ext cx="3581400" cy="238760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2" name="Rectangle 1"/>
          <p:cNvSpPr/>
          <p:nvPr/>
        </p:nvSpPr>
        <p:spPr>
          <a:xfrm>
            <a:off x="457200" y="1676400"/>
            <a:ext cx="4572000" cy="1384995"/>
          </a:xfrm>
          <a:prstGeom prst="rect">
            <a:avLst/>
          </a:prstGeom>
        </p:spPr>
        <p:txBody>
          <a:bodyPr>
            <a:spAutoFit/>
          </a:bodyPr>
          <a:lstStyle/>
          <a:p>
            <a:pPr marL="342900" indent="-342900" eaLnBrk="1" hangingPunct="1">
              <a:spcBef>
                <a:spcPct val="20000"/>
              </a:spcBef>
              <a:buFont typeface="Wingdings" pitchFamily="2" charset="2"/>
              <a:buChar char="§"/>
              <a:defRPr/>
            </a:pPr>
            <a:r>
              <a:rPr lang="en-US" sz="2800" dirty="0">
                <a:solidFill>
                  <a:schemeClr val="accent6">
                    <a:lumMod val="75000"/>
                  </a:schemeClr>
                </a:solidFill>
              </a:rPr>
              <a:t>The main objective is to </a:t>
            </a:r>
            <a:r>
              <a:rPr lang="en-US" sz="2800" dirty="0">
                <a:solidFill>
                  <a:srgbClr val="FF6600"/>
                </a:solidFill>
              </a:rPr>
              <a:t>seek, identify and kill invaders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 presetClass="entr" presetSubtype="2" fill="hold" nodeType="after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2500" fill="hold"/>
                                        <p:tgtEl>
                                          <p:spTgt spid="4"/>
                                        </p:tgtEl>
                                        <p:attrNameLst>
                                          <p:attrName>ppt_x</p:attrName>
                                        </p:attrNameLst>
                                      </p:cBhvr>
                                      <p:tavLst>
                                        <p:tav tm="0">
                                          <p:val>
                                            <p:strVal val="1+#ppt_w/2"/>
                                          </p:val>
                                        </p:tav>
                                        <p:tav tm="100000">
                                          <p:val>
                                            <p:strVal val="#ppt_x"/>
                                          </p:val>
                                        </p:tav>
                                      </p:tavLst>
                                    </p:anim>
                                    <p:anim calcmode="lin" valueType="num">
                                      <p:cBhvr additive="base">
                                        <p:cTn id="12" dur="2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ig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905000"/>
            <a:ext cx="5715000" cy="265747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28600" y="19781"/>
            <a:ext cx="8686800" cy="1200329"/>
          </a:xfrm>
          <a:prstGeom prst="rect">
            <a:avLst/>
          </a:prstGeom>
        </p:spPr>
        <p:txBody>
          <a:bodyPr wrap="square">
            <a:spAutoFit/>
          </a:bodyPr>
          <a:lstStyle/>
          <a:p>
            <a:pPr algn="ctr"/>
            <a:r>
              <a:rPr lang="en-US" sz="3600" b="1" dirty="0"/>
              <a:t>Assessing a vaccine that targets the SARS-CoV-2 </a:t>
            </a:r>
            <a:r>
              <a:rPr lang="en-US" sz="3600" b="1" dirty="0" smtClean="0"/>
              <a:t>coronavirus</a:t>
            </a:r>
            <a:endParaRPr lang="en-US" sz="3600" dirty="0"/>
          </a:p>
        </p:txBody>
      </p:sp>
    </p:spTree>
    <p:extLst>
      <p:ext uri="{BB962C8B-B14F-4D97-AF65-F5344CB8AC3E}">
        <p14:creationId xmlns:p14="http://schemas.microsoft.com/office/powerpoint/2010/main" val="34497815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4"/>
          <p:cNvSpPr txBox="1">
            <a:spLocks noChangeArrowheads="1"/>
          </p:cNvSpPr>
          <p:nvPr/>
        </p:nvSpPr>
        <p:spPr bwMode="auto">
          <a:xfrm>
            <a:off x="381000" y="25400"/>
            <a:ext cx="8458200" cy="584200"/>
          </a:xfrm>
          <a:prstGeom prst="rect">
            <a:avLst/>
          </a:prstGeom>
          <a:noFill/>
          <a:ln w="9525">
            <a:noFill/>
            <a:miter lim="800000"/>
            <a:headEnd/>
            <a:tailEnd/>
          </a:ln>
        </p:spPr>
        <p:txBody>
          <a:bodyPr>
            <a:spAutoFit/>
          </a:bodyPr>
          <a:lstStyle/>
          <a:p>
            <a:pPr algn="ctr" eaLnBrk="1" hangingPunct="1">
              <a:spcBef>
                <a:spcPct val="50000"/>
              </a:spcBef>
              <a:defRPr/>
            </a:pPr>
            <a:r>
              <a:rPr lang="en-US" sz="3200" b="1" dirty="0">
                <a:solidFill>
                  <a:schemeClr val="accent4">
                    <a:lumMod val="50000"/>
                  </a:schemeClr>
                </a:solidFill>
              </a:rPr>
              <a:t>Challenges of the Immune System</a:t>
            </a:r>
          </a:p>
        </p:txBody>
      </p:sp>
      <p:sp>
        <p:nvSpPr>
          <p:cNvPr id="6" name="TextBox 5"/>
          <p:cNvSpPr txBox="1">
            <a:spLocks noChangeArrowheads="1"/>
          </p:cNvSpPr>
          <p:nvPr/>
        </p:nvSpPr>
        <p:spPr bwMode="auto">
          <a:xfrm>
            <a:off x="312737" y="4936302"/>
            <a:ext cx="8526463" cy="400110"/>
          </a:xfrm>
          <a:prstGeom prst="rect">
            <a:avLst/>
          </a:prstGeom>
          <a:noFill/>
          <a:ln w="9525">
            <a:noFill/>
            <a:miter lim="800000"/>
            <a:headEnd/>
            <a:tailEnd/>
          </a:ln>
        </p:spPr>
        <p:txBody>
          <a:bodyPr wrap="square">
            <a:spAutoFit/>
          </a:bodyPr>
          <a:lstStyle/>
          <a:p>
            <a:pPr eaLnBrk="1" hangingPunct="1">
              <a:buFont typeface="Wingdings" pitchFamily="2" charset="2"/>
              <a:buChar char="Ø"/>
            </a:pPr>
            <a:r>
              <a:rPr lang="en-US" altLang="en-US" sz="2000" b="1" dirty="0">
                <a:solidFill>
                  <a:srgbClr val="DE14D4"/>
                </a:solidFill>
              </a:rPr>
              <a:t>Autoimmune diseases: </a:t>
            </a:r>
            <a:r>
              <a:rPr lang="en-US" altLang="en-US" sz="2000" dirty="0"/>
              <a:t>When self is attacked by the immune system</a:t>
            </a:r>
          </a:p>
        </p:txBody>
      </p:sp>
      <p:sp>
        <p:nvSpPr>
          <p:cNvPr id="10" name="TextBox 9"/>
          <p:cNvSpPr txBox="1">
            <a:spLocks noChangeArrowheads="1"/>
          </p:cNvSpPr>
          <p:nvPr/>
        </p:nvSpPr>
        <p:spPr bwMode="auto">
          <a:xfrm>
            <a:off x="312737" y="5574477"/>
            <a:ext cx="8450263" cy="400110"/>
          </a:xfrm>
          <a:prstGeom prst="rect">
            <a:avLst/>
          </a:prstGeom>
          <a:noFill/>
          <a:ln w="9525">
            <a:noFill/>
            <a:miter lim="800000"/>
            <a:headEnd/>
            <a:tailEnd/>
          </a:ln>
        </p:spPr>
        <p:txBody>
          <a:bodyPr wrap="square">
            <a:spAutoFit/>
          </a:bodyPr>
          <a:lstStyle/>
          <a:p>
            <a:pPr eaLnBrk="1" hangingPunct="1">
              <a:buFont typeface="Wingdings" pitchFamily="2" charset="2"/>
              <a:buChar char="Ø"/>
            </a:pPr>
            <a:r>
              <a:rPr lang="en-US" altLang="en-US" sz="2000" b="1" dirty="0">
                <a:solidFill>
                  <a:srgbClr val="DE14D4"/>
                </a:solidFill>
              </a:rPr>
              <a:t>Cancer:</a:t>
            </a:r>
            <a:r>
              <a:rPr lang="en-US" altLang="en-US" sz="2000" dirty="0">
                <a:solidFill>
                  <a:srgbClr val="800000"/>
                </a:solidFill>
              </a:rPr>
              <a:t> </a:t>
            </a:r>
            <a:r>
              <a:rPr lang="en-US" altLang="en-US" sz="2000" dirty="0"/>
              <a:t>Failure of Immune system to attack defective cells</a:t>
            </a:r>
          </a:p>
        </p:txBody>
      </p:sp>
      <p:sp>
        <p:nvSpPr>
          <p:cNvPr id="7" name="TextBox 6"/>
          <p:cNvSpPr txBox="1">
            <a:spLocks noChangeArrowheads="1"/>
          </p:cNvSpPr>
          <p:nvPr/>
        </p:nvSpPr>
        <p:spPr bwMode="auto">
          <a:xfrm>
            <a:off x="304799" y="6217415"/>
            <a:ext cx="8534401" cy="400110"/>
          </a:xfrm>
          <a:prstGeom prst="rect">
            <a:avLst/>
          </a:prstGeom>
          <a:noFill/>
          <a:ln w="9525">
            <a:noFill/>
            <a:miter lim="800000"/>
            <a:headEnd/>
            <a:tailEnd/>
          </a:ln>
        </p:spPr>
        <p:txBody>
          <a:bodyPr wrap="square">
            <a:spAutoFit/>
          </a:bodyPr>
          <a:lstStyle/>
          <a:p>
            <a:pPr eaLnBrk="1" hangingPunct="1">
              <a:buFont typeface="Wingdings" pitchFamily="2" charset="2"/>
              <a:buChar char="Ø"/>
            </a:pPr>
            <a:r>
              <a:rPr lang="en-US" altLang="en-US" sz="2000" b="1" dirty="0">
                <a:solidFill>
                  <a:srgbClr val="DE14D4"/>
                </a:solidFill>
              </a:rPr>
              <a:t>Immune deficiency: </a:t>
            </a:r>
            <a:r>
              <a:rPr lang="en-US" altLang="en-US" sz="2000" dirty="0"/>
              <a:t>A component of immune system is absent/defective</a:t>
            </a:r>
          </a:p>
        </p:txBody>
      </p:sp>
      <p:pic>
        <p:nvPicPr>
          <p:cNvPr id="9222" name="Picture 7"/>
          <p:cNvPicPr>
            <a:picLocks noChangeAspect="1"/>
          </p:cNvPicPr>
          <p:nvPr/>
        </p:nvPicPr>
        <p:blipFill>
          <a:blip r:embed="rId3" cstate="print">
            <a:lum bright="-20000" contrast="40000"/>
          </a:blip>
          <a:srcRect l="298" t="1984" r="852" b="2778"/>
          <a:stretch>
            <a:fillRect/>
          </a:stretch>
        </p:blipFill>
        <p:spPr bwMode="auto">
          <a:xfrm>
            <a:off x="140525" y="1143000"/>
            <a:ext cx="8839200" cy="3657600"/>
          </a:xfrm>
          <a:prstGeom prst="rect">
            <a:avLst/>
          </a:prstGeom>
          <a:noFill/>
          <a:ln w="12700">
            <a:solidFill>
              <a:srgbClr val="00CC99"/>
            </a:solidFill>
            <a:miter lim="800000"/>
            <a:headEnd/>
            <a:tailEnd/>
          </a:ln>
        </p:spPr>
      </p:pic>
      <p:sp>
        <p:nvSpPr>
          <p:cNvPr id="8" name="TextBox 7"/>
          <p:cNvSpPr txBox="1"/>
          <p:nvPr/>
        </p:nvSpPr>
        <p:spPr>
          <a:xfrm>
            <a:off x="457200" y="685800"/>
            <a:ext cx="3427541" cy="400110"/>
          </a:xfrm>
          <a:prstGeom prst="rect">
            <a:avLst/>
          </a:prstGeom>
          <a:noFill/>
        </p:spPr>
        <p:txBody>
          <a:bodyPr wrap="none" rtlCol="0">
            <a:spAutoFit/>
          </a:bodyPr>
          <a:lstStyle/>
          <a:p>
            <a:pPr>
              <a:buFont typeface="Wingdings" pitchFamily="2" charset="2"/>
              <a:buChar char="Ø"/>
            </a:pPr>
            <a:r>
              <a:rPr lang="en-US" sz="2000" b="1" dirty="0">
                <a:solidFill>
                  <a:srgbClr val="DE14D4"/>
                </a:solidFill>
              </a:rPr>
              <a:t> Pathogen-induced diseases: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10" grpId="0" autoUpdateAnimBg="0"/>
      <p:bldP spid="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85800" y="152400"/>
            <a:ext cx="7772400" cy="1143000"/>
          </a:xfrm>
        </p:spPr>
        <p:txBody>
          <a:bodyPr/>
          <a:lstStyle/>
          <a:p>
            <a:r>
              <a:rPr lang="en-US" sz="3200" b="1" dirty="0"/>
              <a:t>Our immune </a:t>
            </a:r>
            <a:r>
              <a:rPr lang="en-US" sz="3200" b="1" dirty="0" smtClean="0"/>
              <a:t>system generates </a:t>
            </a:r>
            <a:r>
              <a:rPr lang="en-US" sz="3200" b="1" dirty="0"/>
              <a:t>almost infinite variety of cells and substances</a:t>
            </a:r>
          </a:p>
        </p:txBody>
      </p:sp>
      <p:sp>
        <p:nvSpPr>
          <p:cNvPr id="5" name="Rectangle 5"/>
          <p:cNvSpPr>
            <a:spLocks noChangeArrowheads="1"/>
          </p:cNvSpPr>
          <p:nvPr/>
        </p:nvSpPr>
        <p:spPr bwMode="auto">
          <a:xfrm>
            <a:off x="2362200" y="1491496"/>
            <a:ext cx="4267200" cy="609600"/>
          </a:xfrm>
          <a:prstGeom prst="rect">
            <a:avLst/>
          </a:prstGeom>
          <a:noFill/>
          <a:ln w="9525">
            <a:solidFill>
              <a:schemeClr val="tx1"/>
            </a:solidFill>
            <a:miter lim="800000"/>
            <a:headEnd/>
            <a:tailEnd/>
          </a:ln>
          <a:effectLst/>
        </p:spPr>
        <p:txBody>
          <a:bodyPr wrap="none" anchor="ctr"/>
          <a:lstStyle/>
          <a:p>
            <a:endParaRPr lang="en-US"/>
          </a:p>
        </p:txBody>
      </p:sp>
      <p:sp>
        <p:nvSpPr>
          <p:cNvPr id="6" name="Line 6"/>
          <p:cNvSpPr>
            <a:spLocks noChangeShapeType="1"/>
          </p:cNvSpPr>
          <p:nvPr/>
        </p:nvSpPr>
        <p:spPr bwMode="auto">
          <a:xfrm flipH="1">
            <a:off x="3124200" y="2101096"/>
            <a:ext cx="685800" cy="914400"/>
          </a:xfrm>
          <a:prstGeom prst="line">
            <a:avLst/>
          </a:prstGeom>
          <a:noFill/>
          <a:ln w="9525">
            <a:solidFill>
              <a:schemeClr val="tx1"/>
            </a:solidFill>
            <a:round/>
            <a:headEnd/>
            <a:tailEnd type="triangle" w="med" len="med"/>
          </a:ln>
          <a:effectLst/>
        </p:spPr>
        <p:txBody>
          <a:bodyPr/>
          <a:lstStyle/>
          <a:p>
            <a:endParaRPr lang="en-US"/>
          </a:p>
        </p:txBody>
      </p:sp>
      <p:sp>
        <p:nvSpPr>
          <p:cNvPr id="7" name="Text Box 7"/>
          <p:cNvSpPr txBox="1">
            <a:spLocks noChangeArrowheads="1"/>
          </p:cNvSpPr>
          <p:nvPr/>
        </p:nvSpPr>
        <p:spPr bwMode="auto">
          <a:xfrm>
            <a:off x="878775" y="3215396"/>
            <a:ext cx="2971800" cy="519113"/>
          </a:xfrm>
          <a:prstGeom prst="rect">
            <a:avLst/>
          </a:prstGeom>
          <a:noFill/>
          <a:ln w="9525">
            <a:noFill/>
            <a:miter lim="800000"/>
            <a:headEnd/>
            <a:tailEnd/>
          </a:ln>
          <a:effectLst/>
        </p:spPr>
        <p:txBody>
          <a:bodyPr>
            <a:spAutoFit/>
          </a:bodyPr>
          <a:lstStyle/>
          <a:p>
            <a:pPr algn="ctr">
              <a:spcBef>
                <a:spcPct val="50000"/>
              </a:spcBef>
            </a:pPr>
            <a:r>
              <a:rPr lang="en-US" sz="2800" b="1" dirty="0" err="1">
                <a:solidFill>
                  <a:srgbClr val="800000"/>
                </a:solidFill>
              </a:rPr>
              <a:t>Effector</a:t>
            </a:r>
            <a:r>
              <a:rPr lang="en-US" sz="2800" b="1" dirty="0">
                <a:solidFill>
                  <a:srgbClr val="800000"/>
                </a:solidFill>
              </a:rPr>
              <a:t> Response</a:t>
            </a:r>
          </a:p>
        </p:txBody>
      </p:sp>
      <p:sp>
        <p:nvSpPr>
          <p:cNvPr id="8" name="Rectangle 8"/>
          <p:cNvSpPr>
            <a:spLocks noChangeArrowheads="1"/>
          </p:cNvSpPr>
          <p:nvPr/>
        </p:nvSpPr>
        <p:spPr bwMode="auto">
          <a:xfrm>
            <a:off x="838200" y="3167896"/>
            <a:ext cx="3048000" cy="609600"/>
          </a:xfrm>
          <a:prstGeom prst="rect">
            <a:avLst/>
          </a:prstGeom>
          <a:noFill/>
          <a:ln w="9525">
            <a:solidFill>
              <a:schemeClr val="tx1"/>
            </a:solidFill>
            <a:miter lim="800000"/>
            <a:headEnd/>
            <a:tailEnd/>
          </a:ln>
          <a:effectLst/>
        </p:spPr>
        <p:txBody>
          <a:bodyPr wrap="none" anchor="ctr"/>
          <a:lstStyle/>
          <a:p>
            <a:endParaRPr lang="en-US"/>
          </a:p>
        </p:txBody>
      </p:sp>
      <p:sp>
        <p:nvSpPr>
          <p:cNvPr id="9" name="Line 9"/>
          <p:cNvSpPr>
            <a:spLocks noChangeShapeType="1"/>
          </p:cNvSpPr>
          <p:nvPr/>
        </p:nvSpPr>
        <p:spPr bwMode="auto">
          <a:xfrm>
            <a:off x="4953000" y="2101096"/>
            <a:ext cx="609600" cy="914400"/>
          </a:xfrm>
          <a:prstGeom prst="line">
            <a:avLst/>
          </a:prstGeom>
          <a:noFill/>
          <a:ln w="9525">
            <a:solidFill>
              <a:schemeClr val="tx1"/>
            </a:solidFill>
            <a:round/>
            <a:headEnd/>
            <a:tailEnd type="triangle" w="med" len="med"/>
          </a:ln>
          <a:effectLst/>
        </p:spPr>
        <p:txBody>
          <a:bodyPr/>
          <a:lstStyle/>
          <a:p>
            <a:endParaRPr lang="en-US"/>
          </a:p>
        </p:txBody>
      </p:sp>
      <p:sp>
        <p:nvSpPr>
          <p:cNvPr id="10" name="Text Box 10"/>
          <p:cNvSpPr txBox="1">
            <a:spLocks noChangeArrowheads="1"/>
          </p:cNvSpPr>
          <p:nvPr/>
        </p:nvSpPr>
        <p:spPr bwMode="auto">
          <a:xfrm>
            <a:off x="4854766" y="3217793"/>
            <a:ext cx="2895600" cy="523220"/>
          </a:xfrm>
          <a:prstGeom prst="rect">
            <a:avLst/>
          </a:prstGeom>
          <a:noFill/>
          <a:ln w="9525">
            <a:noFill/>
            <a:miter lim="800000"/>
            <a:headEnd/>
            <a:tailEnd/>
          </a:ln>
          <a:effectLst/>
        </p:spPr>
        <p:txBody>
          <a:bodyPr wrap="square">
            <a:spAutoFit/>
          </a:bodyPr>
          <a:lstStyle/>
          <a:p>
            <a:pPr algn="ctr">
              <a:spcBef>
                <a:spcPct val="50000"/>
              </a:spcBef>
            </a:pPr>
            <a:r>
              <a:rPr lang="en-US" sz="2800" b="1" dirty="0">
                <a:solidFill>
                  <a:srgbClr val="800000"/>
                </a:solidFill>
              </a:rPr>
              <a:t>  Memory</a:t>
            </a:r>
          </a:p>
        </p:txBody>
      </p:sp>
      <p:sp>
        <p:nvSpPr>
          <p:cNvPr id="11" name="Rectangle 11"/>
          <p:cNvSpPr>
            <a:spLocks noChangeArrowheads="1"/>
          </p:cNvSpPr>
          <p:nvPr/>
        </p:nvSpPr>
        <p:spPr bwMode="auto">
          <a:xfrm>
            <a:off x="4800600" y="3167896"/>
            <a:ext cx="3017520" cy="609600"/>
          </a:xfrm>
          <a:prstGeom prst="rect">
            <a:avLst/>
          </a:prstGeom>
          <a:noFill/>
          <a:ln w="9525">
            <a:solidFill>
              <a:schemeClr val="tx1"/>
            </a:solidFill>
            <a:miter lim="800000"/>
            <a:headEnd/>
            <a:tailEnd/>
          </a:ln>
          <a:effectLst/>
        </p:spPr>
        <p:txBody>
          <a:bodyPr wrap="none" anchor="ctr"/>
          <a:lstStyle/>
          <a:p>
            <a:endParaRPr lang="en-US"/>
          </a:p>
        </p:txBody>
      </p:sp>
      <p:sp>
        <p:nvSpPr>
          <p:cNvPr id="12" name="Text Box 15"/>
          <p:cNvSpPr txBox="1">
            <a:spLocks noChangeArrowheads="1"/>
          </p:cNvSpPr>
          <p:nvPr/>
        </p:nvSpPr>
        <p:spPr bwMode="auto">
          <a:xfrm>
            <a:off x="762000" y="3787914"/>
            <a:ext cx="3352800" cy="707886"/>
          </a:xfrm>
          <a:prstGeom prst="rect">
            <a:avLst/>
          </a:prstGeom>
          <a:noFill/>
          <a:ln w="9525">
            <a:noFill/>
            <a:miter lim="800000"/>
            <a:headEnd/>
            <a:tailEnd/>
          </a:ln>
          <a:effectLst/>
        </p:spPr>
        <p:txBody>
          <a:bodyPr>
            <a:spAutoFit/>
          </a:bodyPr>
          <a:lstStyle/>
          <a:p>
            <a:pPr marL="261938" indent="-261938">
              <a:spcBef>
                <a:spcPts val="0"/>
              </a:spcBef>
              <a:buFont typeface="Wingdings" pitchFamily="2" charset="2"/>
              <a:buChar char="§"/>
            </a:pPr>
            <a:r>
              <a:rPr lang="en-US" sz="2000" dirty="0"/>
              <a:t>To eliminate or neutralize </a:t>
            </a:r>
            <a:r>
              <a:rPr lang="en-US" sz="2000" dirty="0" smtClean="0"/>
              <a:t>foreign particle</a:t>
            </a:r>
            <a:endParaRPr lang="en-US" sz="2000" dirty="0"/>
          </a:p>
        </p:txBody>
      </p:sp>
      <p:sp>
        <p:nvSpPr>
          <p:cNvPr id="16" name="Rectangle 15"/>
          <p:cNvSpPr/>
          <p:nvPr/>
        </p:nvSpPr>
        <p:spPr>
          <a:xfrm>
            <a:off x="2608081" y="1501966"/>
            <a:ext cx="3743910" cy="584775"/>
          </a:xfrm>
          <a:prstGeom prst="rect">
            <a:avLst/>
          </a:prstGeom>
        </p:spPr>
        <p:txBody>
          <a:bodyPr wrap="none">
            <a:spAutoFit/>
          </a:bodyPr>
          <a:lstStyle/>
          <a:p>
            <a:pPr algn="ctr">
              <a:buFontTx/>
              <a:buNone/>
            </a:pPr>
            <a:r>
              <a:rPr lang="en-US" sz="3200" b="1" dirty="0">
                <a:solidFill>
                  <a:srgbClr val="008000"/>
                </a:solidFill>
              </a:rPr>
              <a:t>Foreign Recognition</a:t>
            </a:r>
          </a:p>
        </p:txBody>
      </p:sp>
      <p:sp>
        <p:nvSpPr>
          <p:cNvPr id="14" name="TextBox 13"/>
          <p:cNvSpPr txBox="1"/>
          <p:nvPr/>
        </p:nvSpPr>
        <p:spPr>
          <a:xfrm>
            <a:off x="4648200" y="3890189"/>
            <a:ext cx="4114800" cy="2554545"/>
          </a:xfrm>
          <a:prstGeom prst="rect">
            <a:avLst/>
          </a:prstGeom>
          <a:noFill/>
        </p:spPr>
        <p:txBody>
          <a:bodyPr wrap="square" rtlCol="0">
            <a:spAutoFit/>
          </a:bodyPr>
          <a:lstStyle/>
          <a:p>
            <a:pPr marL="261938" indent="-261938">
              <a:spcBef>
                <a:spcPts val="0"/>
              </a:spcBef>
              <a:buFont typeface="Wingdings" pitchFamily="2" charset="2"/>
              <a:buChar char="§"/>
            </a:pPr>
            <a:r>
              <a:rPr lang="en-US" sz="2000" dirty="0"/>
              <a:t>Upon </a:t>
            </a:r>
            <a:r>
              <a:rPr lang="en-US" sz="2000" dirty="0" smtClean="0"/>
              <a:t>second</a:t>
            </a:r>
            <a:r>
              <a:rPr lang="en-US" sz="2000" dirty="0" smtClean="0">
                <a:cs typeface="Times New Roman" charset="0"/>
              </a:rPr>
              <a:t> exposure produces </a:t>
            </a:r>
            <a:r>
              <a:rPr lang="en-US" sz="2000" dirty="0">
                <a:cs typeface="Times New Roman" charset="0"/>
              </a:rPr>
              <a:t>enhanced response </a:t>
            </a:r>
            <a:endParaRPr lang="en-US" sz="2000" dirty="0"/>
          </a:p>
          <a:p>
            <a:pPr marL="261938" indent="-261938">
              <a:buFont typeface="Wingdings" pitchFamily="2" charset="2"/>
              <a:buChar char="§"/>
            </a:pPr>
            <a:endParaRPr lang="en-US" sz="2000" b="1" dirty="0"/>
          </a:p>
          <a:p>
            <a:pPr marL="261938" indent="-261938">
              <a:buFont typeface="Wingdings" pitchFamily="2" charset="2"/>
              <a:buChar char="§"/>
            </a:pPr>
            <a:r>
              <a:rPr lang="en-US" sz="2000" b="1" dirty="0"/>
              <a:t>Active  immunity</a:t>
            </a:r>
            <a:r>
              <a:rPr lang="en-US" sz="2000" dirty="0"/>
              <a:t>: Immunity that will generate </a:t>
            </a:r>
            <a:r>
              <a:rPr lang="en-US" sz="2000" b="1" dirty="0"/>
              <a:t>long</a:t>
            </a:r>
            <a:r>
              <a:rPr lang="en-US" sz="2000" dirty="0"/>
              <a:t> term memory </a:t>
            </a:r>
          </a:p>
          <a:p>
            <a:pPr marL="261938" indent="-261938">
              <a:buFont typeface="Wingdings" pitchFamily="2" charset="2"/>
              <a:buChar char="§"/>
            </a:pPr>
            <a:endParaRPr lang="en-US" sz="2000" dirty="0"/>
          </a:p>
          <a:p>
            <a:pPr marL="261938" indent="-261938">
              <a:buFont typeface="Wingdings" pitchFamily="2" charset="2"/>
              <a:buChar char="§"/>
            </a:pPr>
            <a:r>
              <a:rPr lang="en-US" sz="2000" b="1" dirty="0"/>
              <a:t>Passive immunity</a:t>
            </a:r>
            <a:r>
              <a:rPr lang="en-US" sz="2000" dirty="0"/>
              <a:t>: Immunity that will generate </a:t>
            </a:r>
            <a:r>
              <a:rPr lang="en-US" sz="2000" b="1" dirty="0"/>
              <a:t>short</a:t>
            </a:r>
            <a:r>
              <a:rPr lang="en-US" sz="2000" dirty="0"/>
              <a:t> term memory </a:t>
            </a:r>
          </a:p>
        </p:txBody>
      </p:sp>
      <p:sp>
        <p:nvSpPr>
          <p:cNvPr id="2" name="Rectangle 1"/>
          <p:cNvSpPr/>
          <p:nvPr/>
        </p:nvSpPr>
        <p:spPr>
          <a:xfrm>
            <a:off x="-5373" y="5638800"/>
            <a:ext cx="4424973" cy="1323439"/>
          </a:xfrm>
          <a:prstGeom prst="rect">
            <a:avLst/>
          </a:prstGeom>
        </p:spPr>
        <p:txBody>
          <a:bodyPr wrap="square">
            <a:spAutoFit/>
          </a:bodyPr>
          <a:lstStyle/>
          <a:p>
            <a:pPr marL="285750" indent="-285750">
              <a:buFont typeface="Arial" panose="020B0604020202020204" pitchFamily="34" charset="0"/>
              <a:buChar char="•"/>
            </a:pPr>
            <a:r>
              <a:rPr lang="en-US" sz="1600" dirty="0"/>
              <a:t>when an infant receives </a:t>
            </a:r>
            <a:r>
              <a:rPr lang="en-US" sz="1600" dirty="0" smtClean="0"/>
              <a:t>mother's antibodies (</a:t>
            </a:r>
            <a:r>
              <a:rPr lang="en-US" sz="1600" b="1" dirty="0" smtClean="0"/>
              <a:t>natural</a:t>
            </a:r>
            <a:r>
              <a:rPr lang="en-US" sz="1600" dirty="0" smtClean="0"/>
              <a:t>)</a:t>
            </a:r>
          </a:p>
          <a:p>
            <a:pPr marL="285750" indent="-285750">
              <a:buFont typeface="Arial" panose="020B0604020202020204" pitchFamily="34" charset="0"/>
              <a:buChar char="•"/>
            </a:pPr>
            <a:r>
              <a:rPr lang="en-US" sz="1600" dirty="0" smtClean="0"/>
              <a:t>when </a:t>
            </a:r>
            <a:r>
              <a:rPr lang="en-US" sz="1600" dirty="0"/>
              <a:t>a person receives </a:t>
            </a:r>
            <a:r>
              <a:rPr lang="en-US" sz="1600" dirty="0" smtClean="0"/>
              <a:t>antibodies (</a:t>
            </a:r>
            <a:r>
              <a:rPr lang="en-US" sz="1600" dirty="0"/>
              <a:t>gamma globulin </a:t>
            </a:r>
            <a:r>
              <a:rPr lang="en-US" sz="1600" dirty="0" smtClean="0"/>
              <a:t>injection), say after a snake bite (</a:t>
            </a:r>
            <a:r>
              <a:rPr lang="en-US" sz="1600" b="1" dirty="0" smtClean="0"/>
              <a:t>artificial</a:t>
            </a:r>
            <a:r>
              <a:rPr lang="en-US" sz="1600" dirty="0" smtClean="0"/>
              <a:t>)</a:t>
            </a:r>
            <a:endParaRPr lang="en-US" sz="1600" dirty="0"/>
          </a:p>
        </p:txBody>
      </p:sp>
      <p:cxnSp>
        <p:nvCxnSpPr>
          <p:cNvPr id="13" name="Straight Arrow Connector 12"/>
          <p:cNvCxnSpPr/>
          <p:nvPr/>
        </p:nvCxnSpPr>
        <p:spPr>
          <a:xfrm flipH="1">
            <a:off x="4114800" y="5943600"/>
            <a:ext cx="533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0" y="4419600"/>
            <a:ext cx="4572000" cy="1323439"/>
          </a:xfrm>
          <a:prstGeom prst="rect">
            <a:avLst/>
          </a:prstGeom>
        </p:spPr>
        <p:txBody>
          <a:bodyPr>
            <a:spAutoFit/>
          </a:bodyPr>
          <a:lstStyle/>
          <a:p>
            <a:pPr marL="285750" indent="-285750">
              <a:buFont typeface="Arial" panose="020B0604020202020204" pitchFamily="34" charset="0"/>
              <a:buChar char="•"/>
            </a:pPr>
            <a:r>
              <a:rPr lang="en-US" sz="1600" dirty="0"/>
              <a:t>when a person becomes infected by a </a:t>
            </a:r>
            <a:r>
              <a:rPr lang="en-US" sz="1600" dirty="0" smtClean="0"/>
              <a:t>disease, the </a:t>
            </a:r>
            <a:r>
              <a:rPr lang="en-US" sz="1600" dirty="0"/>
              <a:t>body builds immunity against the </a:t>
            </a:r>
            <a:r>
              <a:rPr lang="en-US" sz="1600" dirty="0" smtClean="0"/>
              <a:t>disease (</a:t>
            </a:r>
            <a:r>
              <a:rPr lang="en-US" sz="1600" b="1" dirty="0" smtClean="0"/>
              <a:t>natural</a:t>
            </a:r>
            <a:r>
              <a:rPr lang="en-US" sz="1600" dirty="0" smtClean="0"/>
              <a:t>)</a:t>
            </a:r>
          </a:p>
          <a:p>
            <a:pPr marL="285750" indent="-285750">
              <a:buFont typeface="Arial" panose="020B0604020202020204" pitchFamily="34" charset="0"/>
              <a:buChar char="•"/>
            </a:pPr>
            <a:r>
              <a:rPr lang="en-US" sz="1600" dirty="0"/>
              <a:t>a person can build a resistance to a disease </a:t>
            </a:r>
            <a:r>
              <a:rPr lang="en-US" sz="1600" dirty="0" smtClean="0"/>
              <a:t>following vaccination (</a:t>
            </a:r>
            <a:r>
              <a:rPr lang="en-US" sz="1600" b="1" dirty="0" smtClean="0"/>
              <a:t>artificial</a:t>
            </a:r>
            <a:r>
              <a:rPr lang="en-US" sz="1600" dirty="0" smtClean="0"/>
              <a:t>)</a:t>
            </a:r>
            <a:endParaRPr lang="en-US" sz="1600" dirty="0"/>
          </a:p>
        </p:txBody>
      </p:sp>
      <p:cxnSp>
        <p:nvCxnSpPr>
          <p:cNvPr id="17" name="Straight Arrow Connector 16"/>
          <p:cNvCxnSpPr/>
          <p:nvPr/>
        </p:nvCxnSpPr>
        <p:spPr>
          <a:xfrm flipH="1">
            <a:off x="4114800" y="5029200"/>
            <a:ext cx="533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228600"/>
            <a:ext cx="8229600" cy="685800"/>
          </a:xfrm>
        </p:spPr>
        <p:txBody>
          <a:bodyPr/>
          <a:lstStyle/>
          <a:p>
            <a:r>
              <a:rPr lang="en-IN" sz="3600" b="1" dirty="0">
                <a:solidFill>
                  <a:schemeClr val="tx1"/>
                </a:solidFill>
              </a:rPr>
              <a:t>The immune system</a:t>
            </a:r>
          </a:p>
        </p:txBody>
      </p:sp>
      <p:sp>
        <p:nvSpPr>
          <p:cNvPr id="5" name="Content Placeholder 2"/>
          <p:cNvSpPr>
            <a:spLocks noGrp="1"/>
          </p:cNvSpPr>
          <p:nvPr>
            <p:ph idx="1"/>
          </p:nvPr>
        </p:nvSpPr>
        <p:spPr>
          <a:xfrm>
            <a:off x="457200" y="990600"/>
            <a:ext cx="8305800" cy="5252850"/>
          </a:xfrm>
        </p:spPr>
        <p:txBody>
          <a:bodyPr>
            <a:noAutofit/>
          </a:bodyPr>
          <a:lstStyle/>
          <a:p>
            <a:pPr>
              <a:lnSpc>
                <a:spcPct val="160000"/>
              </a:lnSpc>
              <a:buNone/>
            </a:pPr>
            <a:r>
              <a:rPr lang="en-IN" sz="2400" b="1" dirty="0">
                <a:solidFill>
                  <a:srgbClr val="9900FF"/>
                </a:solidFill>
              </a:rPr>
              <a:t>A functional system</a:t>
            </a:r>
            <a:r>
              <a:rPr lang="en-IN" sz="2400" dirty="0">
                <a:solidFill>
                  <a:srgbClr val="9900FF"/>
                </a:solidFill>
              </a:rPr>
              <a:t> – </a:t>
            </a:r>
            <a:r>
              <a:rPr lang="en-IN" sz="2400" b="1" dirty="0">
                <a:solidFill>
                  <a:srgbClr val="9900FF"/>
                </a:solidFill>
              </a:rPr>
              <a:t>NOT</a:t>
            </a:r>
            <a:r>
              <a:rPr lang="en-IN" sz="2400" dirty="0">
                <a:solidFill>
                  <a:srgbClr val="9900FF"/>
                </a:solidFill>
              </a:rPr>
              <a:t> an organ system:</a:t>
            </a:r>
          </a:p>
          <a:p>
            <a:pPr>
              <a:lnSpc>
                <a:spcPct val="160000"/>
              </a:lnSpc>
              <a:buNone/>
            </a:pPr>
            <a:r>
              <a:rPr lang="en-IN" sz="2000" dirty="0" smtClean="0"/>
              <a:t>A </a:t>
            </a:r>
            <a:r>
              <a:rPr lang="en-IN" sz="2000" dirty="0"/>
              <a:t>very complex system that includes:</a:t>
            </a:r>
          </a:p>
          <a:p>
            <a:pPr marL="685800">
              <a:lnSpc>
                <a:spcPct val="160000"/>
              </a:lnSpc>
              <a:buFont typeface="Wingdings" panose="05000000000000000000" pitchFamily="2" charset="2"/>
              <a:buChar char="Ø"/>
            </a:pPr>
            <a:r>
              <a:rPr lang="en-IN" sz="2000" dirty="0"/>
              <a:t>Skin – physical barrier</a:t>
            </a:r>
          </a:p>
          <a:p>
            <a:pPr marL="685800">
              <a:lnSpc>
                <a:spcPct val="160000"/>
              </a:lnSpc>
              <a:buFont typeface="Wingdings" panose="05000000000000000000" pitchFamily="2" charset="2"/>
              <a:buChar char="Ø"/>
            </a:pPr>
            <a:r>
              <a:rPr lang="en-IN" sz="2000" dirty="0"/>
              <a:t>Lining of mucus membranes – physical barrier</a:t>
            </a:r>
          </a:p>
          <a:p>
            <a:pPr marL="685800">
              <a:lnSpc>
                <a:spcPct val="160000"/>
              </a:lnSpc>
              <a:buFont typeface="Wingdings" panose="05000000000000000000" pitchFamily="2" charset="2"/>
              <a:buChar char="Ø"/>
            </a:pPr>
            <a:r>
              <a:rPr lang="en-IN" sz="2000" dirty="0"/>
              <a:t>Secretions – tears, mucus etc - antimicrobial</a:t>
            </a:r>
          </a:p>
          <a:p>
            <a:pPr marL="685800">
              <a:lnSpc>
                <a:spcPct val="160000"/>
              </a:lnSpc>
              <a:buFont typeface="Wingdings" panose="05000000000000000000" pitchFamily="2" charset="2"/>
              <a:buChar char="Ø"/>
            </a:pPr>
            <a:r>
              <a:rPr lang="en-IN" sz="2000" dirty="0"/>
              <a:t>Blood cells and vasculature – White blood cells (WBCs)</a:t>
            </a:r>
          </a:p>
          <a:p>
            <a:pPr marL="685800">
              <a:lnSpc>
                <a:spcPct val="160000"/>
              </a:lnSpc>
              <a:buFont typeface="Wingdings" panose="05000000000000000000" pitchFamily="2" charset="2"/>
              <a:buChar char="Ø"/>
            </a:pPr>
            <a:r>
              <a:rPr lang="en-IN" sz="2000" dirty="0"/>
              <a:t>Bone marrow—source of Hematopoietic Stem Cell (HSC)</a:t>
            </a:r>
          </a:p>
          <a:p>
            <a:pPr marL="685800">
              <a:lnSpc>
                <a:spcPct val="160000"/>
              </a:lnSpc>
              <a:buFont typeface="Wingdings" panose="05000000000000000000" pitchFamily="2" charset="2"/>
              <a:buChar char="Ø"/>
            </a:pPr>
            <a:r>
              <a:rPr lang="en-IN" sz="2000" dirty="0"/>
              <a:t>Lymphatic system and lymphoid organs</a:t>
            </a:r>
          </a:p>
          <a:p>
            <a:pPr marL="685800">
              <a:lnSpc>
                <a:spcPct val="160000"/>
              </a:lnSpc>
              <a:buFont typeface="Wingdings" panose="05000000000000000000" pitchFamily="2" charset="2"/>
              <a:buChar char="Ø"/>
            </a:pPr>
            <a:r>
              <a:rPr lang="en-IN" sz="2000" dirty="0"/>
              <a:t>Most tissues – have resident immune cells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D:\Art - JPEG\ch02\figure 2-11.jpg"/>
          <p:cNvPicPr>
            <a:picLocks noChangeAspect="1" noChangeArrowheads="1"/>
          </p:cNvPicPr>
          <p:nvPr/>
        </p:nvPicPr>
        <p:blipFill>
          <a:blip r:embed="rId3" cstate="print"/>
          <a:srcRect/>
          <a:stretch>
            <a:fillRect/>
          </a:stretch>
        </p:blipFill>
        <p:spPr bwMode="auto">
          <a:xfrm>
            <a:off x="1922463" y="457200"/>
            <a:ext cx="3636962" cy="6400800"/>
          </a:xfrm>
          <a:prstGeom prst="rect">
            <a:avLst/>
          </a:prstGeom>
          <a:noFill/>
          <a:ln w="9525">
            <a:noFill/>
            <a:miter lim="800000"/>
            <a:headEnd/>
            <a:tailEnd/>
          </a:ln>
        </p:spPr>
      </p:pic>
      <p:sp>
        <p:nvSpPr>
          <p:cNvPr id="12291" name="Text Box 3"/>
          <p:cNvSpPr txBox="1">
            <a:spLocks noChangeArrowheads="1"/>
          </p:cNvSpPr>
          <p:nvPr/>
        </p:nvSpPr>
        <p:spPr bwMode="auto">
          <a:xfrm>
            <a:off x="1355488" y="0"/>
            <a:ext cx="6359433" cy="584775"/>
          </a:xfrm>
          <a:prstGeom prst="rect">
            <a:avLst/>
          </a:prstGeom>
          <a:noFill/>
          <a:ln w="9525">
            <a:noFill/>
            <a:miter lim="800000"/>
            <a:headEnd/>
            <a:tailEnd/>
          </a:ln>
        </p:spPr>
        <p:txBody>
          <a:bodyPr wrap="none">
            <a:spAutoFit/>
          </a:bodyPr>
          <a:lstStyle/>
          <a:p>
            <a:pPr algn="ctr" defTabSz="457200" eaLnBrk="1" hangingPunct="1"/>
            <a:r>
              <a:rPr lang="en-US" altLang="en-US" sz="3200" b="1" dirty="0">
                <a:solidFill>
                  <a:srgbClr val="000000"/>
                </a:solidFill>
                <a:latin typeface="+mn-lt"/>
              </a:rPr>
              <a:t>Distribution of the Immune System</a:t>
            </a:r>
          </a:p>
        </p:txBody>
      </p:sp>
      <p:sp>
        <p:nvSpPr>
          <p:cNvPr id="12292" name="TextBox 8"/>
          <p:cNvSpPr txBox="1">
            <a:spLocks noChangeArrowheads="1"/>
          </p:cNvSpPr>
          <p:nvPr/>
        </p:nvSpPr>
        <p:spPr bwMode="auto">
          <a:xfrm>
            <a:off x="5578475" y="1016000"/>
            <a:ext cx="3156633" cy="584775"/>
          </a:xfrm>
          <a:prstGeom prst="rect">
            <a:avLst/>
          </a:prstGeom>
          <a:noFill/>
          <a:ln w="12700">
            <a:solidFill>
              <a:schemeClr val="bg1"/>
            </a:solidFill>
            <a:miter lim="800000"/>
            <a:headEnd/>
            <a:tailEnd/>
          </a:ln>
        </p:spPr>
        <p:txBody>
          <a:bodyPr wrap="none">
            <a:spAutoFit/>
          </a:bodyPr>
          <a:lstStyle/>
          <a:p>
            <a:pPr eaLnBrk="1" hangingPunct="1"/>
            <a:r>
              <a:rPr lang="en-US" altLang="en-US" sz="1600" b="1" dirty="0">
                <a:solidFill>
                  <a:srgbClr val="C00000"/>
                </a:solidFill>
                <a:latin typeface="+mn-lt"/>
              </a:rPr>
              <a:t>Red: Primary lymphoid organs</a:t>
            </a:r>
          </a:p>
          <a:p>
            <a:pPr eaLnBrk="1" hangingPunct="1"/>
            <a:r>
              <a:rPr lang="en-US" altLang="en-US" sz="1600" b="1" dirty="0">
                <a:solidFill>
                  <a:srgbClr val="0070C0"/>
                </a:solidFill>
                <a:latin typeface="+mn-lt"/>
              </a:rPr>
              <a:t>Blue: Secondary lymphoid organs</a:t>
            </a:r>
          </a:p>
        </p:txBody>
      </p:sp>
      <p:sp>
        <p:nvSpPr>
          <p:cNvPr id="12293" name="TextBox 9"/>
          <p:cNvSpPr txBox="1">
            <a:spLocks noChangeArrowheads="1"/>
          </p:cNvSpPr>
          <p:nvPr/>
        </p:nvSpPr>
        <p:spPr bwMode="auto">
          <a:xfrm>
            <a:off x="76200" y="2140542"/>
            <a:ext cx="2291552" cy="707886"/>
          </a:xfrm>
          <a:prstGeom prst="rect">
            <a:avLst/>
          </a:prstGeom>
          <a:noFill/>
          <a:ln w="9525">
            <a:noFill/>
            <a:miter lim="800000"/>
            <a:headEnd/>
            <a:tailEnd/>
          </a:ln>
        </p:spPr>
        <p:txBody>
          <a:bodyPr wrap="square">
            <a:spAutoFit/>
          </a:bodyPr>
          <a:lstStyle/>
          <a:p>
            <a:pPr algn="r" eaLnBrk="1" hangingPunct="1"/>
            <a:r>
              <a:rPr lang="en-US" altLang="en-US" sz="2000" b="1" dirty="0">
                <a:solidFill>
                  <a:srgbClr val="C00000"/>
                </a:solidFill>
                <a:latin typeface="+mn-lt"/>
              </a:rPr>
              <a:t>T cells are matured in the thymus</a:t>
            </a:r>
          </a:p>
        </p:txBody>
      </p:sp>
      <p:sp>
        <p:nvSpPr>
          <p:cNvPr id="12294" name="TextBox 10"/>
          <p:cNvSpPr txBox="1">
            <a:spLocks noChangeArrowheads="1"/>
          </p:cNvSpPr>
          <p:nvPr/>
        </p:nvSpPr>
        <p:spPr bwMode="auto">
          <a:xfrm>
            <a:off x="5549900" y="2878775"/>
            <a:ext cx="3099118" cy="1631216"/>
          </a:xfrm>
          <a:prstGeom prst="rect">
            <a:avLst/>
          </a:prstGeom>
          <a:noFill/>
          <a:ln w="9525">
            <a:noFill/>
            <a:miter lim="800000"/>
            <a:headEnd/>
            <a:tailEnd/>
          </a:ln>
        </p:spPr>
        <p:txBody>
          <a:bodyPr wrap="none">
            <a:spAutoFit/>
          </a:bodyPr>
          <a:lstStyle/>
          <a:p>
            <a:pPr defTabSz="457200" eaLnBrk="1" hangingPunct="1"/>
            <a:r>
              <a:rPr lang="en-US" altLang="en-US" sz="2000" dirty="0">
                <a:solidFill>
                  <a:srgbClr val="C00000"/>
                </a:solidFill>
                <a:latin typeface="+mn-lt"/>
              </a:rPr>
              <a:t>The </a:t>
            </a:r>
            <a:r>
              <a:rPr lang="en-US" altLang="en-US" sz="2000" b="1" dirty="0">
                <a:solidFill>
                  <a:srgbClr val="C00000"/>
                </a:solidFill>
                <a:latin typeface="+mn-lt"/>
              </a:rPr>
              <a:t>bone marrow </a:t>
            </a:r>
            <a:r>
              <a:rPr lang="en-US" altLang="en-US" sz="2000" dirty="0">
                <a:solidFill>
                  <a:srgbClr val="C00000"/>
                </a:solidFill>
                <a:latin typeface="+mn-lt"/>
              </a:rPr>
              <a:t>contains</a:t>
            </a:r>
            <a:r>
              <a:rPr lang="en-US" altLang="en-US" sz="2000" b="1" dirty="0">
                <a:solidFill>
                  <a:srgbClr val="C00000"/>
                </a:solidFill>
                <a:latin typeface="+mn-lt"/>
              </a:rPr>
              <a:t> </a:t>
            </a:r>
          </a:p>
          <a:p>
            <a:pPr defTabSz="457200" eaLnBrk="1" hangingPunct="1"/>
            <a:r>
              <a:rPr lang="en-US" altLang="en-US" sz="2000" b="1" dirty="0">
                <a:solidFill>
                  <a:srgbClr val="C00000"/>
                </a:solidFill>
                <a:latin typeface="+mn-lt"/>
              </a:rPr>
              <a:t>blood-forming Stem cells, </a:t>
            </a:r>
          </a:p>
          <a:p>
            <a:pPr defTabSz="457200" eaLnBrk="1" hangingPunct="1"/>
            <a:r>
              <a:rPr lang="en-US" altLang="en-US" sz="2000" dirty="0">
                <a:solidFill>
                  <a:srgbClr val="C00000"/>
                </a:solidFill>
                <a:latin typeface="+mn-lt"/>
              </a:rPr>
              <a:t>and</a:t>
            </a:r>
            <a:r>
              <a:rPr lang="en-US" altLang="en-US" sz="2000" b="1" dirty="0">
                <a:solidFill>
                  <a:srgbClr val="C00000"/>
                </a:solidFill>
                <a:latin typeface="+mn-lt"/>
              </a:rPr>
              <a:t> makes B cells, innate </a:t>
            </a:r>
          </a:p>
          <a:p>
            <a:pPr defTabSz="457200" eaLnBrk="1" hangingPunct="1"/>
            <a:r>
              <a:rPr lang="en-US" altLang="en-US" sz="2000" b="1" dirty="0">
                <a:solidFill>
                  <a:srgbClr val="C00000"/>
                </a:solidFill>
                <a:latin typeface="+mn-lt"/>
              </a:rPr>
              <a:t>cells, and all other blood </a:t>
            </a:r>
          </a:p>
          <a:p>
            <a:pPr defTabSz="457200" eaLnBrk="1" hangingPunct="1"/>
            <a:r>
              <a:rPr lang="en-US" altLang="en-US" sz="2000" b="1" dirty="0">
                <a:solidFill>
                  <a:srgbClr val="C00000"/>
                </a:solidFill>
                <a:latin typeface="+mn-lt"/>
              </a:rPr>
              <a:t>cell types</a:t>
            </a:r>
          </a:p>
        </p:txBody>
      </p:sp>
    </p:spTree>
    <p:extLst>
      <p:ext uri="{BB962C8B-B14F-4D97-AF65-F5344CB8AC3E}">
        <p14:creationId xmlns:p14="http://schemas.microsoft.com/office/powerpoint/2010/main" val="32387623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p:bldP spid="1229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nvSpPr>
        <p:spPr bwMode="auto">
          <a:xfrm>
            <a:off x="685801" y="1219200"/>
            <a:ext cx="7772400" cy="3276600"/>
          </a:xfrm>
          <a:prstGeom prst="rect">
            <a:avLst/>
          </a:prstGeom>
          <a:noFill/>
          <a:ln w="9525">
            <a:noFill/>
            <a:miter lim="800000"/>
            <a:headEnd/>
            <a:tailEnd/>
          </a:ln>
        </p:spPr>
        <p:txBody>
          <a:bodyPr/>
          <a:lstStyle/>
          <a:p>
            <a:pPr eaLnBrk="1" hangingPunct="1">
              <a:spcBef>
                <a:spcPts val="600"/>
              </a:spcBef>
              <a:buClr>
                <a:srgbClr val="4F81BD"/>
              </a:buClr>
              <a:buSzPct val="70000"/>
              <a:buFont typeface="Wingdings" pitchFamily="2" charset="2"/>
              <a:buNone/>
            </a:pPr>
            <a:r>
              <a:rPr lang="en-US" altLang="en-US" sz="2800" dirty="0">
                <a:latin typeface="+mn-lt"/>
              </a:rPr>
              <a:t>In response to pathogens, vertebrate immune systems use two interconnected systems:</a:t>
            </a:r>
          </a:p>
          <a:p>
            <a:pPr marL="571500" indent="-571500" eaLnBrk="1" hangingPunct="1">
              <a:spcBef>
                <a:spcPts val="600"/>
              </a:spcBef>
              <a:buClr>
                <a:srgbClr val="4F81BD"/>
              </a:buClr>
              <a:buSzPct val="70000"/>
            </a:pPr>
            <a:endParaRPr lang="en-US" altLang="en-US" sz="2800" b="1" dirty="0">
              <a:latin typeface="+mn-lt"/>
            </a:endParaRPr>
          </a:p>
          <a:p>
            <a:pPr eaLnBrk="1" hangingPunct="1">
              <a:spcBef>
                <a:spcPts val="600"/>
              </a:spcBef>
              <a:buClr>
                <a:srgbClr val="4F81BD"/>
              </a:buClr>
              <a:buSzPct val="70000"/>
            </a:pPr>
            <a:r>
              <a:rPr lang="en-US" altLang="en-US" sz="2800" b="1" dirty="0" smtClean="0">
                <a:solidFill>
                  <a:srgbClr val="660033"/>
                </a:solidFill>
                <a:latin typeface="+mn-lt"/>
              </a:rPr>
              <a:t>Innate immunity: </a:t>
            </a:r>
            <a:r>
              <a:rPr lang="en-US" altLang="en-US" sz="2800" dirty="0" smtClean="0">
                <a:latin typeface="+mn-lt"/>
              </a:rPr>
              <a:t>inborn</a:t>
            </a:r>
          </a:p>
          <a:p>
            <a:pPr eaLnBrk="1" hangingPunct="1">
              <a:spcBef>
                <a:spcPts val="600"/>
              </a:spcBef>
              <a:buClr>
                <a:srgbClr val="4F81BD"/>
              </a:buClr>
              <a:buSzPct val="70000"/>
            </a:pPr>
            <a:r>
              <a:rPr lang="en-US" altLang="en-US" sz="2800" b="1" dirty="0" smtClean="0">
                <a:solidFill>
                  <a:srgbClr val="00CC99"/>
                </a:solidFill>
                <a:latin typeface="+mn-lt"/>
              </a:rPr>
              <a:t>Adaptive immunity: </a:t>
            </a:r>
            <a:r>
              <a:rPr lang="en-US" altLang="en-US" sz="2800" dirty="0" smtClean="0">
                <a:latin typeface="+mn-lt"/>
              </a:rPr>
              <a:t>acquired during the life-span</a:t>
            </a:r>
            <a:endParaRPr lang="en-US" altLang="en-US" sz="2800" dirty="0">
              <a:latin typeface="+mn-lt"/>
            </a:endParaRPr>
          </a:p>
        </p:txBody>
      </p:sp>
      <p:sp>
        <p:nvSpPr>
          <p:cNvPr id="3" name="TextBox 3"/>
          <p:cNvSpPr txBox="1">
            <a:spLocks noChangeArrowheads="1"/>
          </p:cNvSpPr>
          <p:nvPr/>
        </p:nvSpPr>
        <p:spPr bwMode="auto">
          <a:xfrm>
            <a:off x="2318411" y="329625"/>
            <a:ext cx="4506362" cy="584775"/>
          </a:xfrm>
          <a:prstGeom prst="rect">
            <a:avLst/>
          </a:prstGeom>
          <a:noFill/>
          <a:ln w="9525">
            <a:noFill/>
            <a:miter lim="800000"/>
            <a:headEnd/>
            <a:tailEnd/>
          </a:ln>
        </p:spPr>
        <p:txBody>
          <a:bodyPr wrap="none">
            <a:spAutoFit/>
          </a:bodyPr>
          <a:lstStyle/>
          <a:p>
            <a:pPr algn="ctr" eaLnBrk="1" hangingPunct="1"/>
            <a:r>
              <a:rPr lang="en-US" altLang="en-US" sz="3200" b="1" dirty="0">
                <a:solidFill>
                  <a:srgbClr val="000000"/>
                </a:solidFill>
                <a:latin typeface="+mj-lt"/>
              </a:rPr>
              <a:t>Two modes of immunity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2CAFC73AD9C6E40A08532756079ECC2" ma:contentTypeVersion="2" ma:contentTypeDescription="Create a new document." ma:contentTypeScope="" ma:versionID="c3e45a581cc654ae8656a19f9c87b034">
  <xsd:schema xmlns:xsd="http://www.w3.org/2001/XMLSchema" xmlns:xs="http://www.w3.org/2001/XMLSchema" xmlns:p="http://schemas.microsoft.com/office/2006/metadata/properties" xmlns:ns2="6aadc366-e0ef-454d-8ef9-f20d71656fc2" targetNamespace="http://schemas.microsoft.com/office/2006/metadata/properties" ma:root="true" ma:fieldsID="85a2cf402f2fdd768436e521f35a39ef" ns2:_="">
    <xsd:import namespace="6aadc366-e0ef-454d-8ef9-f20d71656fc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adc366-e0ef-454d-8ef9-f20d71656f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84AF9EE-D4C1-4C9B-99EE-E1DA05044C46}"/>
</file>

<file path=customXml/itemProps2.xml><?xml version="1.0" encoding="utf-8"?>
<ds:datastoreItem xmlns:ds="http://schemas.openxmlformats.org/officeDocument/2006/customXml" ds:itemID="{D2D19818-943C-4A87-8B6F-433A97B6B449}"/>
</file>

<file path=customXml/itemProps3.xml><?xml version="1.0" encoding="utf-8"?>
<ds:datastoreItem xmlns:ds="http://schemas.openxmlformats.org/officeDocument/2006/customXml" ds:itemID="{25FF6C43-7E28-4C9D-9B86-5EDE9BEC8192}"/>
</file>

<file path=docProps/app.xml><?xml version="1.0" encoding="utf-8"?>
<Properties xmlns="http://schemas.openxmlformats.org/officeDocument/2006/extended-properties" xmlns:vt="http://schemas.openxmlformats.org/officeDocument/2006/docPropsVTypes">
  <Template>Fireworks</Template>
  <TotalTime>10611</TotalTime>
  <Words>1457</Words>
  <Application>Microsoft Office PowerPoint</Application>
  <PresentationFormat>On-screen Show (4:3)</PresentationFormat>
  <Paragraphs>244</Paragraphs>
  <Slides>40</Slides>
  <Notes>17</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Default Design</vt:lpstr>
      <vt:lpstr>PowerPoint Presentation</vt:lpstr>
      <vt:lpstr>PowerPoint Presentation</vt:lpstr>
      <vt:lpstr>PowerPoint Presentation</vt:lpstr>
      <vt:lpstr>PowerPoint Presentation</vt:lpstr>
      <vt:lpstr>PowerPoint Presentation</vt:lpstr>
      <vt:lpstr>Our immune system generates almost infinite variety of cells and substances</vt:lpstr>
      <vt:lpstr>The immune system</vt:lpstr>
      <vt:lpstr>PowerPoint Presentation</vt:lpstr>
      <vt:lpstr>PowerPoint Presentation</vt:lpstr>
      <vt:lpstr>PowerPoint Presentation</vt:lpstr>
      <vt:lpstr>First insights into mechanisms of immunity</vt:lpstr>
      <vt:lpstr>Components of immune system in Blood</vt:lpstr>
      <vt:lpstr>Blood cell types and their origin</vt:lpstr>
      <vt:lpstr>PowerPoint Presentation</vt:lpstr>
      <vt:lpstr>PowerPoint Presentation</vt:lpstr>
      <vt:lpstr>Innate immune system </vt:lpstr>
      <vt:lpstr>Mechanical Factors</vt:lpstr>
      <vt:lpstr>Chemical factors</vt:lpstr>
      <vt:lpstr>Biological factors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Adaptive Immune Response: Role of T cells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Das</dc:creator>
  <cp:lastModifiedBy>Rito</cp:lastModifiedBy>
  <cp:revision>624</cp:revision>
  <dcterms:created xsi:type="dcterms:W3CDTF">1601-01-01T00:00:00Z</dcterms:created>
  <dcterms:modified xsi:type="dcterms:W3CDTF">2021-03-17T08:18:17Z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0x01010012CAFC73AD9C6E40A08532756079ECC2</vt:lpwstr>
  </property>
</Properties>
</file>