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9" r:id="rId17"/>
    <p:sldId id="280" r:id="rId18"/>
    <p:sldId id="281" r:id="rId19"/>
    <p:sldId id="283" r:id="rId20"/>
    <p:sldId id="274" r:id="rId21"/>
    <p:sldId id="275" r:id="rId22"/>
    <p:sldId id="276" r:id="rId23"/>
    <p:sldId id="277" r:id="rId24"/>
    <p:sldId id="278" r:id="rId25"/>
    <p:sldId id="263" r:id="rId26"/>
    <p:sldId id="2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4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09-06-2015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66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09-06-2015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13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09-06-2015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09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09-06-2015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2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09-06-2015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47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09-06-2015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4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09-06-2015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57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09-06-2015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78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09-06-2015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94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09-06-2015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49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09-06-2015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98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89C5-6E85-4FE2-A0D4-1F92D7BE09D1}" type="datetimeFigureOut">
              <a:rPr lang="en-IN" smtClean="0"/>
              <a:t>09-06-2015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72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.i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.i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Bill_Gat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DontKnowBill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xm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on/default.as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http/http_responses.ht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twitter.com/1.1/friends/list.jso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twitter.com/1.1/statuses/update.json" TargetMode="External"/><Relationship Id="rId2" Type="http://schemas.openxmlformats.org/officeDocument/2006/relationships/hyperlink" Target="https://api.twitter.com/1.1/friends/list.jso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pi.openweathermap.org/data/2.5/weather?q=London,uk&amp;mode=xml" TargetMode="External"/><Relationship Id="rId2" Type="http://schemas.openxmlformats.org/officeDocument/2006/relationships/hyperlink" Target="http://api.openweathermap.org/data/2.5/weather?q=London,uk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hyperlink" Target="https://developer.mozilla.org/en-US/docs/Web/JavaScrip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asmine.github.io/2.0/node.html" TargetMode="External"/><Relationship Id="rId4" Type="http://schemas.openxmlformats.org/officeDocument/2006/relationships/hyperlink" Target="http://expressjs.com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http/http_messages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download/fiddler" TargetMode="External"/><Relationship Id="rId2" Type="http://schemas.openxmlformats.org/officeDocument/2006/relationships/hyperlink" Target="https://www.youtube.com/watch?v=gujBKFGwjd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url.haxx.se/docs/httpscripting.html" TargetMode="External"/><Relationship Id="rId4" Type="http://schemas.openxmlformats.org/officeDocument/2006/relationships/hyperlink" Target="http://curl.haxx.se/latest.cgi?curl=win64-ssl-ss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Developing RESTful Services in </a:t>
            </a:r>
            <a:r>
              <a:rPr lang="en-IN" dirty="0" err="1" smtClean="0"/>
              <a:t>NodeJS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111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– Activity1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IN" dirty="0" smtClean="0"/>
              <a:t>Run </a:t>
            </a:r>
            <a:r>
              <a:rPr lang="en-IN" dirty="0"/>
              <a:t>Curl -v </a:t>
            </a:r>
            <a:r>
              <a:rPr lang="en-IN" dirty="0">
                <a:hlinkClick r:id="rId2"/>
              </a:rPr>
              <a:t>https://www.google.co.in</a:t>
            </a:r>
            <a:r>
              <a:rPr lang="en-IN" dirty="0"/>
              <a:t> </a:t>
            </a:r>
            <a:r>
              <a:rPr lang="en-IN" dirty="0" smtClean="0"/>
              <a:t> and answer the following:</a:t>
            </a:r>
            <a:endParaRPr lang="en-IN" dirty="0"/>
          </a:p>
          <a:p>
            <a:pPr lvl="1" fontAlgn="ctr"/>
            <a:r>
              <a:rPr lang="en-IN" dirty="0"/>
              <a:t>What is the IP address the request is going to?</a:t>
            </a:r>
          </a:p>
          <a:p>
            <a:pPr lvl="1" fontAlgn="ctr"/>
            <a:r>
              <a:rPr lang="en-IN" dirty="0"/>
              <a:t>What is the http operation?</a:t>
            </a:r>
          </a:p>
          <a:p>
            <a:pPr lvl="1" fontAlgn="ctr"/>
            <a:r>
              <a:rPr lang="en-IN" dirty="0"/>
              <a:t>What is the content type accepted by curl?</a:t>
            </a:r>
          </a:p>
          <a:p>
            <a:pPr lvl="1" fontAlgn="ctr"/>
            <a:r>
              <a:rPr lang="en-IN" dirty="0"/>
              <a:t>What is the http response code returned by google.co.in?</a:t>
            </a:r>
          </a:p>
          <a:p>
            <a:pPr lvl="1" fontAlgn="ctr"/>
            <a:r>
              <a:rPr lang="en-IN" dirty="0"/>
              <a:t>What is the content type returned by google.co.in?</a:t>
            </a:r>
          </a:p>
          <a:p>
            <a:pPr lvl="1" fontAlgn="ctr"/>
            <a:r>
              <a:rPr lang="en-IN" dirty="0"/>
              <a:t>Copy-paste the &lt;!</a:t>
            </a:r>
            <a:r>
              <a:rPr lang="en-IN" dirty="0" err="1"/>
              <a:t>doctype</a:t>
            </a:r>
            <a:r>
              <a:rPr lang="en-IN" dirty="0"/>
              <a:t> html&gt; to &lt;/html&gt; into a file and open the file in a browser. What do you see?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64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– Activity2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IN" dirty="0" smtClean="0"/>
              <a:t>Run Fiddler and compose a GET to </a:t>
            </a:r>
            <a:r>
              <a:rPr lang="en-IN" dirty="0">
                <a:hlinkClick r:id="rId2"/>
              </a:rPr>
              <a:t>https://www.google.co.in</a:t>
            </a:r>
            <a:r>
              <a:rPr lang="en-IN" dirty="0"/>
              <a:t> </a:t>
            </a:r>
            <a:r>
              <a:rPr lang="en-IN" dirty="0" smtClean="0"/>
              <a:t> </a:t>
            </a:r>
          </a:p>
          <a:p>
            <a:pPr fontAlgn="ctr"/>
            <a:r>
              <a:rPr lang="en-IN" dirty="0" smtClean="0"/>
              <a:t>Answer the following:</a:t>
            </a:r>
            <a:endParaRPr lang="en-IN" dirty="0"/>
          </a:p>
          <a:p>
            <a:pPr lvl="1" fontAlgn="ctr"/>
            <a:r>
              <a:rPr lang="en-IN" dirty="0"/>
              <a:t>What is the IP address the request is going to?</a:t>
            </a:r>
          </a:p>
          <a:p>
            <a:pPr lvl="1" fontAlgn="ctr"/>
            <a:r>
              <a:rPr lang="en-IN" dirty="0"/>
              <a:t>What is the http operation?</a:t>
            </a:r>
          </a:p>
          <a:p>
            <a:pPr lvl="1" fontAlgn="ctr"/>
            <a:r>
              <a:rPr lang="en-IN" dirty="0"/>
              <a:t>What is the content type accepted by curl?</a:t>
            </a:r>
          </a:p>
          <a:p>
            <a:pPr lvl="1" fontAlgn="ctr"/>
            <a:r>
              <a:rPr lang="en-IN" dirty="0"/>
              <a:t>What is the http response code returned by google.co.in?</a:t>
            </a:r>
          </a:p>
          <a:p>
            <a:pPr lvl="1" fontAlgn="ctr"/>
            <a:r>
              <a:rPr lang="en-IN" dirty="0"/>
              <a:t>What is the content type returned by google.co.in?</a:t>
            </a:r>
          </a:p>
          <a:p>
            <a:pPr lvl="1" fontAlgn="ctr"/>
            <a:r>
              <a:rPr lang="en-IN" dirty="0"/>
              <a:t>Copy-paste the &lt;!</a:t>
            </a:r>
            <a:r>
              <a:rPr lang="en-IN" dirty="0" err="1"/>
              <a:t>doctype</a:t>
            </a:r>
            <a:r>
              <a:rPr lang="en-IN" dirty="0"/>
              <a:t> html&gt; to &lt;/html&gt; into a file and open the file in a browser. What do you see?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015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– Activity3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IN" dirty="0"/>
              <a:t>Open Fiddler. Start browser, go to google.com and type mission </a:t>
            </a:r>
            <a:r>
              <a:rPr lang="en-IN" dirty="0" err="1"/>
              <a:t>rnd</a:t>
            </a:r>
            <a:r>
              <a:rPr lang="en-IN" dirty="0"/>
              <a:t> in the search box and hit the search button</a:t>
            </a:r>
            <a:r>
              <a:rPr lang="en-IN" dirty="0" smtClean="0"/>
              <a:t>.</a:t>
            </a:r>
          </a:p>
          <a:p>
            <a:pPr fontAlgn="ctr"/>
            <a:r>
              <a:rPr lang="en-IN" dirty="0" smtClean="0"/>
              <a:t>Look at http request/response in Fiddler and answer the following:</a:t>
            </a:r>
          </a:p>
          <a:p>
            <a:pPr fontAlgn="ctr"/>
            <a:endParaRPr lang="en-IN" dirty="0"/>
          </a:p>
          <a:p>
            <a:pPr lvl="1" fontAlgn="ctr"/>
            <a:r>
              <a:rPr lang="en-IN" dirty="0"/>
              <a:t>What is the http operation being used to send the search request to google?</a:t>
            </a:r>
          </a:p>
          <a:p>
            <a:pPr lvl="1" fontAlgn="ctr"/>
            <a:r>
              <a:rPr lang="en-IN" dirty="0"/>
              <a:t>How is the search query being sent to google?</a:t>
            </a:r>
          </a:p>
          <a:p>
            <a:pPr lvl="1" fontAlgn="ctr"/>
            <a:r>
              <a:rPr lang="en-IN" dirty="0"/>
              <a:t>How is the response being sent back to the browser?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4818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– Activity4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IN" dirty="0"/>
              <a:t>Open fiddler and compose a GET request to  </a:t>
            </a:r>
            <a:r>
              <a:rPr lang="en-IN" dirty="0">
                <a:hlinkClick r:id="rId2"/>
              </a:rPr>
              <a:t>http://en.wikipedia.org/wiki/Bill_Gates</a:t>
            </a:r>
            <a:endParaRPr lang="en-IN" dirty="0"/>
          </a:p>
          <a:p>
            <a:pPr lvl="1" fontAlgn="ctr"/>
            <a:r>
              <a:rPr lang="en-IN" dirty="0" smtClean="0"/>
              <a:t>What is the http response code returned by Wikipedia?</a:t>
            </a:r>
          </a:p>
          <a:p>
            <a:pPr lvl="1" fontAlgn="ctr"/>
            <a:r>
              <a:rPr lang="en-IN" dirty="0" smtClean="0"/>
              <a:t>What is the content type of the response?</a:t>
            </a:r>
          </a:p>
          <a:p>
            <a:pPr lvl="1" fontAlgn="ctr"/>
            <a:r>
              <a:rPr lang="en-IN" dirty="0" smtClean="0"/>
              <a:t>What </a:t>
            </a:r>
            <a:r>
              <a:rPr lang="en-IN" dirty="0"/>
              <a:t>do you see in the RAW response tab?</a:t>
            </a:r>
          </a:p>
          <a:p>
            <a:pPr lvl="1" fontAlgn="ctr"/>
            <a:r>
              <a:rPr lang="en-IN" dirty="0"/>
              <a:t>What do you see in the web view?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84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– Activity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IN" dirty="0" smtClean="0"/>
              <a:t>Run curl and do </a:t>
            </a:r>
            <a:r>
              <a:rPr lang="en-IN" dirty="0"/>
              <a:t>a GET request to  </a:t>
            </a:r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en.wikipedia.org/wiki/IDontKnowBillG</a:t>
            </a:r>
            <a:r>
              <a:rPr lang="en-IN" dirty="0" smtClean="0"/>
              <a:t> </a:t>
            </a:r>
            <a:endParaRPr lang="en-IN" dirty="0"/>
          </a:p>
          <a:p>
            <a:pPr lvl="1" fontAlgn="ctr"/>
            <a:r>
              <a:rPr lang="en-IN" dirty="0" smtClean="0"/>
              <a:t>What is the http response code returned by Wikipedia?</a:t>
            </a:r>
          </a:p>
          <a:p>
            <a:pPr lvl="1" fontAlgn="ctr"/>
            <a:r>
              <a:rPr lang="en-IN" dirty="0" smtClean="0"/>
              <a:t>What is the content type of the response?</a:t>
            </a:r>
          </a:p>
          <a:p>
            <a:pPr fontAlgn="ctr"/>
            <a:r>
              <a:rPr lang="en-IN" dirty="0" smtClean="0"/>
              <a:t>Run the same GET request in Fiddler:</a:t>
            </a:r>
            <a:endParaRPr lang="en-IN" dirty="0"/>
          </a:p>
          <a:p>
            <a:pPr lvl="1" fontAlgn="ctr"/>
            <a:r>
              <a:rPr lang="en-IN" dirty="0" smtClean="0"/>
              <a:t>What </a:t>
            </a:r>
            <a:r>
              <a:rPr lang="en-IN" dirty="0"/>
              <a:t>do you see in the RAW response tab?</a:t>
            </a:r>
          </a:p>
          <a:p>
            <a:pPr lvl="1" fontAlgn="ctr"/>
            <a:r>
              <a:rPr lang="en-IN" dirty="0"/>
              <a:t>What do you see in the web view?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4059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 Content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Content can be of any type (text, html, xml, </a:t>
            </a:r>
            <a:r>
              <a:rPr lang="en-IN" dirty="0" err="1" smtClean="0"/>
              <a:t>json</a:t>
            </a:r>
            <a:r>
              <a:rPr lang="en-IN" dirty="0" smtClean="0"/>
              <a:t>, image, binary </a:t>
            </a:r>
            <a:r>
              <a:rPr lang="en-IN" dirty="0" err="1" smtClean="0"/>
              <a:t>etc</a:t>
            </a:r>
            <a:r>
              <a:rPr lang="en-IN" dirty="0" smtClean="0"/>
              <a:t>)</a:t>
            </a:r>
          </a:p>
          <a:p>
            <a:r>
              <a:rPr lang="en-IN" dirty="0" smtClean="0"/>
              <a:t>Content-Type header indicates the type of content.</a:t>
            </a:r>
          </a:p>
          <a:p>
            <a:pPr fontAlgn="ctr"/>
            <a:r>
              <a:rPr lang="en-IN" dirty="0" smtClean="0"/>
              <a:t>Common Types</a:t>
            </a:r>
            <a:endParaRPr lang="en-IN" dirty="0"/>
          </a:p>
          <a:p>
            <a:pPr lvl="1" fontAlgn="ctr"/>
            <a:r>
              <a:rPr lang="en-IN" dirty="0" smtClean="0"/>
              <a:t>Application/xml </a:t>
            </a:r>
            <a:r>
              <a:rPr lang="en-IN" dirty="0"/>
              <a:t>- XML documents</a:t>
            </a:r>
          </a:p>
          <a:p>
            <a:pPr lvl="1" fontAlgn="ctr"/>
            <a:r>
              <a:rPr lang="en-IN" dirty="0"/>
              <a:t>Application/</a:t>
            </a:r>
            <a:r>
              <a:rPr lang="en-IN" dirty="0" err="1"/>
              <a:t>json</a:t>
            </a:r>
            <a:r>
              <a:rPr lang="en-IN" dirty="0"/>
              <a:t> - JSON document</a:t>
            </a:r>
          </a:p>
          <a:p>
            <a:pPr lvl="1" fontAlgn="ctr"/>
            <a:r>
              <a:rPr lang="en-IN" dirty="0"/>
              <a:t>Image - For images.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2784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XML Format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XML – Language for transferring data.</a:t>
            </a:r>
          </a:p>
          <a:p>
            <a:r>
              <a:rPr lang="en-IN" dirty="0">
                <a:hlinkClick r:id="rId2"/>
              </a:rPr>
              <a:t>http://www.tutorialspoint.com/xml</a:t>
            </a:r>
            <a:r>
              <a:rPr lang="en-IN" dirty="0" smtClean="0">
                <a:hlinkClick r:id="rId2"/>
              </a:rPr>
              <a:t>/</a:t>
            </a:r>
            <a:r>
              <a:rPr lang="en-IN" dirty="0" smtClean="0"/>
              <a:t>  - Read at least until the XML Validation section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756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XML Format - Activity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You’ve a Student with </a:t>
            </a:r>
            <a:r>
              <a:rPr lang="en-IN" dirty="0" err="1" smtClean="0"/>
              <a:t>FirstName</a:t>
            </a:r>
            <a:r>
              <a:rPr lang="en-IN" dirty="0" smtClean="0"/>
              <a:t>: Karthik, </a:t>
            </a:r>
            <a:r>
              <a:rPr lang="en-IN" dirty="0" err="1" smtClean="0"/>
              <a:t>LastName</a:t>
            </a:r>
            <a:r>
              <a:rPr lang="en-IN" dirty="0" smtClean="0"/>
              <a:t>: </a:t>
            </a:r>
            <a:r>
              <a:rPr lang="en-IN" dirty="0" err="1" smtClean="0"/>
              <a:t>Veedu</a:t>
            </a:r>
            <a:r>
              <a:rPr lang="en-IN" dirty="0" smtClean="0"/>
              <a:t>, College: CBIT</a:t>
            </a:r>
          </a:p>
          <a:p>
            <a:r>
              <a:rPr lang="en-IN" dirty="0" smtClean="0"/>
              <a:t>Represent this in XML</a:t>
            </a:r>
          </a:p>
          <a:p>
            <a:r>
              <a:rPr lang="en-IN" dirty="0" smtClean="0"/>
              <a:t>How many bytes does this representation take?</a:t>
            </a:r>
          </a:p>
          <a:p>
            <a:r>
              <a:rPr lang="en-IN" dirty="0" smtClean="0"/>
              <a:t>You’ve an array of students with:</a:t>
            </a:r>
          </a:p>
          <a:p>
            <a:pPr lvl="1"/>
            <a:r>
              <a:rPr lang="en-IN" dirty="0" err="1" smtClean="0"/>
              <a:t>FirstName</a:t>
            </a:r>
            <a:r>
              <a:rPr lang="en-IN" dirty="0" smtClean="0"/>
              <a:t>: FN1, </a:t>
            </a:r>
            <a:r>
              <a:rPr lang="en-IN" dirty="0" err="1" smtClean="0"/>
              <a:t>LastName</a:t>
            </a:r>
            <a:r>
              <a:rPr lang="en-IN" dirty="0" smtClean="0"/>
              <a:t>: LN1, College: C1</a:t>
            </a:r>
          </a:p>
          <a:p>
            <a:pPr lvl="1"/>
            <a:r>
              <a:rPr lang="en-IN" dirty="0" err="1" smtClean="0"/>
              <a:t>FirstName</a:t>
            </a:r>
            <a:r>
              <a:rPr lang="en-IN" dirty="0" smtClean="0"/>
              <a:t>: Fn2, </a:t>
            </a:r>
            <a:r>
              <a:rPr lang="en-IN" dirty="0" err="1" smtClean="0"/>
              <a:t>LastName</a:t>
            </a:r>
            <a:r>
              <a:rPr lang="en-IN" dirty="0" smtClean="0"/>
              <a:t>: LN2, College: C2</a:t>
            </a:r>
          </a:p>
          <a:p>
            <a:r>
              <a:rPr lang="en-IN" dirty="0" smtClean="0"/>
              <a:t>Represent the array in XML</a:t>
            </a:r>
          </a:p>
          <a:p>
            <a:r>
              <a:rPr lang="en-IN" dirty="0"/>
              <a:t>How many bytes does this representation take?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633578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JSON Format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JSON – Another format for transferring data.</a:t>
            </a:r>
          </a:p>
          <a:p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www.w3schools.com/json/default.asp</a:t>
            </a:r>
            <a:r>
              <a:rPr lang="en-IN" dirty="0" smtClean="0"/>
              <a:t> - Do the full tutorial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717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JSON Format - Activity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You’ve a Student with </a:t>
            </a:r>
            <a:r>
              <a:rPr lang="en-IN" dirty="0" err="1" smtClean="0"/>
              <a:t>FirstName</a:t>
            </a:r>
            <a:r>
              <a:rPr lang="en-IN" dirty="0" smtClean="0"/>
              <a:t>: Karthik, </a:t>
            </a:r>
            <a:r>
              <a:rPr lang="en-IN" dirty="0" err="1" smtClean="0"/>
              <a:t>LastName</a:t>
            </a:r>
            <a:r>
              <a:rPr lang="en-IN" dirty="0" smtClean="0"/>
              <a:t>: </a:t>
            </a:r>
            <a:r>
              <a:rPr lang="en-IN" dirty="0" err="1" smtClean="0"/>
              <a:t>Veedu</a:t>
            </a:r>
            <a:r>
              <a:rPr lang="en-IN" dirty="0" smtClean="0"/>
              <a:t>, College: CBIT</a:t>
            </a:r>
          </a:p>
          <a:p>
            <a:r>
              <a:rPr lang="en-IN" dirty="0" smtClean="0"/>
              <a:t>Represent this in JSON</a:t>
            </a:r>
          </a:p>
          <a:p>
            <a:r>
              <a:rPr lang="en-IN" dirty="0" smtClean="0"/>
              <a:t>How many bytes does this representation take? </a:t>
            </a:r>
          </a:p>
          <a:p>
            <a:r>
              <a:rPr lang="en-IN" dirty="0" smtClean="0"/>
              <a:t>You’ve an array of students with:</a:t>
            </a:r>
          </a:p>
          <a:p>
            <a:pPr lvl="1"/>
            <a:r>
              <a:rPr lang="en-IN" dirty="0" err="1" smtClean="0"/>
              <a:t>FirstName</a:t>
            </a:r>
            <a:r>
              <a:rPr lang="en-IN" dirty="0" smtClean="0"/>
              <a:t>: FN1, </a:t>
            </a:r>
            <a:r>
              <a:rPr lang="en-IN" dirty="0" err="1" smtClean="0"/>
              <a:t>LastName</a:t>
            </a:r>
            <a:r>
              <a:rPr lang="en-IN" dirty="0" smtClean="0"/>
              <a:t>: LN1, College: C1</a:t>
            </a:r>
          </a:p>
          <a:p>
            <a:pPr lvl="1"/>
            <a:r>
              <a:rPr lang="en-IN" dirty="0" err="1" smtClean="0"/>
              <a:t>FirstName</a:t>
            </a:r>
            <a:r>
              <a:rPr lang="en-IN" dirty="0" smtClean="0"/>
              <a:t>: Fn2, </a:t>
            </a:r>
            <a:r>
              <a:rPr lang="en-IN" dirty="0" err="1" smtClean="0"/>
              <a:t>LastName</a:t>
            </a:r>
            <a:r>
              <a:rPr lang="en-IN" dirty="0" smtClean="0"/>
              <a:t>: LN2, College: C2</a:t>
            </a:r>
          </a:p>
          <a:p>
            <a:r>
              <a:rPr lang="en-IN" dirty="0" smtClean="0"/>
              <a:t>Represent the array in JSON</a:t>
            </a:r>
          </a:p>
          <a:p>
            <a:r>
              <a:rPr lang="en-IN" dirty="0"/>
              <a:t>How many bytes does this representation take</a:t>
            </a:r>
            <a:r>
              <a:rPr lang="en-IN" dirty="0" smtClean="0"/>
              <a:t>?</a:t>
            </a:r>
          </a:p>
          <a:p>
            <a:r>
              <a:rPr lang="en-IN" dirty="0" smtClean="0"/>
              <a:t>Which Representation is smaller (XML vs JSON).</a:t>
            </a:r>
            <a:endParaRPr lang="en-IN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30462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HTTP Protocol Overview</a:t>
            </a:r>
          </a:p>
          <a:p>
            <a:r>
              <a:rPr lang="en-IN" dirty="0" smtClean="0"/>
              <a:t>Http Protocol Details</a:t>
            </a:r>
          </a:p>
          <a:p>
            <a:r>
              <a:rPr lang="en-IN" dirty="0" smtClean="0"/>
              <a:t>RESTful Services</a:t>
            </a:r>
          </a:p>
          <a:p>
            <a:r>
              <a:rPr lang="en-IN" dirty="0" smtClean="0"/>
              <a:t>Project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032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 STATUS CODES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IN" dirty="0"/>
              <a:t>Http </a:t>
            </a:r>
            <a:r>
              <a:rPr lang="en-IN" dirty="0" smtClean="0"/>
              <a:t>Status codes</a:t>
            </a:r>
          </a:p>
          <a:p>
            <a:pPr lvl="1" fontAlgn="ctr"/>
            <a:r>
              <a:rPr lang="en-IN" dirty="0"/>
              <a:t>See </a:t>
            </a:r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www.tutorialspoint.com/http/http_responses.htm</a:t>
            </a:r>
            <a:r>
              <a:rPr lang="en-IN" dirty="0" smtClean="0"/>
              <a:t> </a:t>
            </a:r>
            <a:endParaRPr lang="en-IN" dirty="0"/>
          </a:p>
          <a:p>
            <a:pPr fontAlgn="ctr"/>
            <a:r>
              <a:rPr lang="en-IN" dirty="0" smtClean="0"/>
              <a:t> Common Status Codes</a:t>
            </a:r>
            <a:endParaRPr lang="en-IN" dirty="0"/>
          </a:p>
          <a:p>
            <a:pPr lvl="1" fontAlgn="ctr"/>
            <a:r>
              <a:rPr lang="en-IN" dirty="0"/>
              <a:t>200 - Success</a:t>
            </a:r>
          </a:p>
          <a:p>
            <a:pPr lvl="1" fontAlgn="ctr"/>
            <a:r>
              <a:rPr lang="en-IN" dirty="0"/>
              <a:t>4xx - Incorrect request from client. </a:t>
            </a:r>
            <a:endParaRPr lang="en-IN" dirty="0" smtClean="0"/>
          </a:p>
          <a:p>
            <a:pPr lvl="2" fontAlgn="ctr"/>
            <a:r>
              <a:rPr lang="en-IN" dirty="0" err="1" smtClean="0"/>
              <a:t>Eg</a:t>
            </a:r>
            <a:r>
              <a:rPr lang="en-IN" dirty="0"/>
              <a:t>: 404 is </a:t>
            </a:r>
            <a:r>
              <a:rPr lang="en-IN" dirty="0" err="1"/>
              <a:t>resouce</a:t>
            </a:r>
            <a:r>
              <a:rPr lang="en-IN" dirty="0"/>
              <a:t> not </a:t>
            </a:r>
            <a:r>
              <a:rPr lang="en-IN" dirty="0" smtClean="0"/>
              <a:t>found</a:t>
            </a:r>
          </a:p>
          <a:p>
            <a:pPr lvl="2" fontAlgn="ctr"/>
            <a:r>
              <a:rPr lang="en-IN" dirty="0" smtClean="0"/>
              <a:t>400 is a badly formed request sent by client</a:t>
            </a:r>
            <a:endParaRPr lang="en-IN" dirty="0"/>
          </a:p>
          <a:p>
            <a:pPr lvl="1" fontAlgn="ctr"/>
            <a:r>
              <a:rPr lang="en-IN" dirty="0"/>
              <a:t>5xx - Server error - </a:t>
            </a:r>
            <a:r>
              <a:rPr lang="en-IN" dirty="0" err="1"/>
              <a:t>Eg</a:t>
            </a:r>
            <a:r>
              <a:rPr lang="en-IN" dirty="0"/>
              <a:t>: 500 is internal server error.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191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 Status Codes - Activity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Use curl and send a POST to </a:t>
            </a:r>
            <a:r>
              <a:rPr lang="en-IN" dirty="0">
                <a:hlinkClick r:id="rId2"/>
              </a:rPr>
              <a:t>https://api.twitter.com/1.1/friends/list.json</a:t>
            </a:r>
            <a:endParaRPr lang="en-IN" dirty="0"/>
          </a:p>
          <a:p>
            <a:pPr lvl="1"/>
            <a:r>
              <a:rPr lang="en-IN" dirty="0" smtClean="0"/>
              <a:t>What is the http response code?</a:t>
            </a:r>
          </a:p>
          <a:p>
            <a:pPr lvl="1"/>
            <a:r>
              <a:rPr lang="en-IN" dirty="0" smtClean="0"/>
              <a:t>What does the status code mean?</a:t>
            </a:r>
          </a:p>
          <a:p>
            <a:pPr lvl="1"/>
            <a:r>
              <a:rPr lang="en-IN" dirty="0" smtClean="0"/>
              <a:t>What is the content length of the response?</a:t>
            </a:r>
          </a:p>
          <a:p>
            <a:pPr lvl="1"/>
            <a:r>
              <a:rPr lang="en-IN" dirty="0" smtClean="0"/>
              <a:t>What is the detailed error returned in the response?</a:t>
            </a:r>
          </a:p>
          <a:p>
            <a:r>
              <a:rPr lang="en-IN" dirty="0" smtClean="0"/>
              <a:t>Do the same with </a:t>
            </a:r>
            <a:r>
              <a:rPr lang="en-IN" dirty="0" smtClean="0"/>
              <a:t>Fiddler</a:t>
            </a:r>
          </a:p>
          <a:p>
            <a:pPr lvl="1"/>
            <a:r>
              <a:rPr lang="en-IN" dirty="0"/>
              <a:t>What is the http response code?</a:t>
            </a:r>
          </a:p>
          <a:p>
            <a:pPr lvl="1"/>
            <a:r>
              <a:rPr lang="en-IN" dirty="0"/>
              <a:t>What does the status code mean?</a:t>
            </a:r>
          </a:p>
          <a:p>
            <a:pPr lvl="1"/>
            <a:r>
              <a:rPr lang="en-IN" dirty="0"/>
              <a:t>What is the content length of the response?</a:t>
            </a:r>
          </a:p>
          <a:p>
            <a:pPr lvl="1"/>
            <a:r>
              <a:rPr lang="en-IN" dirty="0"/>
              <a:t>What is the detailed error returned in the response?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658028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RESTful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IN" dirty="0"/>
              <a:t>REST Protocol </a:t>
            </a:r>
          </a:p>
          <a:p>
            <a:pPr lvl="1" fontAlgn="ctr"/>
            <a:r>
              <a:rPr lang="en-IN" dirty="0"/>
              <a:t>A way of implementing web services using standard http operations</a:t>
            </a:r>
          </a:p>
          <a:p>
            <a:pPr lvl="1" fontAlgn="ctr"/>
            <a:r>
              <a:rPr lang="en-IN" dirty="0"/>
              <a:t>Web services provide </a:t>
            </a:r>
            <a:r>
              <a:rPr lang="en-IN" dirty="0" err="1"/>
              <a:t>opertions</a:t>
            </a:r>
            <a:r>
              <a:rPr lang="en-IN" dirty="0"/>
              <a:t> to handle resources - Resources can be books (</a:t>
            </a:r>
            <a:r>
              <a:rPr lang="en-IN" dirty="0" err="1"/>
              <a:t>eg</a:t>
            </a:r>
            <a:r>
              <a:rPr lang="en-IN" dirty="0"/>
              <a:t>: flipkart.com), people (</a:t>
            </a:r>
            <a:r>
              <a:rPr lang="en-IN" dirty="0" err="1"/>
              <a:t>eg</a:t>
            </a:r>
            <a:r>
              <a:rPr lang="en-IN" dirty="0"/>
              <a:t>: </a:t>
            </a:r>
            <a:r>
              <a:rPr lang="en-IN" dirty="0" err="1"/>
              <a:t>facebook</a:t>
            </a:r>
            <a:r>
              <a:rPr lang="en-IN" dirty="0"/>
              <a:t>), messages (</a:t>
            </a:r>
            <a:r>
              <a:rPr lang="en-IN" dirty="0" err="1"/>
              <a:t>eg</a:t>
            </a:r>
            <a:r>
              <a:rPr lang="en-IN" dirty="0"/>
              <a:t>: twitter)</a:t>
            </a:r>
          </a:p>
          <a:p>
            <a:pPr lvl="1" fontAlgn="ctr"/>
            <a:r>
              <a:rPr lang="en-IN" dirty="0"/>
              <a:t>Http request URI identifies the resource to perform the operation on</a:t>
            </a:r>
          </a:p>
          <a:p>
            <a:pPr lvl="1" fontAlgn="ctr"/>
            <a:r>
              <a:rPr lang="en-IN" dirty="0"/>
              <a:t>REST services can be implemented in any server technology (python, asp.net, java, </a:t>
            </a:r>
            <a:r>
              <a:rPr lang="en-IN" dirty="0" err="1"/>
              <a:t>nodejs</a:t>
            </a:r>
            <a:r>
              <a:rPr lang="en-IN" dirty="0"/>
              <a:t>)</a:t>
            </a:r>
          </a:p>
          <a:p>
            <a:pPr lvl="1" fontAlgn="ctr"/>
            <a:r>
              <a:rPr lang="en-IN" dirty="0"/>
              <a:t>REST services can be called by any client written in any language (java, </a:t>
            </a:r>
            <a:r>
              <a:rPr lang="en-IN" dirty="0" err="1"/>
              <a:t>.net</a:t>
            </a:r>
            <a:r>
              <a:rPr lang="en-IN" dirty="0"/>
              <a:t>, </a:t>
            </a:r>
            <a:r>
              <a:rPr lang="en-IN" dirty="0" err="1"/>
              <a:t>javascript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141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RESTful API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IN" dirty="0"/>
              <a:t>REST Examples</a:t>
            </a:r>
          </a:p>
          <a:p>
            <a:pPr lvl="1" fontAlgn="ctr"/>
            <a:r>
              <a:rPr lang="en-IN" dirty="0"/>
              <a:t>Twitter: </a:t>
            </a:r>
            <a:r>
              <a:rPr lang="en-IN" dirty="0" smtClean="0"/>
              <a:t> </a:t>
            </a:r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://api.twitter.com/1.1/friends/list.json</a:t>
            </a:r>
            <a:endParaRPr lang="en-IN" dirty="0"/>
          </a:p>
          <a:p>
            <a:pPr fontAlgn="ctr"/>
            <a:r>
              <a:rPr lang="en-IN" dirty="0" smtClean="0"/>
              <a:t>POST </a:t>
            </a:r>
            <a:endParaRPr lang="en-IN" dirty="0"/>
          </a:p>
          <a:p>
            <a:pPr lvl="1"/>
            <a:r>
              <a:rPr lang="en-IN" dirty="0">
                <a:hlinkClick r:id="rId3"/>
              </a:rPr>
              <a:t>https://api.twitter.com/1.1/statuses/update.json</a:t>
            </a:r>
            <a:r>
              <a:rPr lang="en-IN" dirty="0"/>
              <a:t>?</a:t>
            </a:r>
          </a:p>
          <a:p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340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 - Weather 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JSON - </a:t>
            </a:r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api.openweathermap.org/data/2.5/weather?q=London,uk</a:t>
            </a:r>
            <a:endParaRPr lang="en-IN" dirty="0" smtClean="0"/>
          </a:p>
          <a:p>
            <a:r>
              <a:rPr lang="en-IN" dirty="0" smtClean="0"/>
              <a:t>XML</a:t>
            </a:r>
          </a:p>
          <a:p>
            <a:r>
              <a:rPr lang="en-IN" dirty="0">
                <a:hlinkClick r:id="rId3"/>
              </a:rPr>
              <a:t>http://</a:t>
            </a:r>
            <a:r>
              <a:rPr lang="en-IN" dirty="0" smtClean="0">
                <a:hlinkClick r:id="rId3"/>
              </a:rPr>
              <a:t>api.openweathermap.org/data/2.5/weather?q=London,uk&amp;mode=xml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529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RESTful Services in </a:t>
            </a:r>
            <a:r>
              <a:rPr lang="en-IN" dirty="0" err="1" smtClean="0"/>
              <a:t>NodeJS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Read up on JavaScript basics </a:t>
            </a:r>
            <a:r>
              <a:rPr lang="en-IN" dirty="0"/>
              <a:t>at: 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developer.mozilla.org/en-US/docs/Web/JavaScript</a:t>
            </a:r>
            <a:r>
              <a:rPr lang="en-IN" dirty="0" smtClean="0"/>
              <a:t> </a:t>
            </a:r>
          </a:p>
          <a:p>
            <a:r>
              <a:rPr lang="en-IN" dirty="0" smtClean="0"/>
              <a:t>Read up on </a:t>
            </a:r>
            <a:r>
              <a:rPr lang="en-IN" dirty="0" err="1" smtClean="0"/>
              <a:t>nodejs</a:t>
            </a:r>
            <a:r>
              <a:rPr lang="en-IN" dirty="0" smtClean="0"/>
              <a:t> </a:t>
            </a:r>
            <a:r>
              <a:rPr lang="en-IN" dirty="0"/>
              <a:t>at: </a:t>
            </a:r>
            <a:r>
              <a:rPr lang="en-IN" dirty="0">
                <a:hlinkClick r:id="rId3"/>
              </a:rPr>
              <a:t>https://nodejs.org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r>
              <a:rPr lang="en-IN" dirty="0" smtClean="0"/>
              <a:t>Express </a:t>
            </a:r>
            <a:r>
              <a:rPr lang="en-IN" dirty="0"/>
              <a:t>Framework at: </a:t>
            </a:r>
            <a:r>
              <a:rPr lang="en-IN" dirty="0">
                <a:hlinkClick r:id="rId4"/>
              </a:rPr>
              <a:t>http://expressjs.com</a:t>
            </a:r>
            <a:r>
              <a:rPr lang="en-IN" dirty="0" smtClean="0">
                <a:hlinkClick r:id="rId4"/>
              </a:rPr>
              <a:t>/</a:t>
            </a:r>
            <a:r>
              <a:rPr lang="en-IN" dirty="0" smtClean="0"/>
              <a:t> </a:t>
            </a:r>
            <a:endParaRPr lang="en-IN" dirty="0" smtClean="0"/>
          </a:p>
          <a:p>
            <a:r>
              <a:rPr lang="en-IN" dirty="0" smtClean="0"/>
              <a:t>Unit Testing </a:t>
            </a:r>
            <a:r>
              <a:rPr lang="en-IN" dirty="0"/>
              <a:t>Framework: </a:t>
            </a:r>
            <a:r>
              <a:rPr lang="en-IN" dirty="0">
                <a:hlinkClick r:id="rId5"/>
              </a:rPr>
              <a:t>http://</a:t>
            </a:r>
            <a:r>
              <a:rPr lang="en-IN" dirty="0" smtClean="0">
                <a:hlinkClick r:id="rId5"/>
              </a:rPr>
              <a:t>jasmine.github.io/2.0/node.html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48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Build a RESTful Service that returns news items</a:t>
            </a:r>
          </a:p>
          <a:p>
            <a:r>
              <a:rPr lang="en-IN" dirty="0" smtClean="0"/>
              <a:t>Steps</a:t>
            </a:r>
          </a:p>
          <a:p>
            <a:pPr lvl="1"/>
            <a:r>
              <a:rPr lang="en-IN" dirty="0" smtClean="0"/>
              <a:t>Setup-</a:t>
            </a:r>
            <a:r>
              <a:rPr lang="en-IN" dirty="0" err="1" smtClean="0"/>
              <a:t>Nodejs</a:t>
            </a:r>
            <a:r>
              <a:rPr lang="en-IN" dirty="0" smtClean="0"/>
              <a:t>: Install </a:t>
            </a:r>
            <a:r>
              <a:rPr lang="en-IN" dirty="0" err="1" smtClean="0"/>
              <a:t>NodeJS</a:t>
            </a:r>
            <a:endParaRPr lang="en-IN" dirty="0" smtClean="0"/>
          </a:p>
          <a:p>
            <a:pPr lvl="1"/>
            <a:r>
              <a:rPr lang="en-IN" dirty="0" smtClean="0"/>
              <a:t>Setup-git: clone git repo</a:t>
            </a:r>
          </a:p>
          <a:p>
            <a:pPr lvl="1"/>
            <a:r>
              <a:rPr lang="en-IN" dirty="0" err="1" smtClean="0"/>
              <a:t>GetAll-helloworld</a:t>
            </a:r>
            <a:r>
              <a:rPr lang="en-IN" dirty="0" smtClean="0"/>
              <a:t>: Add GET /news </a:t>
            </a:r>
            <a:r>
              <a:rPr lang="en-IN" dirty="0"/>
              <a:t>that returns an array of "hello world" news </a:t>
            </a:r>
            <a:r>
              <a:rPr lang="en-IN" dirty="0" smtClean="0"/>
              <a:t>items</a:t>
            </a:r>
          </a:p>
          <a:p>
            <a:pPr lvl="1"/>
            <a:r>
              <a:rPr lang="en-IN" dirty="0" err="1" smtClean="0"/>
              <a:t>GetDetails</a:t>
            </a:r>
            <a:r>
              <a:rPr lang="en-IN" dirty="0" smtClean="0"/>
              <a:t>-HelloWorld: Add GET /news/id</a:t>
            </a:r>
          </a:p>
          <a:p>
            <a:pPr lvl="1"/>
            <a:r>
              <a:rPr lang="en-IN" dirty="0" smtClean="0"/>
              <a:t>Post-</a:t>
            </a:r>
            <a:r>
              <a:rPr lang="en-IN" dirty="0" err="1" smtClean="0"/>
              <a:t>Api</a:t>
            </a:r>
            <a:r>
              <a:rPr lang="en-IN" dirty="0" smtClean="0"/>
              <a:t>: </a:t>
            </a:r>
            <a:r>
              <a:rPr lang="en-IN" dirty="0"/>
              <a:t>Add post </a:t>
            </a:r>
            <a:r>
              <a:rPr lang="en-IN" dirty="0" err="1"/>
              <a:t>api</a:t>
            </a:r>
            <a:r>
              <a:rPr lang="en-IN" dirty="0"/>
              <a:t> /news/id that takes in a news feed item and stores it in-memory </a:t>
            </a:r>
            <a:r>
              <a:rPr lang="en-IN" dirty="0" smtClean="0"/>
              <a:t>hash-table</a:t>
            </a:r>
          </a:p>
          <a:p>
            <a:pPr lvl="1"/>
            <a:r>
              <a:rPr lang="en-IN" dirty="0" smtClean="0"/>
              <a:t>Get-</a:t>
            </a:r>
            <a:r>
              <a:rPr lang="en-IN" dirty="0" err="1" smtClean="0"/>
              <a:t>Inmemory</a:t>
            </a:r>
            <a:r>
              <a:rPr lang="en-IN" dirty="0" smtClean="0"/>
              <a:t>: </a:t>
            </a:r>
            <a:r>
              <a:rPr lang="en-IN" dirty="0"/>
              <a:t>Fix GET </a:t>
            </a:r>
            <a:r>
              <a:rPr lang="en-IN" dirty="0" err="1"/>
              <a:t>Apis</a:t>
            </a:r>
            <a:r>
              <a:rPr lang="en-IN" dirty="0"/>
              <a:t> to return from </a:t>
            </a:r>
            <a:r>
              <a:rPr lang="en-IN" dirty="0" smtClean="0"/>
              <a:t>hash-table</a:t>
            </a:r>
          </a:p>
          <a:p>
            <a:pPr lvl="1"/>
            <a:r>
              <a:rPr lang="en-IN" dirty="0" err="1" smtClean="0"/>
              <a:t>FilePersistence</a:t>
            </a:r>
            <a:r>
              <a:rPr lang="en-IN" dirty="0" smtClean="0"/>
              <a:t> - </a:t>
            </a:r>
            <a:r>
              <a:rPr lang="en-IN" dirty="0"/>
              <a:t>Modify server to store content to file</a:t>
            </a:r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88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HTTP Protocol Overview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05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en-IN" dirty="0"/>
              <a:t>Http stands for </a:t>
            </a:r>
            <a:r>
              <a:rPr lang="en-IN" dirty="0" err="1" smtClean="0"/>
              <a:t>HyperText</a:t>
            </a:r>
            <a:r>
              <a:rPr lang="en-IN" dirty="0" smtClean="0"/>
              <a:t> </a:t>
            </a:r>
            <a:r>
              <a:rPr lang="en-IN" dirty="0"/>
              <a:t>Transfer Protocol</a:t>
            </a:r>
          </a:p>
          <a:p>
            <a:pPr fontAlgn="ctr"/>
            <a:r>
              <a:rPr lang="en-IN" dirty="0"/>
              <a:t>Hypertext is generally defined as any block of content or text that includes hyperlinks to other documents, images, or multimedia content.</a:t>
            </a:r>
          </a:p>
          <a:p>
            <a:pPr lvl="1"/>
            <a:r>
              <a:rPr lang="en-IN" dirty="0" smtClean="0"/>
              <a:t>&lt;p&gt;This html para is an example of hypertext. It is generally defined as any </a:t>
            </a:r>
            <a:r>
              <a:rPr lang="en-IN" dirty="0"/>
              <a:t>block of content or text that includes &lt;a </a:t>
            </a:r>
            <a:r>
              <a:rPr lang="en-IN" dirty="0" err="1"/>
              <a:t>href</a:t>
            </a:r>
            <a:r>
              <a:rPr lang="en-IN" dirty="0"/>
              <a:t>="</a:t>
            </a:r>
            <a:r>
              <a:rPr lang="en-IN" dirty="0" smtClean="0"/>
              <a:t>wikipedia.com/hyperlinks”&gt;</a:t>
            </a:r>
            <a:r>
              <a:rPr lang="en-IN" dirty="0"/>
              <a:t>hyperlinks&lt;/a&gt; to other &lt;a </a:t>
            </a:r>
            <a:r>
              <a:rPr lang="en-IN" dirty="0" err="1"/>
              <a:t>href</a:t>
            </a:r>
            <a:r>
              <a:rPr lang="en-IN" dirty="0"/>
              <a:t>="wikipedia.com/documents"&gt;documents&lt;/a&gt;, images, or multimedia content.&lt;/p&gt; </a:t>
            </a:r>
            <a:endParaRPr lang="en-IN" dirty="0" smtClean="0"/>
          </a:p>
          <a:p>
            <a:r>
              <a:rPr lang="en-IN" dirty="0" smtClean="0"/>
              <a:t>HTTP </a:t>
            </a:r>
            <a:r>
              <a:rPr lang="en-IN" dirty="0"/>
              <a:t>is a protocol for sending and receiving hypertext.</a:t>
            </a:r>
          </a:p>
          <a:p>
            <a:pPr fontAlgn="ctr"/>
            <a:r>
              <a:rPr lang="en-IN" dirty="0" smtClean="0"/>
              <a:t>Invented </a:t>
            </a:r>
            <a:r>
              <a:rPr lang="en-IN" dirty="0"/>
              <a:t>by Tim Berners Lee in 1989</a:t>
            </a:r>
          </a:p>
          <a:p>
            <a:pPr fontAlgn="ctr"/>
            <a:r>
              <a:rPr lang="en-IN" dirty="0"/>
              <a:t>First version of HTTP had only GET method that would request a html page from server.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24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Principles of Http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IN" dirty="0"/>
              <a:t>Request/Response based - Client sends a Http request and gets back a </a:t>
            </a:r>
            <a:r>
              <a:rPr lang="en-IN" dirty="0" smtClean="0"/>
              <a:t>response from the Server</a:t>
            </a:r>
            <a:endParaRPr lang="en-IN" dirty="0"/>
          </a:p>
          <a:p>
            <a:pPr fontAlgn="ctr"/>
            <a:r>
              <a:rPr lang="en-IN" dirty="0"/>
              <a:t>Both request/response have headers that indicate additional info about </a:t>
            </a:r>
            <a:r>
              <a:rPr lang="en-IN" dirty="0" smtClean="0"/>
              <a:t>request/response.</a:t>
            </a:r>
          </a:p>
          <a:p>
            <a:pPr fontAlgn="ctr"/>
            <a:r>
              <a:rPr lang="en-IN" dirty="0" smtClean="0"/>
              <a:t>Any type of data can be sent over Http (html pages, images, blobs </a:t>
            </a:r>
            <a:r>
              <a:rPr lang="en-IN" dirty="0" err="1" smtClean="0"/>
              <a:t>etc</a:t>
            </a:r>
            <a:r>
              <a:rPr lang="en-IN" dirty="0" smtClean="0"/>
              <a:t>).</a:t>
            </a:r>
          </a:p>
          <a:p>
            <a:pPr fontAlgn="ctr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28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 Methods/Operations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ctr"/>
            <a:r>
              <a:rPr lang="en-IN" dirty="0"/>
              <a:t>CONNECT - Connects to the server</a:t>
            </a:r>
          </a:p>
          <a:p>
            <a:pPr fontAlgn="ctr"/>
            <a:r>
              <a:rPr lang="en-IN" dirty="0"/>
              <a:t>GET - GET method is used to retrieve info from server for the given URL</a:t>
            </a:r>
          </a:p>
          <a:p>
            <a:pPr fontAlgn="ctr"/>
            <a:r>
              <a:rPr lang="en-IN" dirty="0"/>
              <a:t>POST - A POST request is used to send data to the server, for example, customer information, file upload, etc. using HTML forms. This is equivalent to CREATE </a:t>
            </a:r>
            <a:r>
              <a:rPr lang="en-IN" dirty="0" smtClean="0"/>
              <a:t>operation.</a:t>
            </a:r>
            <a:endParaRPr lang="en-IN" dirty="0"/>
          </a:p>
          <a:p>
            <a:pPr fontAlgn="ctr"/>
            <a:r>
              <a:rPr lang="en-IN" dirty="0"/>
              <a:t>PUT -  Replaces all current representations of the target resource with the uploaded content. This is equivalent to UPDATE </a:t>
            </a:r>
            <a:r>
              <a:rPr lang="en-IN" dirty="0" smtClean="0"/>
              <a:t>operation.</a:t>
            </a:r>
            <a:endParaRPr lang="en-IN" dirty="0"/>
          </a:p>
          <a:p>
            <a:pPr fontAlgn="ctr"/>
            <a:r>
              <a:rPr lang="en-IN" dirty="0"/>
              <a:t>DELETE - Removes all current representations of the target resource given by a URI.</a:t>
            </a:r>
          </a:p>
          <a:p>
            <a:pPr fontAlgn="ctr"/>
            <a:r>
              <a:rPr lang="en-IN" dirty="0"/>
              <a:t> </a:t>
            </a:r>
            <a:r>
              <a:rPr lang="en-IN" dirty="0" smtClean="0"/>
              <a:t>See </a:t>
            </a:r>
            <a:r>
              <a:rPr lang="en-IN" dirty="0" smtClean="0">
                <a:hlinkClick r:id="rId2"/>
              </a:rPr>
              <a:t>http</a:t>
            </a:r>
            <a:r>
              <a:rPr lang="en-IN" dirty="0">
                <a:hlinkClick r:id="rId2"/>
              </a:rPr>
              <a:t>://www.tutorialspoint.com/http/http_messages.htm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793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Http Request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829" y="2599981"/>
            <a:ext cx="7039778" cy="183447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2071171" y="2214390"/>
            <a:ext cx="694063" cy="47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500828" y="3777350"/>
            <a:ext cx="3776275" cy="958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311007" y="1867091"/>
            <a:ext cx="176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Http Operation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641448" y="1867091"/>
            <a:ext cx="1701479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77104" y="1507100"/>
            <a:ext cx="2314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URL to Send the http request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3226107" y="2388823"/>
            <a:ext cx="2214390" cy="958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650603" y="4352081"/>
            <a:ext cx="423103" cy="68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31287" y="5073279"/>
            <a:ext cx="420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Response Content types accepted by client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483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Http Response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273" y="2364333"/>
            <a:ext cx="5847038" cy="188496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217762" y="1990846"/>
            <a:ext cx="1261641" cy="41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0335" y="1736987"/>
            <a:ext cx="361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Response Code – 200 means success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3217762" y="3553428"/>
            <a:ext cx="3877519" cy="6958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393803" y="4027990"/>
            <a:ext cx="740779" cy="68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28526" y="4599772"/>
            <a:ext cx="2882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Response body containing html response.</a:t>
            </a:r>
            <a:endParaRPr lang="en-IN" dirty="0"/>
          </a:p>
        </p:txBody>
      </p:sp>
      <p:sp>
        <p:nvSpPr>
          <p:cNvPr id="12" name="Right Brace 11"/>
          <p:cNvSpPr/>
          <p:nvPr/>
        </p:nvSpPr>
        <p:spPr>
          <a:xfrm>
            <a:off x="5943600" y="2541015"/>
            <a:ext cx="925974" cy="2785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690167" y="2397188"/>
            <a:ext cx="3848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Indicates response content is html and </a:t>
            </a:r>
          </a:p>
          <a:p>
            <a:r>
              <a:rPr lang="en-IN" dirty="0" smtClean="0"/>
              <a:t>170 bytes long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28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to view http requests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IN" dirty="0" smtClean="0"/>
              <a:t>fiddler</a:t>
            </a:r>
            <a:r>
              <a:rPr lang="en-IN" dirty="0"/>
              <a:t>, postman, curl</a:t>
            </a:r>
          </a:p>
          <a:p>
            <a:pPr lvl="1" fontAlgn="ctr"/>
            <a:r>
              <a:rPr lang="en-IN" dirty="0"/>
              <a:t>Fiddler video: </a:t>
            </a:r>
            <a:r>
              <a:rPr lang="en-IN" dirty="0">
                <a:hlinkClick r:id="rId2"/>
              </a:rPr>
              <a:t>https://www.youtube.com/watch?v=gujBKFGwjd4</a:t>
            </a:r>
            <a:r>
              <a:rPr lang="en-IN" dirty="0"/>
              <a:t> </a:t>
            </a:r>
            <a:endParaRPr lang="en-IN" dirty="0" smtClean="0"/>
          </a:p>
          <a:p>
            <a:pPr lvl="1" fontAlgn="ctr"/>
            <a:r>
              <a:rPr lang="en-IN" dirty="0"/>
              <a:t>Fiddler download: </a:t>
            </a:r>
            <a:r>
              <a:rPr lang="en-IN" dirty="0">
                <a:hlinkClick r:id="rId3"/>
              </a:rPr>
              <a:t>http://</a:t>
            </a:r>
            <a:r>
              <a:rPr lang="en-IN" dirty="0" smtClean="0">
                <a:hlinkClick r:id="rId3"/>
              </a:rPr>
              <a:t>www.telerik.com/download/fiddler</a:t>
            </a:r>
            <a:r>
              <a:rPr lang="en-IN" dirty="0" smtClean="0"/>
              <a:t> </a:t>
            </a:r>
            <a:endParaRPr lang="en-IN" dirty="0"/>
          </a:p>
          <a:p>
            <a:pPr lvl="1" fontAlgn="ctr"/>
            <a:r>
              <a:rPr lang="en-IN" dirty="0"/>
              <a:t>Curl: Download from: </a:t>
            </a:r>
            <a:r>
              <a:rPr lang="en-IN" dirty="0">
                <a:hlinkClick r:id="rId4"/>
              </a:rPr>
              <a:t>http://curl.haxx.se/latest.cgi?curl=win64-ssl-sspi</a:t>
            </a:r>
            <a:endParaRPr lang="en-IN" dirty="0"/>
          </a:p>
          <a:p>
            <a:pPr lvl="1" fontAlgn="ctr"/>
            <a:r>
              <a:rPr lang="en-IN" dirty="0"/>
              <a:t>Curl tutorials: </a:t>
            </a:r>
            <a:r>
              <a:rPr lang="en-IN" dirty="0">
                <a:hlinkClick r:id="rId5"/>
              </a:rPr>
              <a:t>http://</a:t>
            </a:r>
            <a:r>
              <a:rPr lang="en-IN" dirty="0" smtClean="0">
                <a:hlinkClick r:id="rId5"/>
              </a:rPr>
              <a:t>curl.haxx.se/docs/httpscripting.html</a:t>
            </a:r>
            <a:endParaRPr lang="en-IN" dirty="0"/>
          </a:p>
          <a:p>
            <a:r>
              <a:rPr lang="en-IN" dirty="0"/>
              <a:t>Download and start Fiddler. Try the exercises in the video</a:t>
            </a:r>
          </a:p>
          <a:p>
            <a:r>
              <a:rPr lang="en-IN" dirty="0"/>
              <a:t>Download and run curl. Try the exercises in the tutorial</a:t>
            </a:r>
          </a:p>
          <a:p>
            <a:pPr marL="457200" lvl="1" indent="0" fontAlgn="ctr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45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1363</Words>
  <Application>Microsoft Office PowerPoint</Application>
  <PresentationFormat>Widescreen</PresentationFormat>
  <Paragraphs>164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Developing RESTful Services in NodeJS</vt:lpstr>
      <vt:lpstr>Overview</vt:lpstr>
      <vt:lpstr> HTTP Protocol Overview</vt:lpstr>
      <vt:lpstr>HTTP Protocol</vt:lpstr>
      <vt:lpstr>Principles of Http Services</vt:lpstr>
      <vt:lpstr>Http Methods/Operations</vt:lpstr>
      <vt:lpstr>Sample Http Request</vt:lpstr>
      <vt:lpstr>Sample Http Response</vt:lpstr>
      <vt:lpstr>Tools to view http requests</vt:lpstr>
      <vt:lpstr>Tools – Activity1</vt:lpstr>
      <vt:lpstr>Tools – Activity2</vt:lpstr>
      <vt:lpstr>Tools – Activity3</vt:lpstr>
      <vt:lpstr>Tools – Activity4</vt:lpstr>
      <vt:lpstr>Tools – Activity 5</vt:lpstr>
      <vt:lpstr>Http Content Types</vt:lpstr>
      <vt:lpstr>XML Format</vt:lpstr>
      <vt:lpstr>XML Format - Activity</vt:lpstr>
      <vt:lpstr>JSON Format</vt:lpstr>
      <vt:lpstr>JSON Format - Activity</vt:lpstr>
      <vt:lpstr>HTTP STATUS CODES</vt:lpstr>
      <vt:lpstr>HTTP Status Codes - Activity</vt:lpstr>
      <vt:lpstr>RESTful Services</vt:lpstr>
      <vt:lpstr>RESTful API Examples</vt:lpstr>
      <vt:lpstr>Examples - Weather API</vt:lpstr>
      <vt:lpstr>RESTful Services in NodeJS</vt:lpstr>
      <vt:lpstr>Project Overview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RESTful Services in NodeJS</dc:title>
  <dc:creator>Jagan Peri</dc:creator>
  <cp:lastModifiedBy>Jagan Peri</cp:lastModifiedBy>
  <cp:revision>89</cp:revision>
  <dcterms:created xsi:type="dcterms:W3CDTF">2015-05-25T15:23:08Z</dcterms:created>
  <dcterms:modified xsi:type="dcterms:W3CDTF">2015-06-09T02:49:21Z</dcterms:modified>
</cp:coreProperties>
</file>