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1" r:id="rId4"/>
  </p:sldMasterIdLst>
  <p:notesMasterIdLst>
    <p:notesMasterId r:id="rId19"/>
  </p:notesMasterIdLst>
  <p:handoutMasterIdLst>
    <p:handoutMasterId r:id="rId20"/>
  </p:handoutMasterIdLst>
  <p:sldIdLst>
    <p:sldId id="293" r:id="rId5"/>
    <p:sldId id="295" r:id="rId6"/>
    <p:sldId id="307" r:id="rId7"/>
    <p:sldId id="308" r:id="rId8"/>
    <p:sldId id="296" r:id="rId9"/>
    <p:sldId id="301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A3CDCB-DE72-4E00-A8AB-D7C61C36F1C1}">
          <p14:sldIdLst>
            <p14:sldId id="293"/>
            <p14:sldId id="295"/>
            <p14:sldId id="307"/>
            <p14:sldId id="308"/>
            <p14:sldId id="296"/>
            <p14:sldId id="301"/>
            <p14:sldId id="298"/>
            <p14:sldId id="299"/>
            <p14:sldId id="300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04" userDrawn="1">
          <p15:clr>
            <a:srgbClr val="A4A3A4"/>
          </p15:clr>
        </p15:guide>
        <p15:guide id="5" pos="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JARY Ravindra" initials="PR" lastIdx="1" clrIdx="0">
    <p:extLst>
      <p:ext uri="{19B8F6BF-5375-455C-9EA6-DF929625EA0E}">
        <p15:presenceInfo xmlns:p15="http://schemas.microsoft.com/office/powerpoint/2012/main" userId="S::ssc.rapoojary@cma-cgm.com::6ce902ec-0705-4d18-a1f2-de1317ce6f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039"/>
    <a:srgbClr val="FF2500"/>
    <a:srgbClr val="0B07A9"/>
    <a:srgbClr val="000000"/>
    <a:srgbClr val="FFFFFF"/>
    <a:srgbClr val="203864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1071"/>
        <p:guide pos="3840"/>
        <p:guide orient="horz" pos="3884"/>
        <p:guide pos="604"/>
        <p:guide pos="5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ndra POOJARY" userId="6ce902ec-0705-4d18-a1f2-de1317ce6f2e" providerId="ADAL" clId="{5991D9B2-8CFD-49CA-9ADE-EE1498B56EC2}"/>
    <pc:docChg chg="custSel delSld modSld addSection delSection modSection">
      <pc:chgData name="Ravindra POOJARY" userId="6ce902ec-0705-4d18-a1f2-de1317ce6f2e" providerId="ADAL" clId="{5991D9B2-8CFD-49CA-9ADE-EE1498B56EC2}" dt="2022-08-08T07:14:58.608" v="6" actId="2696"/>
      <pc:docMkLst>
        <pc:docMk/>
      </pc:docMkLst>
      <pc:sldChg chg="addSp delSp modSp mod">
        <pc:chgData name="Ravindra POOJARY" userId="6ce902ec-0705-4d18-a1f2-de1317ce6f2e" providerId="ADAL" clId="{5991D9B2-8CFD-49CA-9ADE-EE1498B56EC2}" dt="2022-08-08T07:14:34.720" v="0" actId="478"/>
        <pc:sldMkLst>
          <pc:docMk/>
          <pc:sldMk cId="605357407" sldId="293"/>
        </pc:sldMkLst>
        <pc:spChg chg="add mod">
          <ac:chgData name="Ravindra POOJARY" userId="6ce902ec-0705-4d18-a1f2-de1317ce6f2e" providerId="ADAL" clId="{5991D9B2-8CFD-49CA-9ADE-EE1498B56EC2}" dt="2022-08-08T07:14:34.720" v="0" actId="478"/>
          <ac:spMkLst>
            <pc:docMk/>
            <pc:sldMk cId="605357407" sldId="293"/>
            <ac:spMk id="3" creationId="{664D0DD3-A4DD-4B4F-A374-33D3051FF041}"/>
          </ac:spMkLst>
        </pc:spChg>
        <pc:spChg chg="del">
          <ac:chgData name="Ravindra POOJARY" userId="6ce902ec-0705-4d18-a1f2-de1317ce6f2e" providerId="ADAL" clId="{5991D9B2-8CFD-49CA-9ADE-EE1498B56EC2}" dt="2022-08-08T07:14:34.720" v="0" actId="478"/>
          <ac:spMkLst>
            <pc:docMk/>
            <pc:sldMk cId="605357407" sldId="293"/>
            <ac:spMk id="4" creationId="{FEDB24B4-3627-4657-99E9-3FB476D6A786}"/>
          </ac:spMkLst>
        </pc:spChg>
      </pc:sldChg>
      <pc:sldChg chg="del">
        <pc:chgData name="Ravindra POOJARY" userId="6ce902ec-0705-4d18-a1f2-de1317ce6f2e" providerId="ADAL" clId="{5991D9B2-8CFD-49CA-9ADE-EE1498B56EC2}" dt="2022-08-08T07:14:41.879" v="1" actId="2696"/>
        <pc:sldMkLst>
          <pc:docMk/>
          <pc:sldMk cId="3957689112" sldId="296"/>
        </pc:sldMkLst>
      </pc:sldChg>
      <pc:sldChg chg="del">
        <pc:chgData name="Ravindra POOJARY" userId="6ce902ec-0705-4d18-a1f2-de1317ce6f2e" providerId="ADAL" clId="{5991D9B2-8CFD-49CA-9ADE-EE1498B56EC2}" dt="2022-08-08T07:14:51.870" v="4" actId="2696"/>
        <pc:sldMkLst>
          <pc:docMk/>
          <pc:sldMk cId="267695035" sldId="338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1353634077" sldId="339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4237077674" sldId="341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844238606" sldId="343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2260463235" sldId="344"/>
        </pc:sldMkLst>
      </pc:sldChg>
      <pc:sldChg chg="del">
        <pc:chgData name="Ravindra POOJARY" userId="6ce902ec-0705-4d18-a1f2-de1317ce6f2e" providerId="ADAL" clId="{5991D9B2-8CFD-49CA-9ADE-EE1498B56EC2}" dt="2022-08-08T07:14:46.306" v="2" actId="2696"/>
        <pc:sldMkLst>
          <pc:docMk/>
          <pc:sldMk cId="1320006532" sldId="348"/>
        </pc:sldMkLst>
      </pc:sldChg>
      <pc:sldChg chg="del">
        <pc:chgData name="Ravindra POOJARY" userId="6ce902ec-0705-4d18-a1f2-de1317ce6f2e" providerId="ADAL" clId="{5991D9B2-8CFD-49CA-9ADE-EE1498B56EC2}" dt="2022-08-08T07:14:49.546" v="3" actId="2696"/>
        <pc:sldMkLst>
          <pc:docMk/>
          <pc:sldMk cId="787003415" sldId="349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1716958054" sldId="350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1787030389" sldId="351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1536213666" sldId="352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1871749723" sldId="353"/>
        </pc:sldMkLst>
      </pc:sldChg>
      <pc:sldMasterChg chg="delSldLayout">
        <pc:chgData name="Ravindra POOJARY" userId="6ce902ec-0705-4d18-a1f2-de1317ce6f2e" providerId="ADAL" clId="{5991D9B2-8CFD-49CA-9ADE-EE1498B56EC2}" dt="2022-08-08T07:14:58.608" v="6" actId="2696"/>
        <pc:sldMasterMkLst>
          <pc:docMk/>
          <pc:sldMasterMk cId="4223276156" sldId="2147483691"/>
        </pc:sldMasterMkLst>
        <pc:sldLayoutChg chg="del">
          <pc:chgData name="Ravindra POOJARY" userId="6ce902ec-0705-4d18-a1f2-de1317ce6f2e" providerId="ADAL" clId="{5991D9B2-8CFD-49CA-9ADE-EE1498B56EC2}" dt="2022-08-08T07:14:58.608" v="6" actId="2696"/>
          <pc:sldLayoutMkLst>
            <pc:docMk/>
            <pc:sldMasterMk cId="4223276156" sldId="2147483691"/>
            <pc:sldLayoutMk cId="3308976025" sldId="214748371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C44E60-2F04-4D4E-BF19-49850854A7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7BD87-9981-46D5-B1B6-F0D11CFDB7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F38B8-F549-4961-8EF8-3832A91D145D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8BE32-E3D4-4596-AB05-A4EDD29F2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6C8AF-D58A-431E-A11E-C59853C73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4E789-DEB0-46F8-A4B2-7B6C0C42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6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BD87A-2FE8-C44B-9CE8-8C9225586695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D1014-F8F0-EA43-B874-56B6252077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4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762F9A8-68DD-40A0-A2A0-94478A8264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89" y="5333445"/>
            <a:ext cx="771777" cy="134126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377165" y="5141623"/>
            <a:ext cx="6814835" cy="19182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C988EA-6471-4FE8-92CC-2AFBCC0AF35A}"/>
              </a:ext>
            </a:extLst>
          </p:cNvPr>
          <p:cNvSpPr txBox="1"/>
          <p:nvPr userDrawn="1"/>
        </p:nvSpPr>
        <p:spPr>
          <a:xfrm>
            <a:off x="10165944" y="6240355"/>
            <a:ext cx="193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Global Business Services</a:t>
            </a:r>
          </a:p>
          <a:p>
            <a:pPr algn="ctr"/>
            <a:r>
              <a:rPr lang="en-US" sz="1200" dirty="0"/>
              <a:t>India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FE31B-BDC0-442D-9545-CFDA01C89CB7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165" y="5595345"/>
            <a:ext cx="3492515" cy="57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B94A03A-CC49-484D-9813-0C5F427304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141622"/>
          </a:xfrm>
          <a:prstGeom prst="rect">
            <a:avLst/>
          </a:prstGeom>
        </p:spPr>
      </p:pic>
      <p:pic>
        <p:nvPicPr>
          <p:cNvPr id="10" name="Image 17">
            <a:extLst>
              <a:ext uri="{FF2B5EF4-FFF2-40B4-BE49-F238E27FC236}">
                <a16:creationId xmlns:a16="http://schemas.microsoft.com/office/drawing/2014/main" id="{AF84C6FF-DE80-4828-BEA2-0933BB02935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827" y="5471964"/>
            <a:ext cx="2507066" cy="729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79880" y="3061641"/>
            <a:ext cx="5448505" cy="148584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4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TYPE YOUR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79875" y="4467973"/>
            <a:ext cx="5461688" cy="673651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6780" indent="0" algn="ctr">
              <a:buNone/>
              <a:defRPr sz="1998"/>
            </a:lvl2pPr>
            <a:lvl3pPr marL="913561" indent="0" algn="ctr">
              <a:buNone/>
              <a:defRPr sz="1798"/>
            </a:lvl3pPr>
            <a:lvl4pPr marL="1370341" indent="0" algn="ctr">
              <a:buNone/>
              <a:defRPr sz="1599"/>
            </a:lvl4pPr>
            <a:lvl5pPr marL="1827122" indent="0" algn="ctr">
              <a:buNone/>
              <a:defRPr sz="1599"/>
            </a:lvl5pPr>
            <a:lvl6pPr marL="2283901" indent="0" algn="ctr">
              <a:buNone/>
              <a:defRPr sz="1599"/>
            </a:lvl6pPr>
            <a:lvl7pPr marL="2740684" indent="0" algn="ctr">
              <a:buNone/>
              <a:defRPr sz="1599"/>
            </a:lvl7pPr>
            <a:lvl8pPr marL="3197464" indent="0" algn="ctr">
              <a:buNone/>
              <a:defRPr sz="1599"/>
            </a:lvl8pPr>
            <a:lvl9pPr marL="3654245" indent="0" algn="ctr">
              <a:buNone/>
              <a:defRPr sz="1599"/>
            </a:lvl9pPr>
          </a:lstStyle>
          <a:p>
            <a:r>
              <a:rPr lang="fr-FR" dirty="0"/>
              <a:t>Type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sub-title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0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60614D0-0C1D-46BE-A5ED-AD9FDEAB46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731" y="5898983"/>
            <a:ext cx="500557" cy="862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019" y="365128"/>
            <a:ext cx="11517165" cy="889580"/>
          </a:xfrm>
        </p:spPr>
        <p:txBody>
          <a:bodyPr anchor="t">
            <a:normAutofit/>
          </a:bodyPr>
          <a:lstStyle>
            <a:lvl1pPr marL="0" indent="0" algn="l">
              <a:buFont typeface="Arial" charset="0"/>
              <a:buNone/>
              <a:defRPr sz="3000" b="1" i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018" y="1378298"/>
            <a:ext cx="11517165" cy="4087767"/>
          </a:xfrm>
        </p:spPr>
        <p:txBody>
          <a:bodyPr anchor="t">
            <a:normAutofit/>
          </a:bodyPr>
          <a:lstStyle>
            <a:lvl1pPr marL="0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6780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913561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0341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7122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370403" y="5708507"/>
            <a:ext cx="6814835" cy="19182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650" indent="-380650" algn="ctr">
              <a:buFont typeface="Arial" charset="0"/>
              <a:buChar char="•"/>
            </a:pPr>
            <a:endParaRPr lang="fr-FR" sz="1798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74A72-DEE1-4568-B0C9-9DE4B2735A65}"/>
              </a:ext>
            </a:extLst>
          </p:cNvPr>
          <p:cNvSpPr txBox="1"/>
          <p:nvPr userDrawn="1"/>
        </p:nvSpPr>
        <p:spPr>
          <a:xfrm>
            <a:off x="10420303" y="6468246"/>
            <a:ext cx="14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Global Business Services</a:t>
            </a:r>
          </a:p>
          <a:p>
            <a:pPr algn="ctr"/>
            <a:r>
              <a:rPr lang="en-US" sz="900" dirty="0"/>
              <a:t>India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A71180-42B1-4E82-B918-03A37237C794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03" y="5979231"/>
            <a:ext cx="3081265" cy="4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BD760649-BEC5-457D-91F8-D90444687E5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496" y="5948283"/>
            <a:ext cx="1787679" cy="5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19" y="365128"/>
            <a:ext cx="11517165" cy="889580"/>
          </a:xfrm>
        </p:spPr>
        <p:txBody>
          <a:bodyPr anchor="t">
            <a:normAutofit/>
          </a:bodyPr>
          <a:lstStyle>
            <a:lvl1pPr marL="0" indent="0" algn="l">
              <a:buFont typeface="Arial" charset="0"/>
              <a:buNone/>
              <a:defRPr sz="3000" b="1" i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019" y="1378294"/>
            <a:ext cx="5624960" cy="4087767"/>
          </a:xfrm>
        </p:spPr>
        <p:txBody>
          <a:bodyPr anchor="t">
            <a:normAutofit/>
          </a:bodyPr>
          <a:lstStyle>
            <a:lvl1pPr marL="0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6780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913561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0341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7122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370403" y="5708507"/>
            <a:ext cx="6814835" cy="19182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650" indent="-380650" algn="ctr">
              <a:buFont typeface="Arial" charset="0"/>
              <a:buChar char="•"/>
            </a:pPr>
            <a:endParaRPr lang="fr-FR" sz="1798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>
          <a:xfrm>
            <a:off x="5903979" y="1378293"/>
            <a:ext cx="5892205" cy="408776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6780" indent="0"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913561" indent="0"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0341" indent="0"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7122" indent="0"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539932B-892B-4D9B-8DEB-C9E195F88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731" y="5898983"/>
            <a:ext cx="500557" cy="862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9740FE-70F3-4194-B016-B3EBF2C21215}"/>
              </a:ext>
            </a:extLst>
          </p:cNvPr>
          <p:cNvSpPr txBox="1"/>
          <p:nvPr userDrawn="1"/>
        </p:nvSpPr>
        <p:spPr>
          <a:xfrm>
            <a:off x="10420303" y="6468246"/>
            <a:ext cx="14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Global Business Services</a:t>
            </a:r>
          </a:p>
          <a:p>
            <a:pPr algn="ctr"/>
            <a:r>
              <a:rPr lang="en-US" sz="900" dirty="0"/>
              <a:t>India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E6D90E-D34C-4080-ADAF-3C493156C76F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03" y="5979231"/>
            <a:ext cx="3081265" cy="4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0">
            <a:extLst>
              <a:ext uri="{FF2B5EF4-FFF2-40B4-BE49-F238E27FC236}">
                <a16:creationId xmlns:a16="http://schemas.microsoft.com/office/drawing/2014/main" id="{B7ACC73C-24EE-4527-AD99-7F95AD1B771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496" y="5948283"/>
            <a:ext cx="1787679" cy="5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370403" y="5708507"/>
            <a:ext cx="6814835" cy="19182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650" indent="-380650" algn="ctr">
              <a:buFont typeface="Arial" charset="0"/>
              <a:buChar char="•"/>
            </a:pPr>
            <a:endParaRPr lang="fr-FR" sz="1798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2C14FF8-3D78-4F1C-A328-8C9145325D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731" y="5898983"/>
            <a:ext cx="500557" cy="862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648CA-0FF1-46FB-8DE0-CE8DF008024C}"/>
              </a:ext>
            </a:extLst>
          </p:cNvPr>
          <p:cNvSpPr txBox="1"/>
          <p:nvPr userDrawn="1"/>
        </p:nvSpPr>
        <p:spPr>
          <a:xfrm>
            <a:off x="10420303" y="6468246"/>
            <a:ext cx="14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Global Business Services</a:t>
            </a:r>
          </a:p>
          <a:p>
            <a:pPr algn="ctr"/>
            <a:r>
              <a:rPr lang="en-US" sz="900" dirty="0"/>
              <a:t>India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D8CF8-78F1-4919-929A-45A3770D7D8A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03" y="5979231"/>
            <a:ext cx="3081265" cy="4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16AFF1A0-429B-4FF3-939F-D22EC0F1B29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496" y="5948283"/>
            <a:ext cx="1787679" cy="5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5F54-95BE-4923-B00B-113C7F87741E}" type="datetime1">
              <a:rPr lang="fr-FR" smtClean="0"/>
              <a:t>11/08/2022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TITLE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7A27-40BF-9241-A9D2-7AC651723CC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27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1" r:id="rId2"/>
    <p:sldLayoutId id="2147483705" r:id="rId3"/>
    <p:sldLayoutId id="2147483710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port.scctcn.com/QUERY/VESSELSCHEDU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4D0DD3-A4DD-4B4F-A374-33D3051FF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7181" y="3886201"/>
            <a:ext cx="4379119" cy="1095374"/>
          </a:xfrm>
        </p:spPr>
        <p:txBody>
          <a:bodyPr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Robotic Process Automation : </a:t>
            </a:r>
            <a:br>
              <a:rPr lang="en-GB" sz="2800" dirty="0">
                <a:solidFill>
                  <a:srgbClr val="FF0000"/>
                </a:solidFill>
              </a:rPr>
            </a:br>
            <a:r>
              <a:rPr lang="en-GB" sz="2800" dirty="0">
                <a:solidFill>
                  <a:srgbClr val="FF0000"/>
                </a:solidFill>
              </a:rPr>
              <a:t>Automate Repetitive Tasks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5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E6E2-829D-7B6B-3503-03BDE393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27028"/>
            <a:ext cx="11517165" cy="889580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Automation – In Discussion</a:t>
            </a:r>
            <a:endParaRPr lang="en-IN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41CFE-86B5-13A5-BFCF-A51A578BF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30480"/>
              </p:ext>
            </p:extLst>
          </p:nvPr>
        </p:nvGraphicFramePr>
        <p:xfrm>
          <a:off x="395816" y="1235658"/>
          <a:ext cx="11106149" cy="375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25">
                  <a:extLst>
                    <a:ext uri="{9D8B030D-6E8A-4147-A177-3AD203B41FA5}">
                      <a16:colId xmlns:a16="http://schemas.microsoft.com/office/drawing/2014/main" val="2128067526"/>
                    </a:ext>
                  </a:extLst>
                </a:gridCol>
                <a:gridCol w="1636958">
                  <a:extLst>
                    <a:ext uri="{9D8B030D-6E8A-4147-A177-3AD203B41FA5}">
                      <a16:colId xmlns:a16="http://schemas.microsoft.com/office/drawing/2014/main" val="2727497310"/>
                    </a:ext>
                  </a:extLst>
                </a:gridCol>
                <a:gridCol w="5394847">
                  <a:extLst>
                    <a:ext uri="{9D8B030D-6E8A-4147-A177-3AD203B41FA5}">
                      <a16:colId xmlns:a16="http://schemas.microsoft.com/office/drawing/2014/main" val="3110946275"/>
                    </a:ext>
                  </a:extLst>
                </a:gridCol>
                <a:gridCol w="1169219">
                  <a:extLst>
                    <a:ext uri="{9D8B030D-6E8A-4147-A177-3AD203B41FA5}">
                      <a16:colId xmlns:a16="http://schemas.microsoft.com/office/drawing/2014/main" val="466008338"/>
                    </a:ext>
                  </a:extLst>
                </a:gridCol>
              </a:tblGrid>
              <a:tr h="526651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Team</a:t>
                      </a:r>
                      <a:endParaRPr lang="en-IN" sz="17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Coding Status</a:t>
                      </a:r>
                      <a:endParaRPr lang="en-IN" sz="17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Idea Name</a:t>
                      </a:r>
                      <a:endParaRPr lang="en-IN" sz="17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7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extLst>
                  <a:ext uri="{0D108BD9-81ED-4DB2-BD59-A6C34878D82A}">
                    <a16:rowId xmlns:a16="http://schemas.microsoft.com/office/drawing/2014/main" val="413529420"/>
                  </a:ext>
                </a:extLst>
              </a:tr>
              <a:tr h="3899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CARGO READINESS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Language Translation throught tools i/o google.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extLst>
                  <a:ext uri="{0D108BD9-81ED-4DB2-BD59-A6C34878D82A}">
                    <a16:rowId xmlns:a16="http://schemas.microsoft.com/office/drawing/2014/main" val="4160098219"/>
                  </a:ext>
                </a:extLst>
              </a:tr>
              <a:tr h="3899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Auto Change </a:t>
                      </a:r>
                      <a:r>
                        <a:rPr lang="en-IN" sz="1600" u="none" strike="noStrike" dirty="0" err="1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Etd</a:t>
                      </a:r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 In Bayplan Tracker</a:t>
                      </a: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extLst>
                  <a:ext uri="{0D108BD9-81ED-4DB2-BD59-A6C34878D82A}">
                    <a16:rowId xmlns:a16="http://schemas.microsoft.com/office/drawing/2014/main" val="3040099344"/>
                  </a:ext>
                </a:extLst>
              </a:tr>
              <a:tr h="3899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BAY PLAN </a:t>
                      </a:r>
                      <a:r>
                        <a:rPr lang="en-GB" sz="1600" u="none" strike="noStrike" dirty="0" err="1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Etd</a:t>
                      </a:r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 Date Check Macro</a:t>
                      </a: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extLst>
                  <a:ext uri="{0D108BD9-81ED-4DB2-BD59-A6C34878D82A}">
                    <a16:rowId xmlns:a16="http://schemas.microsoft.com/office/drawing/2014/main" val="1462306534"/>
                  </a:ext>
                </a:extLst>
              </a:tr>
              <a:tr h="3899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BAYPLAN TRACKER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extLst>
                  <a:ext uri="{0D108BD9-81ED-4DB2-BD59-A6C34878D82A}">
                    <a16:rowId xmlns:a16="http://schemas.microsoft.com/office/drawing/2014/main" val="1634752407"/>
                  </a:ext>
                </a:extLst>
              </a:tr>
              <a:tr h="442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  <a:hlinkClick r:id="rId2"/>
                        </a:rPr>
                        <a:t>HTTP://EPORT.SCCTCN.COM/QUERY/VESSELSCHEDULE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extLst>
                  <a:ext uri="{0D108BD9-81ED-4DB2-BD59-A6C34878D82A}">
                    <a16:rowId xmlns:a16="http://schemas.microsoft.com/office/drawing/2014/main" val="2929649125"/>
                  </a:ext>
                </a:extLst>
              </a:tr>
              <a:tr h="3899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HTTPS://WWW.IAMCONNECTED.EU/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extLst>
                  <a:ext uri="{0D108BD9-81ED-4DB2-BD59-A6C34878D82A}">
                    <a16:rowId xmlns:a16="http://schemas.microsoft.com/office/drawing/2014/main" val="4102333834"/>
                  </a:ext>
                </a:extLst>
              </a:tr>
              <a:tr h="389933">
                <a:tc gridSpan="4">
                  <a:txBody>
                    <a:bodyPr/>
                    <a:lstStyle/>
                    <a:p>
                      <a:pPr algn="l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extLst>
                  <a:ext uri="{0D108BD9-81ED-4DB2-BD59-A6C34878D82A}">
                    <a16:rowId xmlns:a16="http://schemas.microsoft.com/office/drawing/2014/main" val="2407509182"/>
                  </a:ext>
                </a:extLst>
              </a:tr>
              <a:tr h="389933">
                <a:tc gridSpan="4">
                  <a:txBody>
                    <a:bodyPr/>
                    <a:lstStyle/>
                    <a:p>
                      <a:pPr algn="l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7983" marR="7983" marT="7983" marB="0" anchor="b"/>
                </a:tc>
                <a:extLst>
                  <a:ext uri="{0D108BD9-81ED-4DB2-BD59-A6C34878D82A}">
                    <a16:rowId xmlns:a16="http://schemas.microsoft.com/office/drawing/2014/main" val="365889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94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E6E2-829D-7B6B-3503-03BDE393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27028"/>
            <a:ext cx="11517165" cy="889580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Automation – In Discussion</a:t>
            </a:r>
            <a:endParaRPr lang="en-IN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79C50B-F505-07D2-95F4-9E698693F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66467"/>
              </p:ext>
            </p:extLst>
          </p:nvPr>
        </p:nvGraphicFramePr>
        <p:xfrm>
          <a:off x="312384" y="1378298"/>
          <a:ext cx="11450435" cy="4244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23">
                  <a:extLst>
                    <a:ext uri="{9D8B030D-6E8A-4147-A177-3AD203B41FA5}">
                      <a16:colId xmlns:a16="http://schemas.microsoft.com/office/drawing/2014/main" val="2518656495"/>
                    </a:ext>
                  </a:extLst>
                </a:gridCol>
                <a:gridCol w="2107998">
                  <a:extLst>
                    <a:ext uri="{9D8B030D-6E8A-4147-A177-3AD203B41FA5}">
                      <a16:colId xmlns:a16="http://schemas.microsoft.com/office/drawing/2014/main" val="3496912641"/>
                    </a:ext>
                  </a:extLst>
                </a:gridCol>
                <a:gridCol w="5396820">
                  <a:extLst>
                    <a:ext uri="{9D8B030D-6E8A-4147-A177-3AD203B41FA5}">
                      <a16:colId xmlns:a16="http://schemas.microsoft.com/office/drawing/2014/main" val="1463878238"/>
                    </a:ext>
                  </a:extLst>
                </a:gridCol>
                <a:gridCol w="1878094">
                  <a:extLst>
                    <a:ext uri="{9D8B030D-6E8A-4147-A177-3AD203B41FA5}">
                      <a16:colId xmlns:a16="http://schemas.microsoft.com/office/drawing/2014/main" val="2309714943"/>
                    </a:ext>
                  </a:extLst>
                </a:gridCol>
              </a:tblGrid>
              <a:tr h="435632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Team</a:t>
                      </a:r>
                      <a:endParaRPr lang="en-IN" sz="19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Coding Status</a:t>
                      </a:r>
                      <a:endParaRPr lang="en-IN" sz="19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Idea Name</a:t>
                      </a:r>
                      <a:endParaRPr lang="en-IN" sz="19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9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extLst>
                  <a:ext uri="{0D108BD9-81ED-4DB2-BD59-A6C34878D82A}">
                    <a16:rowId xmlns:a16="http://schemas.microsoft.com/office/drawing/2014/main" val="2355637390"/>
                  </a:ext>
                </a:extLst>
              </a:tr>
              <a:tr h="44349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Outlook mail Sent item details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extLst>
                  <a:ext uri="{0D108BD9-81ED-4DB2-BD59-A6C34878D82A}">
                    <a16:rowId xmlns:a16="http://schemas.microsoft.com/office/drawing/2014/main" val="3091983206"/>
                  </a:ext>
                </a:extLst>
              </a:tr>
              <a:tr h="332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CNC DPS upload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extLst>
                  <a:ext uri="{0D108BD9-81ED-4DB2-BD59-A6C34878D82A}">
                    <a16:rowId xmlns:a16="http://schemas.microsoft.com/office/drawing/2014/main" val="3301730839"/>
                  </a:ext>
                </a:extLst>
              </a:tr>
              <a:tr h="332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OOG Tracker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extLst>
                  <a:ext uri="{0D108BD9-81ED-4DB2-BD59-A6C34878D82A}">
                    <a16:rowId xmlns:a16="http://schemas.microsoft.com/office/drawing/2014/main" val="3332598801"/>
                  </a:ext>
                </a:extLst>
              </a:tr>
              <a:tr h="332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LTS Creation throught macro.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extLst>
                  <a:ext uri="{0D108BD9-81ED-4DB2-BD59-A6C34878D82A}">
                    <a16:rowId xmlns:a16="http://schemas.microsoft.com/office/drawing/2014/main" val="4063656148"/>
                  </a:ext>
                </a:extLst>
              </a:tr>
              <a:tr h="332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TAT Report automation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extLst>
                  <a:ext uri="{0D108BD9-81ED-4DB2-BD59-A6C34878D82A}">
                    <a16:rowId xmlns:a16="http://schemas.microsoft.com/office/drawing/2014/main" val="3774686186"/>
                  </a:ext>
                </a:extLst>
              </a:tr>
              <a:tr h="37692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Weekly Volume automation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extLst>
                  <a:ext uri="{0D108BD9-81ED-4DB2-BD59-A6C34878D82A}">
                    <a16:rowId xmlns:a16="http://schemas.microsoft.com/office/drawing/2014/main" val="3915410893"/>
                  </a:ext>
                </a:extLst>
              </a:tr>
              <a:tr h="332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PCR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Auto Approval Of PCR After Closing </a:t>
                      </a: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extLst>
                  <a:ext uri="{0D108BD9-81ED-4DB2-BD59-A6C34878D82A}">
                    <a16:rowId xmlns:a16="http://schemas.microsoft.com/office/drawing/2014/main" val="2403352263"/>
                  </a:ext>
                </a:extLst>
              </a:tr>
              <a:tr h="332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PCR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Auto Refusal Of PCR After Receiving Mail</a:t>
                      </a: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extLst>
                  <a:ext uri="{0D108BD9-81ED-4DB2-BD59-A6C34878D82A}">
                    <a16:rowId xmlns:a16="http://schemas.microsoft.com/office/drawing/2014/main" val="157680991"/>
                  </a:ext>
                </a:extLst>
              </a:tr>
              <a:tr h="332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PCR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Break Bulk Report From Lara Screen</a:t>
                      </a: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extLst>
                  <a:ext uri="{0D108BD9-81ED-4DB2-BD59-A6C34878D82A}">
                    <a16:rowId xmlns:a16="http://schemas.microsoft.com/office/drawing/2014/main" val="2589788811"/>
                  </a:ext>
                </a:extLst>
              </a:tr>
              <a:tr h="332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PCR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Web Page Refresh </a:t>
                      </a: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extLst>
                  <a:ext uri="{0D108BD9-81ED-4DB2-BD59-A6C34878D82A}">
                    <a16:rowId xmlns:a16="http://schemas.microsoft.com/office/drawing/2014/main" val="270275654"/>
                  </a:ext>
                </a:extLst>
              </a:tr>
              <a:tr h="332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Grand Total</a:t>
                      </a:r>
                      <a:endParaRPr lang="en-IN" sz="1900" b="1" i="0" u="none" strike="noStrike" dirty="0">
                        <a:solidFill>
                          <a:srgbClr val="FF0000"/>
                        </a:solidFill>
                        <a:effectLst/>
                        <a:latin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IN" sz="1900" b="1" i="0" u="none" strike="noStrike" dirty="0">
                        <a:solidFill>
                          <a:srgbClr val="FF0000"/>
                        </a:solidFill>
                        <a:effectLst/>
                        <a:latin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IN" sz="1900" b="1" i="0" u="none" strike="noStrike" dirty="0">
                        <a:solidFill>
                          <a:srgbClr val="FF0000"/>
                        </a:solidFill>
                        <a:effectLst/>
                        <a:latin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IN" sz="1900" b="1" i="0" u="none" strike="noStrike" dirty="0">
                        <a:solidFill>
                          <a:srgbClr val="FF0000"/>
                        </a:solidFill>
                        <a:effectLst/>
                        <a:latin typeface="Vani" panose="02040502050405020303" pitchFamily="18" charset="0"/>
                      </a:endParaRPr>
                    </a:p>
                  </a:txBody>
                  <a:tcPr marL="10794" marR="10794" marT="10794" marB="0" anchor="b"/>
                </a:tc>
                <a:extLst>
                  <a:ext uri="{0D108BD9-81ED-4DB2-BD59-A6C34878D82A}">
                    <a16:rowId xmlns:a16="http://schemas.microsoft.com/office/drawing/2014/main" val="138978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34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E6E2-829D-7B6B-3503-03BDE393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04168"/>
            <a:ext cx="11517165" cy="889580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Automation – Commercial Department</a:t>
            </a:r>
            <a:endParaRPr lang="en-IN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1E46AA-6CBE-9239-5FC3-EB59188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08486"/>
              </p:ext>
            </p:extLst>
          </p:nvPr>
        </p:nvGraphicFramePr>
        <p:xfrm>
          <a:off x="279018" y="1876696"/>
          <a:ext cx="11517166" cy="309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495">
                  <a:extLst>
                    <a:ext uri="{9D8B030D-6E8A-4147-A177-3AD203B41FA5}">
                      <a16:colId xmlns:a16="http://schemas.microsoft.com/office/drawing/2014/main" val="3739859143"/>
                    </a:ext>
                  </a:extLst>
                </a:gridCol>
                <a:gridCol w="1020573">
                  <a:extLst>
                    <a:ext uri="{9D8B030D-6E8A-4147-A177-3AD203B41FA5}">
                      <a16:colId xmlns:a16="http://schemas.microsoft.com/office/drawing/2014/main" val="4254694842"/>
                    </a:ext>
                  </a:extLst>
                </a:gridCol>
                <a:gridCol w="4287972">
                  <a:extLst>
                    <a:ext uri="{9D8B030D-6E8A-4147-A177-3AD203B41FA5}">
                      <a16:colId xmlns:a16="http://schemas.microsoft.com/office/drawing/2014/main" val="262634141"/>
                    </a:ext>
                  </a:extLst>
                </a:gridCol>
                <a:gridCol w="3024166">
                  <a:extLst>
                    <a:ext uri="{9D8B030D-6E8A-4147-A177-3AD203B41FA5}">
                      <a16:colId xmlns:a16="http://schemas.microsoft.com/office/drawing/2014/main" val="2208940427"/>
                    </a:ext>
                  </a:extLst>
                </a:gridCol>
                <a:gridCol w="1255960">
                  <a:extLst>
                    <a:ext uri="{9D8B030D-6E8A-4147-A177-3AD203B41FA5}">
                      <a16:colId xmlns:a16="http://schemas.microsoft.com/office/drawing/2014/main" val="3073918015"/>
                    </a:ext>
                  </a:extLst>
                </a:gridCol>
              </a:tblGrid>
              <a:tr h="82901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Project Type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Team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Idea 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Responsible Person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Testing Status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extLst>
                  <a:ext uri="{0D108BD9-81ED-4DB2-BD59-A6C34878D82A}">
                    <a16:rowId xmlns:a16="http://schemas.microsoft.com/office/drawing/2014/main" val="1644169764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ENHANCEMENT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SVC_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Daily Count : With Audit status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Arun Mukannath/Preetam 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extLst>
                  <a:ext uri="{0D108BD9-81ED-4DB2-BD59-A6C34878D82A}">
                    <a16:rowId xmlns:a16="http://schemas.microsoft.com/office/drawing/2014/main" val="183829938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NEW PROJECT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Claim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Request for creating a macro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Kumar Manish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extLst>
                  <a:ext uri="{0D108BD9-81ED-4DB2-BD59-A6C34878D82A}">
                    <a16:rowId xmlns:a16="http://schemas.microsoft.com/office/drawing/2014/main" val="1997580626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ENHANCEMENT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Claim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Daily Productivity Count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Kumar Manish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extLst>
                  <a:ext uri="{0D108BD9-81ED-4DB2-BD59-A6C34878D82A}">
                    <a16:rowId xmlns:a16="http://schemas.microsoft.com/office/drawing/2014/main" val="298905238"/>
                  </a:ext>
                </a:extLst>
              </a:tr>
              <a:tr h="61380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NEW PROJECT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IT team (Thane)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Auto extract console data and pull screen shot of command prompt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Kumar Manish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extLst>
                  <a:ext uri="{0D108BD9-81ED-4DB2-BD59-A6C34878D82A}">
                    <a16:rowId xmlns:a16="http://schemas.microsoft.com/office/drawing/2014/main" val="453539924"/>
                  </a:ext>
                </a:extLst>
              </a:tr>
              <a:tr h="61380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NEW PROJECT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SVC_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To Extract the SVC contract details from LARA Mirror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Neeraj Jha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209" marR="11209" marT="11209" marB="0" anchor="b"/>
                </a:tc>
                <a:extLst>
                  <a:ext uri="{0D108BD9-81ED-4DB2-BD59-A6C34878D82A}">
                    <a16:rowId xmlns:a16="http://schemas.microsoft.com/office/drawing/2014/main" val="37257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28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E6E2-829D-7B6B-3503-03BDE393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27028"/>
            <a:ext cx="11517165" cy="889580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Automation – Commercial Department</a:t>
            </a:r>
            <a:endParaRPr lang="en-IN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F891D3-8B59-A5FC-DC19-B195643A0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57484"/>
              </p:ext>
            </p:extLst>
          </p:nvPr>
        </p:nvGraphicFramePr>
        <p:xfrm>
          <a:off x="279018" y="1744917"/>
          <a:ext cx="11517168" cy="3546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327">
                  <a:extLst>
                    <a:ext uri="{9D8B030D-6E8A-4147-A177-3AD203B41FA5}">
                      <a16:colId xmlns:a16="http://schemas.microsoft.com/office/drawing/2014/main" val="2323494870"/>
                    </a:ext>
                  </a:extLst>
                </a:gridCol>
                <a:gridCol w="2205594">
                  <a:extLst>
                    <a:ext uri="{9D8B030D-6E8A-4147-A177-3AD203B41FA5}">
                      <a16:colId xmlns:a16="http://schemas.microsoft.com/office/drawing/2014/main" val="4240080857"/>
                    </a:ext>
                  </a:extLst>
                </a:gridCol>
                <a:gridCol w="3293245">
                  <a:extLst>
                    <a:ext uri="{9D8B030D-6E8A-4147-A177-3AD203B41FA5}">
                      <a16:colId xmlns:a16="http://schemas.microsoft.com/office/drawing/2014/main" val="442771299"/>
                    </a:ext>
                  </a:extLst>
                </a:gridCol>
                <a:gridCol w="3027540">
                  <a:extLst>
                    <a:ext uri="{9D8B030D-6E8A-4147-A177-3AD203B41FA5}">
                      <a16:colId xmlns:a16="http://schemas.microsoft.com/office/drawing/2014/main" val="1995894533"/>
                    </a:ext>
                  </a:extLst>
                </a:gridCol>
                <a:gridCol w="1115462">
                  <a:extLst>
                    <a:ext uri="{9D8B030D-6E8A-4147-A177-3AD203B41FA5}">
                      <a16:colId xmlns:a16="http://schemas.microsoft.com/office/drawing/2014/main" val="2480089798"/>
                    </a:ext>
                  </a:extLst>
                </a:gridCol>
              </a:tblGrid>
              <a:tr h="7346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Project Type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Team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Idea 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Responsible Person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Testing Status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extLst>
                  <a:ext uri="{0D108BD9-81ED-4DB2-BD59-A6C34878D82A}">
                    <a16:rowId xmlns:a16="http://schemas.microsoft.com/office/drawing/2014/main" val="792613271"/>
                  </a:ext>
                </a:extLst>
              </a:tr>
              <a:tr h="305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ENHANCEMENT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SVC_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Port Group extraction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Preetam 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extLst>
                  <a:ext uri="{0D108BD9-81ED-4DB2-BD59-A6C34878D82A}">
                    <a16:rowId xmlns:a16="http://schemas.microsoft.com/office/drawing/2014/main" val="1550812763"/>
                  </a:ext>
                </a:extLst>
              </a:tr>
              <a:tr h="543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NEW PROJECT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Tender_Integration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Merge, Dry, Reefer D &amp; D Consolidation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Preetam 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extLst>
                  <a:ext uri="{0D108BD9-81ED-4DB2-BD59-A6C34878D82A}">
                    <a16:rowId xmlns:a16="http://schemas.microsoft.com/office/drawing/2014/main" val="4202086893"/>
                  </a:ext>
                </a:extLst>
              </a:tr>
              <a:tr h="305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NEW PROJECT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HR_Photo_distribution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Dist. Official photo to resp. </a:t>
                      </a:r>
                    </a:p>
                    <a:p>
                      <a:pPr algn="l" fontAlgn="b"/>
                      <a:r>
                        <a:rPr lang="en-GB" sz="1600" u="none" strike="noStrike" dirty="0" err="1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Emplyees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Navid 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extLst>
                  <a:ext uri="{0D108BD9-81ED-4DB2-BD59-A6C34878D82A}">
                    <a16:rowId xmlns:a16="http://schemas.microsoft.com/office/drawing/2014/main" val="2135416306"/>
                  </a:ext>
                </a:extLst>
              </a:tr>
              <a:tr h="5439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ENHANCEMENT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SVC_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Qspot mail template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Savio Johanathan/Shashank Shanbag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extLst>
                  <a:ext uri="{0D108BD9-81ED-4DB2-BD59-A6C34878D82A}">
                    <a16:rowId xmlns:a16="http://schemas.microsoft.com/office/drawing/2014/main" val="1817968128"/>
                  </a:ext>
                </a:extLst>
              </a:tr>
              <a:tr h="329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ENHANCEMENT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SVC_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DDSM_column addition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Preetam 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extLst>
                  <a:ext uri="{0D108BD9-81ED-4DB2-BD59-A6C34878D82A}">
                    <a16:rowId xmlns:a16="http://schemas.microsoft.com/office/drawing/2014/main" val="2539409256"/>
                  </a:ext>
                </a:extLst>
              </a:tr>
              <a:tr h="59160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NEW PROJECT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SVC_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DTHC- China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Preetam M/Sameer karbelkar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Work In </a:t>
                      </a:r>
                      <a:r>
                        <a:rPr lang="en-IN" sz="1600" u="none" strike="noStrike" dirty="0" err="1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Progrses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933" marR="9933" marT="9933" marB="0" anchor="b"/>
                </a:tc>
                <a:extLst>
                  <a:ext uri="{0D108BD9-81ED-4DB2-BD59-A6C34878D82A}">
                    <a16:rowId xmlns:a16="http://schemas.microsoft.com/office/drawing/2014/main" val="203898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99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E3F8F07-98F2-3B5B-BE05-1713C356D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9602" y="542925"/>
            <a:ext cx="8773880" cy="46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4358A4-46EB-43AB-868F-4BEE4A918A9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944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srgbClr val="002060">
                <a:alpha val="50000"/>
              </a:srgbClr>
            </a:innerShdw>
          </a:effectLst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lang="en-IN" sz="2800" b="1" kern="120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/>
              <a:t>Automation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D7ADE-C5DD-4631-88F9-3178DB3113A3}"/>
              </a:ext>
            </a:extLst>
          </p:cNvPr>
          <p:cNvSpPr/>
          <p:nvPr/>
        </p:nvSpPr>
        <p:spPr>
          <a:xfrm>
            <a:off x="571500" y="1828800"/>
            <a:ext cx="8020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002060"/>
              </a:buClr>
              <a:defRPr/>
            </a:pPr>
            <a:r>
              <a:rPr lang="en-GB" b="1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Automation  is basically the delegation of human control function to technical 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Increasing Productivity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Increasing Quality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Reducing Cost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Increasing Safety in working condition</a:t>
            </a:r>
            <a:r>
              <a:rPr lang="en-GB" b="1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endParaRPr lang="en-IN" b="1" dirty="0">
              <a:solidFill>
                <a:srgbClr val="051039"/>
              </a:solidFill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9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4358A4-46EB-43AB-868F-4BEE4A918A93}"/>
              </a:ext>
            </a:extLst>
          </p:cNvPr>
          <p:cNvSpPr txBox="1">
            <a:spLocks/>
          </p:cNvSpPr>
          <p:nvPr/>
        </p:nvSpPr>
        <p:spPr>
          <a:xfrm>
            <a:off x="502345" y="336553"/>
            <a:ext cx="11187310" cy="889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IN" sz="2800" b="1" kern="120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b="1" i="0" kern="12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  <a:t>Dashboard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E94379-880F-7BFC-BD6A-680DD5689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66405"/>
              </p:ext>
            </p:extLst>
          </p:nvPr>
        </p:nvGraphicFramePr>
        <p:xfrm>
          <a:off x="589824" y="1016348"/>
          <a:ext cx="10857455" cy="449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21">
                  <a:extLst>
                    <a:ext uri="{9D8B030D-6E8A-4147-A177-3AD203B41FA5}">
                      <a16:colId xmlns:a16="http://schemas.microsoft.com/office/drawing/2014/main" val="4003737005"/>
                    </a:ext>
                  </a:extLst>
                </a:gridCol>
                <a:gridCol w="2900611">
                  <a:extLst>
                    <a:ext uri="{9D8B030D-6E8A-4147-A177-3AD203B41FA5}">
                      <a16:colId xmlns:a16="http://schemas.microsoft.com/office/drawing/2014/main" val="2641475706"/>
                    </a:ext>
                  </a:extLst>
                </a:gridCol>
                <a:gridCol w="2384664">
                  <a:extLst>
                    <a:ext uri="{9D8B030D-6E8A-4147-A177-3AD203B41FA5}">
                      <a16:colId xmlns:a16="http://schemas.microsoft.com/office/drawing/2014/main" val="1915704751"/>
                    </a:ext>
                  </a:extLst>
                </a:gridCol>
                <a:gridCol w="1520108">
                  <a:extLst>
                    <a:ext uri="{9D8B030D-6E8A-4147-A177-3AD203B41FA5}">
                      <a16:colId xmlns:a16="http://schemas.microsoft.com/office/drawing/2014/main" val="3802706245"/>
                    </a:ext>
                  </a:extLst>
                </a:gridCol>
                <a:gridCol w="1924851">
                  <a:extLst>
                    <a:ext uri="{9D8B030D-6E8A-4147-A177-3AD203B41FA5}">
                      <a16:colId xmlns:a16="http://schemas.microsoft.com/office/drawing/2014/main" val="2769896621"/>
                    </a:ext>
                  </a:extLst>
                </a:gridCol>
              </a:tblGrid>
              <a:tr h="72667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2500" u="none" strike="noStrike" dirty="0">
                          <a:solidFill>
                            <a:srgbClr val="FFFF00"/>
                          </a:solidFill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Operational Department</a:t>
                      </a:r>
                      <a:endParaRPr lang="en-IN" sz="2500" b="1" i="0" u="none" strike="noStrike" dirty="0">
                        <a:solidFill>
                          <a:srgbClr val="FFFF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66229"/>
                  </a:ext>
                </a:extLst>
              </a:tr>
              <a:tr h="5037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Team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Work in Progress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Under Testing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extLst>
                  <a:ext uri="{0D108BD9-81ED-4DB2-BD59-A6C34878D82A}">
                    <a16:rowId xmlns:a16="http://schemas.microsoft.com/office/drawing/2014/main" val="4278777726"/>
                  </a:ext>
                </a:extLst>
              </a:tr>
              <a:tr h="408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extLst>
                  <a:ext uri="{0D108BD9-81ED-4DB2-BD59-A6C34878D82A}">
                    <a16:rowId xmlns:a16="http://schemas.microsoft.com/office/drawing/2014/main" val="1361873447"/>
                  </a:ext>
                </a:extLst>
              </a:tr>
              <a:tr h="408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VGM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extLst>
                  <a:ext uri="{0D108BD9-81ED-4DB2-BD59-A6C34878D82A}">
                    <a16:rowId xmlns:a16="http://schemas.microsoft.com/office/drawing/2014/main" val="3695832519"/>
                  </a:ext>
                </a:extLst>
              </a:tr>
              <a:tr h="408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Bay Plane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extLst>
                  <a:ext uri="{0D108BD9-81ED-4DB2-BD59-A6C34878D82A}">
                    <a16:rowId xmlns:a16="http://schemas.microsoft.com/office/drawing/2014/main" val="3866989110"/>
                  </a:ext>
                </a:extLst>
              </a:tr>
              <a:tr h="408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Cargo Rediness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extLst>
                  <a:ext uri="{0D108BD9-81ED-4DB2-BD59-A6C34878D82A}">
                    <a16:rowId xmlns:a16="http://schemas.microsoft.com/office/drawing/2014/main" val="3681389140"/>
                  </a:ext>
                </a:extLst>
              </a:tr>
              <a:tr h="408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DDSM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extLst>
                  <a:ext uri="{0D108BD9-81ED-4DB2-BD59-A6C34878D82A}">
                    <a16:rowId xmlns:a16="http://schemas.microsoft.com/office/drawing/2014/main" val="2252469915"/>
                  </a:ext>
                </a:extLst>
              </a:tr>
              <a:tr h="408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DG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extLst>
                  <a:ext uri="{0D108BD9-81ED-4DB2-BD59-A6C34878D82A}">
                    <a16:rowId xmlns:a16="http://schemas.microsoft.com/office/drawing/2014/main" val="1382561829"/>
                  </a:ext>
                </a:extLst>
              </a:tr>
              <a:tr h="408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PCR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270" marR="13270" marT="13270" marB="0" anchor="b"/>
                </a:tc>
                <a:extLst>
                  <a:ext uri="{0D108BD9-81ED-4DB2-BD59-A6C34878D82A}">
                    <a16:rowId xmlns:a16="http://schemas.microsoft.com/office/drawing/2014/main" val="1196991899"/>
                  </a:ext>
                </a:extLst>
              </a:tr>
              <a:tr h="408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Claim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extLst>
                  <a:ext uri="{0D108BD9-81ED-4DB2-BD59-A6C34878D82A}">
                    <a16:rowId xmlns:a16="http://schemas.microsoft.com/office/drawing/2014/main" val="229118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12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4358A4-46EB-43AB-868F-4BEE4A918A93}"/>
              </a:ext>
            </a:extLst>
          </p:cNvPr>
          <p:cNvSpPr txBox="1">
            <a:spLocks/>
          </p:cNvSpPr>
          <p:nvPr/>
        </p:nvSpPr>
        <p:spPr>
          <a:xfrm>
            <a:off x="342900" y="153038"/>
            <a:ext cx="11453284" cy="889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IN" sz="2800" b="1" kern="120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b="1" i="0" kern="12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  <a:t>Dashboard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3E9427-27A3-2527-7EA2-840E126F1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52374"/>
              </p:ext>
            </p:extLst>
          </p:nvPr>
        </p:nvGraphicFramePr>
        <p:xfrm>
          <a:off x="438150" y="1338499"/>
          <a:ext cx="11358033" cy="294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078">
                  <a:extLst>
                    <a:ext uri="{9D8B030D-6E8A-4147-A177-3AD203B41FA5}">
                      <a16:colId xmlns:a16="http://schemas.microsoft.com/office/drawing/2014/main" val="1464789811"/>
                    </a:ext>
                  </a:extLst>
                </a:gridCol>
                <a:gridCol w="2944375">
                  <a:extLst>
                    <a:ext uri="{9D8B030D-6E8A-4147-A177-3AD203B41FA5}">
                      <a16:colId xmlns:a16="http://schemas.microsoft.com/office/drawing/2014/main" val="3326223116"/>
                    </a:ext>
                  </a:extLst>
                </a:gridCol>
                <a:gridCol w="2420643">
                  <a:extLst>
                    <a:ext uri="{9D8B030D-6E8A-4147-A177-3AD203B41FA5}">
                      <a16:colId xmlns:a16="http://schemas.microsoft.com/office/drawing/2014/main" val="2299659887"/>
                    </a:ext>
                  </a:extLst>
                </a:gridCol>
                <a:gridCol w="1543044">
                  <a:extLst>
                    <a:ext uri="{9D8B030D-6E8A-4147-A177-3AD203B41FA5}">
                      <a16:colId xmlns:a16="http://schemas.microsoft.com/office/drawing/2014/main" val="706010044"/>
                    </a:ext>
                  </a:extLst>
                </a:gridCol>
                <a:gridCol w="1953893">
                  <a:extLst>
                    <a:ext uri="{9D8B030D-6E8A-4147-A177-3AD203B41FA5}">
                      <a16:colId xmlns:a16="http://schemas.microsoft.com/office/drawing/2014/main" val="1724501248"/>
                    </a:ext>
                  </a:extLst>
                </a:gridCol>
              </a:tblGrid>
              <a:tr h="74797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2500" u="none" strike="noStrike" dirty="0">
                          <a:solidFill>
                            <a:srgbClr val="FFFF00"/>
                          </a:solidFill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Commercial Department</a:t>
                      </a:r>
                      <a:endParaRPr lang="en-IN" sz="2500" b="1" i="0" u="none" strike="noStrike" dirty="0">
                        <a:solidFill>
                          <a:srgbClr val="FFFF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2085"/>
                  </a:ext>
                </a:extLst>
              </a:tr>
              <a:tr h="518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Team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Work in Progress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Under Testing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Pending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extLst>
                  <a:ext uri="{0D108BD9-81ED-4DB2-BD59-A6C34878D82A}">
                    <a16:rowId xmlns:a16="http://schemas.microsoft.com/office/drawing/2014/main" val="289866696"/>
                  </a:ext>
                </a:extLst>
              </a:tr>
              <a:tr h="4201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HR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extLst>
                  <a:ext uri="{0D108BD9-81ED-4DB2-BD59-A6C34878D82A}">
                    <a16:rowId xmlns:a16="http://schemas.microsoft.com/office/drawing/2014/main" val="1641817227"/>
                  </a:ext>
                </a:extLst>
              </a:tr>
              <a:tr h="4201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IT (Thane)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extLst>
                  <a:ext uri="{0D108BD9-81ED-4DB2-BD59-A6C34878D82A}">
                    <a16:rowId xmlns:a16="http://schemas.microsoft.com/office/drawing/2014/main" val="2663686320"/>
                  </a:ext>
                </a:extLst>
              </a:tr>
              <a:tr h="4201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SVC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extLst>
                  <a:ext uri="{0D108BD9-81ED-4DB2-BD59-A6C34878D82A}">
                    <a16:rowId xmlns:a16="http://schemas.microsoft.com/office/drawing/2014/main" val="2020137550"/>
                  </a:ext>
                </a:extLst>
              </a:tr>
              <a:tr h="4201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Tender_Integration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-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3659" marR="13659" marT="13659" marB="0" anchor="b"/>
                </a:tc>
                <a:extLst>
                  <a:ext uri="{0D108BD9-81ED-4DB2-BD59-A6C34878D82A}">
                    <a16:rowId xmlns:a16="http://schemas.microsoft.com/office/drawing/2014/main" val="413097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27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E6E2-829D-7B6B-3503-03BDE393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46079"/>
            <a:ext cx="11517165" cy="663572"/>
          </a:xfrm>
        </p:spPr>
        <p:txBody>
          <a:bodyPr anchor="t">
            <a:normAutofit/>
          </a:bodyPr>
          <a:lstStyle/>
          <a:p>
            <a:r>
              <a:rPr lang="en-US" altLang="en-US" u="sng" dirty="0"/>
              <a:t>Deliveries under Completion</a:t>
            </a:r>
            <a:endParaRPr lang="en-IN" u="sn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821DA8-E8C6-7E49-A81F-FA6E966E9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06654"/>
              </p:ext>
            </p:extLst>
          </p:nvPr>
        </p:nvGraphicFramePr>
        <p:xfrm>
          <a:off x="395816" y="1009650"/>
          <a:ext cx="11517165" cy="4337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95">
                  <a:extLst>
                    <a:ext uri="{9D8B030D-6E8A-4147-A177-3AD203B41FA5}">
                      <a16:colId xmlns:a16="http://schemas.microsoft.com/office/drawing/2014/main" val="2155443364"/>
                    </a:ext>
                  </a:extLst>
                </a:gridCol>
                <a:gridCol w="1651436">
                  <a:extLst>
                    <a:ext uri="{9D8B030D-6E8A-4147-A177-3AD203B41FA5}">
                      <a16:colId xmlns:a16="http://schemas.microsoft.com/office/drawing/2014/main" val="2764002687"/>
                    </a:ext>
                  </a:extLst>
                </a:gridCol>
                <a:gridCol w="6188515">
                  <a:extLst>
                    <a:ext uri="{9D8B030D-6E8A-4147-A177-3AD203B41FA5}">
                      <a16:colId xmlns:a16="http://schemas.microsoft.com/office/drawing/2014/main" val="1169567630"/>
                    </a:ext>
                  </a:extLst>
                </a:gridCol>
                <a:gridCol w="1619719">
                  <a:extLst>
                    <a:ext uri="{9D8B030D-6E8A-4147-A177-3AD203B41FA5}">
                      <a16:colId xmlns:a16="http://schemas.microsoft.com/office/drawing/2014/main" val="1828564938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Team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Coding Status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Idea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extLst>
                  <a:ext uri="{0D108BD9-81ED-4DB2-BD59-A6C34878D82A}">
                    <a16:rowId xmlns:a16="http://schemas.microsoft.com/office/drawing/2014/main" val="1019306057"/>
                  </a:ext>
                </a:extLst>
              </a:tr>
              <a:tr h="3101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CARGO READINESS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Automate Email Notification Sent To Customers</a:t>
                      </a: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extLst>
                  <a:ext uri="{0D108BD9-81ED-4DB2-BD59-A6C34878D82A}">
                    <a16:rowId xmlns:a16="http://schemas.microsoft.com/office/drawing/2014/main" val="3993814322"/>
                  </a:ext>
                </a:extLst>
              </a:tr>
              <a:tr h="310177"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Automate Journey Leg </a:t>
                      </a:r>
                      <a:r>
                        <a:rPr lang="en-GB" sz="1600" u="none" strike="noStrike" dirty="0" err="1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Rfi</a:t>
                      </a:r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 Emails</a:t>
                      </a: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extLst>
                  <a:ext uri="{0D108BD9-81ED-4DB2-BD59-A6C34878D82A}">
                    <a16:rowId xmlns:a16="http://schemas.microsoft.com/office/drawing/2014/main" val="1504474703"/>
                  </a:ext>
                </a:extLst>
              </a:tr>
              <a:tr h="310177"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Cargo Readiness - Chasing Customers</a:t>
                      </a: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extLst>
                  <a:ext uri="{0D108BD9-81ED-4DB2-BD59-A6C34878D82A}">
                    <a16:rowId xmlns:a16="http://schemas.microsoft.com/office/drawing/2014/main" val="1079198904"/>
                  </a:ext>
                </a:extLst>
              </a:tr>
              <a:tr h="310177"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Identify Booking Party Name </a:t>
                      </a: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extLst>
                  <a:ext uri="{0D108BD9-81ED-4DB2-BD59-A6C34878D82A}">
                    <a16:rowId xmlns:a16="http://schemas.microsoft.com/office/drawing/2014/main" val="2418482157"/>
                  </a:ext>
                </a:extLst>
              </a:tr>
              <a:tr h="3101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 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LARA PML VS TERMINAL Load List Comparison </a:t>
                      </a: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extLst>
                  <a:ext uri="{0D108BD9-81ED-4DB2-BD59-A6C34878D82A}">
                    <a16:rowId xmlns:a16="http://schemas.microsoft.com/office/drawing/2014/main" val="3211750334"/>
                  </a:ext>
                </a:extLst>
              </a:tr>
              <a:tr h="3101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DG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IMDG AUDIT FILE 8.35 VERSION_17 28 DEC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extLst>
                  <a:ext uri="{0D108BD9-81ED-4DB2-BD59-A6C34878D82A}">
                    <a16:rowId xmlns:a16="http://schemas.microsoft.com/office/drawing/2014/main" val="4080950317"/>
                  </a:ext>
                </a:extLst>
              </a:tr>
              <a:tr h="310177"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Re: Dg Cargo Audit File </a:t>
                      </a: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extLst>
                  <a:ext uri="{0D108BD9-81ED-4DB2-BD59-A6C34878D82A}">
                    <a16:rowId xmlns:a16="http://schemas.microsoft.com/office/drawing/2014/main" val="1895248034"/>
                  </a:ext>
                </a:extLst>
              </a:tr>
              <a:tr h="3101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 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Tat Automation _Report</a:t>
                      </a: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extLst>
                  <a:ext uri="{0D108BD9-81ED-4DB2-BD59-A6C34878D82A}">
                    <a16:rowId xmlns:a16="http://schemas.microsoft.com/office/drawing/2014/main" val="2209180858"/>
                  </a:ext>
                </a:extLst>
              </a:tr>
              <a:tr h="51631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PCR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Summarization Of Monitoring  And </a:t>
                      </a:r>
                      <a:r>
                        <a:rPr lang="en-GB" sz="1600" u="none" strike="noStrike" dirty="0" err="1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Shipmanager</a:t>
                      </a:r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 Count</a:t>
                      </a: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extLst>
                  <a:ext uri="{0D108BD9-81ED-4DB2-BD59-A6C34878D82A}">
                    <a16:rowId xmlns:a16="http://schemas.microsoft.com/office/drawing/2014/main" val="2141832197"/>
                  </a:ext>
                </a:extLst>
              </a:tr>
              <a:tr h="310177"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Transhipment_Lcr11.1 </a:t>
                      </a:r>
                      <a:r>
                        <a:rPr lang="en-GB" sz="1600" u="none" strike="noStrike" dirty="0" err="1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Report_Excel</a:t>
                      </a:r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 File Creation</a:t>
                      </a: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extLst>
                  <a:ext uri="{0D108BD9-81ED-4DB2-BD59-A6C34878D82A}">
                    <a16:rowId xmlns:a16="http://schemas.microsoft.com/office/drawing/2014/main" val="4069805526"/>
                  </a:ext>
                </a:extLst>
              </a:tr>
              <a:tr h="3101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 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Weekly Report Format &amp; Weekly Report Ppt Creation</a:t>
                      </a: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extLst>
                  <a:ext uri="{0D108BD9-81ED-4DB2-BD59-A6C34878D82A}">
                    <a16:rowId xmlns:a16="http://schemas.microsoft.com/office/drawing/2014/main" val="2224917252"/>
                  </a:ext>
                </a:extLst>
              </a:tr>
              <a:tr h="3101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</a:endParaRPr>
                    </a:p>
                  </a:txBody>
                  <a:tcPr marL="9714" marR="9714" marT="9714" marB="0" anchor="b"/>
                </a:tc>
                <a:extLst>
                  <a:ext uri="{0D108BD9-81ED-4DB2-BD59-A6C34878D82A}">
                    <a16:rowId xmlns:a16="http://schemas.microsoft.com/office/drawing/2014/main" val="167045899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E203EE9-75AA-8850-A89F-DBEB1C079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22201"/>
              </p:ext>
            </p:extLst>
          </p:nvPr>
        </p:nvGraphicFramePr>
        <p:xfrm>
          <a:off x="395815" y="5327301"/>
          <a:ext cx="115171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177">
                  <a:extLst>
                    <a:ext uri="{9D8B030D-6E8A-4147-A177-3AD203B41FA5}">
                      <a16:colId xmlns:a16="http://schemas.microsoft.com/office/drawing/2014/main" val="4077891073"/>
                    </a:ext>
                  </a:extLst>
                </a:gridCol>
                <a:gridCol w="10201988">
                  <a:extLst>
                    <a:ext uri="{9D8B030D-6E8A-4147-A177-3AD203B41FA5}">
                      <a16:colId xmlns:a16="http://schemas.microsoft.com/office/drawing/2014/main" val="187288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u="sng" dirty="0">
                          <a:solidFill>
                            <a:srgbClr val="051039"/>
                          </a:solidFill>
                        </a:rPr>
                        <a:t>Note :</a:t>
                      </a:r>
                      <a:r>
                        <a:rPr lang="en-IN" dirty="0"/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In some scenario, complete status shows &gt;2 count, its mean, project type are different.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80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53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E6E2-829D-7B6B-3503-03BDE393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07978"/>
            <a:ext cx="11517165" cy="889580"/>
          </a:xfrm>
        </p:spPr>
        <p:txBody>
          <a:bodyPr anchor="t">
            <a:normAutofit/>
          </a:bodyPr>
          <a:lstStyle/>
          <a:p>
            <a:r>
              <a:rPr lang="en-US" altLang="en-US" u="sng" dirty="0"/>
              <a:t>Deliveries under development</a:t>
            </a:r>
            <a:endParaRPr lang="en-IN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E9FC86-DC02-8046-6BF4-FDBFA2EE42BF}"/>
              </a:ext>
            </a:extLst>
          </p:cNvPr>
          <p:cNvGraphicFramePr>
            <a:graphicFrameLocks noGrp="1"/>
          </p:cNvGraphicFramePr>
          <p:nvPr/>
        </p:nvGraphicFramePr>
        <p:xfrm>
          <a:off x="258912" y="1795189"/>
          <a:ext cx="11522456" cy="2491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608">
                  <a:extLst>
                    <a:ext uri="{9D8B030D-6E8A-4147-A177-3AD203B41FA5}">
                      <a16:colId xmlns:a16="http://schemas.microsoft.com/office/drawing/2014/main" val="3079324865"/>
                    </a:ext>
                  </a:extLst>
                </a:gridCol>
                <a:gridCol w="1660827">
                  <a:extLst>
                    <a:ext uri="{9D8B030D-6E8A-4147-A177-3AD203B41FA5}">
                      <a16:colId xmlns:a16="http://schemas.microsoft.com/office/drawing/2014/main" val="3908828614"/>
                    </a:ext>
                  </a:extLst>
                </a:gridCol>
                <a:gridCol w="4482846">
                  <a:extLst>
                    <a:ext uri="{9D8B030D-6E8A-4147-A177-3AD203B41FA5}">
                      <a16:colId xmlns:a16="http://schemas.microsoft.com/office/drawing/2014/main" val="982234519"/>
                    </a:ext>
                  </a:extLst>
                </a:gridCol>
                <a:gridCol w="2072690">
                  <a:extLst>
                    <a:ext uri="{9D8B030D-6E8A-4147-A177-3AD203B41FA5}">
                      <a16:colId xmlns:a16="http://schemas.microsoft.com/office/drawing/2014/main" val="175075781"/>
                    </a:ext>
                  </a:extLst>
                </a:gridCol>
                <a:gridCol w="1232485">
                  <a:extLst>
                    <a:ext uri="{9D8B030D-6E8A-4147-A177-3AD203B41FA5}">
                      <a16:colId xmlns:a16="http://schemas.microsoft.com/office/drawing/2014/main" val="3606960374"/>
                    </a:ext>
                  </a:extLst>
                </a:gridCol>
              </a:tblGrid>
              <a:tr h="8306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Team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5169" marR="15169" marT="151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Coding Status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5169" marR="15169" marT="151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Idea 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5169" marR="15169" marT="151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Work In Progress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5169" marR="15169" marT="151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5169" marR="15169" marT="15169" marB="0" anchor="b"/>
                </a:tc>
                <a:extLst>
                  <a:ext uri="{0D108BD9-81ED-4DB2-BD59-A6C34878D82A}">
                    <a16:rowId xmlns:a16="http://schemas.microsoft.com/office/drawing/2014/main" val="2647973798"/>
                  </a:ext>
                </a:extLst>
              </a:tr>
              <a:tr h="8306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5169" marR="15169" marT="151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Work In Progress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5169" marR="15169" marT="151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COSCO_CMA Comparison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5169" marR="15169" marT="151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5169" marR="15169" marT="151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5169" marR="15169" marT="15169" marB="0" anchor="b"/>
                </a:tc>
                <a:extLst>
                  <a:ext uri="{0D108BD9-81ED-4DB2-BD59-A6C34878D82A}">
                    <a16:rowId xmlns:a16="http://schemas.microsoft.com/office/drawing/2014/main" val="3456306381"/>
                  </a:ext>
                </a:extLst>
              </a:tr>
              <a:tr h="8306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VGM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5169" marR="15169" marT="151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Work In Progress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5169" marR="15169" marT="151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VGM AUTOMATION-MISSING VGM CHASER REPORT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5169" marR="15169" marT="151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5169" marR="15169" marT="1516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5169" marR="15169" marT="15169" marB="0" anchor="b"/>
                </a:tc>
                <a:extLst>
                  <a:ext uri="{0D108BD9-81ED-4DB2-BD59-A6C34878D82A}">
                    <a16:rowId xmlns:a16="http://schemas.microsoft.com/office/drawing/2014/main" val="90722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60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E6E2-829D-7B6B-3503-03BDE393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65128"/>
            <a:ext cx="11517165" cy="889580"/>
          </a:xfrm>
        </p:spPr>
        <p:txBody>
          <a:bodyPr anchor="t">
            <a:normAutofit/>
          </a:bodyPr>
          <a:lstStyle/>
          <a:p>
            <a:r>
              <a:rPr lang="en-US" altLang="en-US" u="sng" dirty="0"/>
              <a:t>Deliveries under UAT</a:t>
            </a:r>
            <a:endParaRPr lang="en-IN" u="sn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43BFE7-F25A-4163-E60B-ABFF059D8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46774"/>
              </p:ext>
            </p:extLst>
          </p:nvPr>
        </p:nvGraphicFramePr>
        <p:xfrm>
          <a:off x="416560" y="1254708"/>
          <a:ext cx="11287761" cy="4252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420">
                  <a:extLst>
                    <a:ext uri="{9D8B030D-6E8A-4147-A177-3AD203B41FA5}">
                      <a16:colId xmlns:a16="http://schemas.microsoft.com/office/drawing/2014/main" val="2678728906"/>
                    </a:ext>
                  </a:extLst>
                </a:gridCol>
                <a:gridCol w="1487569">
                  <a:extLst>
                    <a:ext uri="{9D8B030D-6E8A-4147-A177-3AD203B41FA5}">
                      <a16:colId xmlns:a16="http://schemas.microsoft.com/office/drawing/2014/main" val="1464247297"/>
                    </a:ext>
                  </a:extLst>
                </a:gridCol>
                <a:gridCol w="6316207">
                  <a:extLst>
                    <a:ext uri="{9D8B030D-6E8A-4147-A177-3AD203B41FA5}">
                      <a16:colId xmlns:a16="http://schemas.microsoft.com/office/drawing/2014/main" val="3468281608"/>
                    </a:ext>
                  </a:extLst>
                </a:gridCol>
                <a:gridCol w="1404565">
                  <a:extLst>
                    <a:ext uri="{9D8B030D-6E8A-4147-A177-3AD203B41FA5}">
                      <a16:colId xmlns:a16="http://schemas.microsoft.com/office/drawing/2014/main" val="4294436250"/>
                    </a:ext>
                  </a:extLst>
                </a:gridCol>
              </a:tblGrid>
              <a:tr h="611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Team</a:t>
                      </a:r>
                      <a:endParaRPr lang="en-IN" sz="17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Coding Status</a:t>
                      </a:r>
                      <a:endParaRPr lang="en-IN" sz="17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Idea Name</a:t>
                      </a:r>
                      <a:endParaRPr lang="en-IN" sz="17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Under Testing</a:t>
                      </a:r>
                      <a:endParaRPr lang="en-IN" sz="17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122009762"/>
                  </a:ext>
                </a:extLst>
              </a:tr>
              <a:tr h="52010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CARGO READINESS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LARA PML VS TERMINAL LOAD LIST COMPARISON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3022965001"/>
                  </a:ext>
                </a:extLst>
              </a:tr>
              <a:tr h="52010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(BREMERHAVEN, DE) CMA3PF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1437444999"/>
                  </a:ext>
                </a:extLst>
              </a:tr>
              <a:tr h="52010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(HAMBURG, DE) BALTIC SHUTTLE SERVICE 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3446572617"/>
                  </a:ext>
                </a:extLst>
              </a:tr>
              <a:tr h="52010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(LUBECK, DE) CONTAINERSHIPS INTRA BALT SERVICE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1551597892"/>
                  </a:ext>
                </a:extLst>
              </a:tr>
              <a:tr h="52010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(WILHELMSHAVEN, DE) BALTIC SHUTTLE SERVICE 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2709265589"/>
                  </a:ext>
                </a:extLst>
              </a:tr>
              <a:tr h="52010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ANTWERP GATEWAY 1700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70498833"/>
                  </a:ext>
                </a:extLst>
              </a:tr>
              <a:tr h="52010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ANTWERP PSA Q913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371663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51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E6E2-829D-7B6B-3503-03BDE393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65128"/>
            <a:ext cx="11517165" cy="889580"/>
          </a:xfrm>
        </p:spPr>
        <p:txBody>
          <a:bodyPr anchor="t">
            <a:normAutofit/>
          </a:bodyPr>
          <a:lstStyle/>
          <a:p>
            <a:r>
              <a:rPr lang="en-US" altLang="en-US" u="sng" dirty="0"/>
              <a:t>Deliveries under UAT</a:t>
            </a:r>
            <a:endParaRPr lang="en-IN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9A32D7-7DE8-F8FF-7683-F581DB9B1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3341"/>
              </p:ext>
            </p:extLst>
          </p:nvPr>
        </p:nvGraphicFramePr>
        <p:xfrm>
          <a:off x="386080" y="1181100"/>
          <a:ext cx="11206481" cy="4284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153">
                  <a:extLst>
                    <a:ext uri="{9D8B030D-6E8A-4147-A177-3AD203B41FA5}">
                      <a16:colId xmlns:a16="http://schemas.microsoft.com/office/drawing/2014/main" val="3205893813"/>
                    </a:ext>
                  </a:extLst>
                </a:gridCol>
                <a:gridCol w="1770664">
                  <a:extLst>
                    <a:ext uri="{9D8B030D-6E8A-4147-A177-3AD203B41FA5}">
                      <a16:colId xmlns:a16="http://schemas.microsoft.com/office/drawing/2014/main" val="3636843295"/>
                    </a:ext>
                  </a:extLst>
                </a:gridCol>
                <a:gridCol w="5288799">
                  <a:extLst>
                    <a:ext uri="{9D8B030D-6E8A-4147-A177-3AD203B41FA5}">
                      <a16:colId xmlns:a16="http://schemas.microsoft.com/office/drawing/2014/main" val="2639093989"/>
                    </a:ext>
                  </a:extLst>
                </a:gridCol>
                <a:gridCol w="1671865">
                  <a:extLst>
                    <a:ext uri="{9D8B030D-6E8A-4147-A177-3AD203B41FA5}">
                      <a16:colId xmlns:a16="http://schemas.microsoft.com/office/drawing/2014/main" val="1902511515"/>
                    </a:ext>
                  </a:extLst>
                </a:gridCol>
              </a:tblGrid>
              <a:tr h="616022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Team</a:t>
                      </a:r>
                      <a:endParaRPr lang="en-IN" sz="17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Coding Status</a:t>
                      </a:r>
                      <a:endParaRPr lang="en-IN" sz="17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Idea Name</a:t>
                      </a:r>
                      <a:endParaRPr lang="en-IN" sz="17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Under Testing</a:t>
                      </a:r>
                      <a:endParaRPr lang="en-IN" sz="17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858523982"/>
                  </a:ext>
                </a:extLst>
              </a:tr>
              <a:tr h="524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ANTWERP PSA TERMINAL 869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1488901810"/>
                  </a:ext>
                </a:extLst>
              </a:tr>
              <a:tr h="524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CMA CGM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620313142"/>
                  </a:ext>
                </a:extLst>
              </a:tr>
              <a:tr h="524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COSCO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640929262"/>
                  </a:ext>
                </a:extLst>
              </a:tr>
              <a:tr h="524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FELIXSTOWE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934957739"/>
                  </a:ext>
                </a:extLst>
              </a:tr>
              <a:tr h="524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HAPAG LLOYD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3337685635"/>
                  </a:ext>
                </a:extLst>
              </a:tr>
              <a:tr h="524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LONDON GATEWAY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4242756373"/>
                  </a:ext>
                </a:extLst>
              </a:tr>
              <a:tr h="5241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MAERSK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9131" marR="9131" marT="9131" marB="0" anchor="b"/>
                </a:tc>
                <a:extLst>
                  <a:ext uri="{0D108BD9-81ED-4DB2-BD59-A6C34878D82A}">
                    <a16:rowId xmlns:a16="http://schemas.microsoft.com/office/drawing/2014/main" val="335969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59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E6E2-829D-7B6B-3503-03BDE393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07978"/>
            <a:ext cx="11517165" cy="587372"/>
          </a:xfrm>
        </p:spPr>
        <p:txBody>
          <a:bodyPr anchor="t">
            <a:normAutofit/>
          </a:bodyPr>
          <a:lstStyle/>
          <a:p>
            <a:r>
              <a:rPr lang="en-US" altLang="en-US" u="sng" dirty="0"/>
              <a:t>Deliveries under UAT</a:t>
            </a:r>
            <a:endParaRPr lang="en-IN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956561-C7D5-8C38-2DAD-3379D628B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76293"/>
              </p:ext>
            </p:extLst>
          </p:nvPr>
        </p:nvGraphicFramePr>
        <p:xfrm>
          <a:off x="466725" y="1235658"/>
          <a:ext cx="11329460" cy="3910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866">
                  <a:extLst>
                    <a:ext uri="{9D8B030D-6E8A-4147-A177-3AD203B41FA5}">
                      <a16:colId xmlns:a16="http://schemas.microsoft.com/office/drawing/2014/main" val="4265126163"/>
                    </a:ext>
                  </a:extLst>
                </a:gridCol>
                <a:gridCol w="1905484">
                  <a:extLst>
                    <a:ext uri="{9D8B030D-6E8A-4147-A177-3AD203B41FA5}">
                      <a16:colId xmlns:a16="http://schemas.microsoft.com/office/drawing/2014/main" val="1202791471"/>
                    </a:ext>
                  </a:extLst>
                </a:gridCol>
                <a:gridCol w="5470544">
                  <a:extLst>
                    <a:ext uri="{9D8B030D-6E8A-4147-A177-3AD203B41FA5}">
                      <a16:colId xmlns:a16="http://schemas.microsoft.com/office/drawing/2014/main" val="2367770464"/>
                    </a:ext>
                  </a:extLst>
                </a:gridCol>
                <a:gridCol w="1915566">
                  <a:extLst>
                    <a:ext uri="{9D8B030D-6E8A-4147-A177-3AD203B41FA5}">
                      <a16:colId xmlns:a16="http://schemas.microsoft.com/office/drawing/2014/main" val="3025534524"/>
                    </a:ext>
                  </a:extLst>
                </a:gridCol>
              </a:tblGrid>
              <a:tr h="44856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Team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Coding Status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Idea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Under Testing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extLst>
                  <a:ext uri="{0D108BD9-81ED-4DB2-BD59-A6C34878D82A}">
                    <a16:rowId xmlns:a16="http://schemas.microsoft.com/office/drawing/2014/main" val="3888126019"/>
                  </a:ext>
                </a:extLst>
              </a:tr>
              <a:tr h="388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Netherland De: </a:t>
                      </a:r>
                      <a:r>
                        <a:rPr lang="en-IN" sz="1600" b="0" u="none" strike="noStrike" dirty="0" err="1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Eurogate</a:t>
                      </a:r>
                      <a:endParaRPr lang="en-IN" sz="1600" b="0" u="none" strike="noStrike" dirty="0"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extLst>
                  <a:ext uri="{0D108BD9-81ED-4DB2-BD59-A6C34878D82A}">
                    <a16:rowId xmlns:a16="http://schemas.microsoft.com/office/drawing/2014/main" val="2508757495"/>
                  </a:ext>
                </a:extLst>
              </a:tr>
              <a:tr h="388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extLst>
                  <a:ext uri="{0D108BD9-81ED-4DB2-BD59-A6C34878D82A}">
                    <a16:rowId xmlns:a16="http://schemas.microsoft.com/office/drawing/2014/main" val="1118404409"/>
                  </a:ext>
                </a:extLst>
              </a:tr>
              <a:tr h="388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Rotterdam World Gateway Terminal</a:t>
                      </a: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extLst>
                  <a:ext uri="{0D108BD9-81ED-4DB2-BD59-A6C34878D82A}">
                    <a16:rowId xmlns:a16="http://schemas.microsoft.com/office/drawing/2014/main" val="1253091785"/>
                  </a:ext>
                </a:extLst>
              </a:tr>
              <a:tr h="388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OPS ASSISTANCE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SOUTHAMPTON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extLst>
                  <a:ext uri="{0D108BD9-81ED-4DB2-BD59-A6C34878D82A}">
                    <a16:rowId xmlns:a16="http://schemas.microsoft.com/office/drawing/2014/main" val="895320870"/>
                  </a:ext>
                </a:extLst>
              </a:tr>
              <a:tr h="388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PCR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Transhipment process </a:t>
                      </a:r>
                      <a:r>
                        <a:rPr lang="en-GB" sz="1600" b="0" u="none" strike="noStrike" dirty="0" err="1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Auto_Missing</a:t>
                      </a:r>
                      <a:r>
                        <a:rPr lang="en-GB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 Voyage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extLst>
                  <a:ext uri="{0D108BD9-81ED-4DB2-BD59-A6C34878D82A}">
                    <a16:rowId xmlns:a16="http://schemas.microsoft.com/office/drawing/2014/main" val="3619738962"/>
                  </a:ext>
                </a:extLst>
              </a:tr>
              <a:tr h="388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DDSM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Invoice PDF Merger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extLst>
                  <a:ext uri="{0D108BD9-81ED-4DB2-BD59-A6C34878D82A}">
                    <a16:rowId xmlns:a16="http://schemas.microsoft.com/office/drawing/2014/main" val="3693845197"/>
                  </a:ext>
                </a:extLst>
              </a:tr>
              <a:tr h="388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DDSM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TBI automation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extLst>
                  <a:ext uri="{0D108BD9-81ED-4DB2-BD59-A6C34878D82A}">
                    <a16:rowId xmlns:a16="http://schemas.microsoft.com/office/drawing/2014/main" val="2829299076"/>
                  </a:ext>
                </a:extLst>
              </a:tr>
              <a:tr h="3880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BAY PLANE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Complete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BAY PLAN Reminder automation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extLst>
                  <a:ext uri="{0D108BD9-81ED-4DB2-BD59-A6C34878D82A}">
                    <a16:rowId xmlns:a16="http://schemas.microsoft.com/office/drawing/2014/main" val="1917603462"/>
                  </a:ext>
                </a:extLst>
              </a:tr>
              <a:tr h="35773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rgbClr val="FF0000"/>
                          </a:solidFill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Grand Total</a:t>
                      </a:r>
                      <a:endParaRPr lang="en-IN" sz="1800" b="1" i="0" u="none" strike="noStrike">
                        <a:solidFill>
                          <a:srgbClr val="FF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rgbClr val="FF0000"/>
                          </a:solidFill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 </a:t>
                      </a:r>
                      <a:endParaRPr lang="en-IN" sz="1800" b="1" i="0" u="none" strike="noStrike">
                        <a:solidFill>
                          <a:srgbClr val="FF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 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  <a:latin typeface="Vani" panose="02040502050405020303" pitchFamily="18" charset="0"/>
                          <a:cs typeface="Vani" panose="02040502050405020303" pitchFamily="18" charset="0"/>
                        </a:rPr>
                        <a:t>22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Vani" panose="02040502050405020303" pitchFamily="18" charset="0"/>
                        <a:cs typeface="Vani" panose="02040502050405020303" pitchFamily="18" charset="0"/>
                      </a:endParaRPr>
                    </a:p>
                  </a:txBody>
                  <a:tcPr marL="11122" marR="11122" marT="11122" marB="0" anchor="b"/>
                </a:tc>
                <a:extLst>
                  <a:ext uri="{0D108BD9-81ED-4DB2-BD59-A6C34878D82A}">
                    <a16:rowId xmlns:a16="http://schemas.microsoft.com/office/drawing/2014/main" val="173353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403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rgo Readiness Monthly _Meet_Jul 2021" id="{36C2FF3C-157E-4A8B-9D9E-606A3BBB2B7A}" vid="{B7D5AB97-19FB-4755-A866-2A485CEA3C0B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BCB382A24A4C43A604CF3593FC9794" ma:contentTypeVersion="13" ma:contentTypeDescription="Create a new document." ma:contentTypeScope="" ma:versionID="24e16bcd76757a3ce8294c2a8cd0f666">
  <xsd:schema xmlns:xsd="http://www.w3.org/2001/XMLSchema" xmlns:xs="http://www.w3.org/2001/XMLSchema" xmlns:p="http://schemas.microsoft.com/office/2006/metadata/properties" xmlns:ns2="e1b593ba-4699-4c71-8ed2-977e1719253e" xmlns:ns3="356b5b98-edf3-48ec-9d80-fb18d4f9771e" targetNamespace="http://schemas.microsoft.com/office/2006/metadata/properties" ma:root="true" ma:fieldsID="0c2b926c91fc39216bb1636cb4292148" ns2:_="" ns3:_="">
    <xsd:import namespace="e1b593ba-4699-4c71-8ed2-977e1719253e"/>
    <xsd:import namespace="356b5b98-edf3-48ec-9d80-fb18d4f977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593ba-4699-4c71-8ed2-977e17192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b5b98-edf3-48ec-9d80-fb18d4f9771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56b5b98-edf3-48ec-9d80-fb18d4f9771e">
      <UserInfo>
        <DisplayName>LE MOINE Emilie</DisplayName>
        <AccountId>1713</AccountId>
        <AccountType/>
      </UserInfo>
      <UserInfo>
        <DisplayName>GHABI Tayeb</DisplayName>
        <AccountId>7628</AccountId>
        <AccountType/>
      </UserInfo>
      <UserInfo>
        <DisplayName>LOUIS Axel</DisplayName>
        <AccountId>15958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A5D7588-3327-4553-B8E7-AD61A4AB0C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684B5E-F88B-4946-90CF-DCCD9503C3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b593ba-4699-4c71-8ed2-977e1719253e"/>
    <ds:schemaRef ds:uri="356b5b98-edf3-48ec-9d80-fb18d4f977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8BFE0E-A5AD-4DCC-802F-B365B64D147A}">
  <ds:schemaRefs>
    <ds:schemaRef ds:uri="http://schemas.microsoft.com/office/2006/documentManagement/types"/>
    <ds:schemaRef ds:uri="http://schemas.microsoft.com/office/infopath/2007/PartnerControls"/>
    <ds:schemaRef ds:uri="356b5b98-edf3-48ec-9d80-fb18d4f9771e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e1b593ba-4699-4c71-8ed2-977e1719253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Cargo Readiness Monthly _Meet_Jul 2021</Template>
  <TotalTime>13575</TotalTime>
  <Words>831</Words>
  <Application>Microsoft Office PowerPoint</Application>
  <PresentationFormat>Widescreen</PresentationFormat>
  <Paragraphs>392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Vani</vt:lpstr>
      <vt:lpstr>Wingdings</vt:lpstr>
      <vt:lpstr>Thème Office</vt:lpstr>
      <vt:lpstr>Robotic Process Automation :  Automate Repetitive Tasks</vt:lpstr>
      <vt:lpstr>PowerPoint Presentation</vt:lpstr>
      <vt:lpstr>PowerPoint Presentation</vt:lpstr>
      <vt:lpstr>PowerPoint Presentation</vt:lpstr>
      <vt:lpstr>Deliveries under Completion</vt:lpstr>
      <vt:lpstr>Deliveries under development</vt:lpstr>
      <vt:lpstr>Deliveries under UAT</vt:lpstr>
      <vt:lpstr>Deliveries under UAT</vt:lpstr>
      <vt:lpstr>Deliveries under UAT</vt:lpstr>
      <vt:lpstr>Automation – In Discussion</vt:lpstr>
      <vt:lpstr>Automation – In Discussion</vt:lpstr>
      <vt:lpstr>Automation – Commercial Department</vt:lpstr>
      <vt:lpstr>Automation – Commercial Department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 Readiness Monthly Meet – July 2021</dc:title>
  <dc:creator>LAKSHMANAN Nidheesh</dc:creator>
  <cp:lastModifiedBy>Akhilesh CHAUHAN</cp:lastModifiedBy>
  <cp:revision>77</cp:revision>
  <cp:lastPrinted>2018-05-23T16:40:40Z</cp:lastPrinted>
  <dcterms:created xsi:type="dcterms:W3CDTF">2021-08-10T10:10:52Z</dcterms:created>
  <dcterms:modified xsi:type="dcterms:W3CDTF">2022-08-11T09:32:43Z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0x01010044BCB382A24A4C43A604CF3593FC9794</vt:lpwstr>
  </property>
</Properties>
</file>