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85" r:id="rId3"/>
    <p:sldId id="286" r:id="rId4"/>
    <p:sldId id="260" r:id="rId5"/>
    <p:sldId id="261" r:id="rId6"/>
    <p:sldId id="256" r:id="rId7"/>
    <p:sldId id="257" r:id="rId8"/>
    <p:sldId id="262" r:id="rId9"/>
    <p:sldId id="258" r:id="rId10"/>
    <p:sldId id="289" r:id="rId11"/>
    <p:sldId id="288" r:id="rId12"/>
    <p:sldId id="263" r:id="rId13"/>
    <p:sldId id="264" r:id="rId14"/>
    <p:sldId id="265" r:id="rId15"/>
    <p:sldId id="266" r:id="rId16"/>
    <p:sldId id="267" r:id="rId17"/>
    <p:sldId id="268" r:id="rId18"/>
    <p:sldId id="269" r:id="rId19"/>
    <p:sldId id="270" r:id="rId20"/>
    <p:sldId id="271"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10969-6C3A-48EE-B211-33AE028D998D}" type="datetimeFigureOut">
              <a:rPr lang="en-IN" smtClean="0"/>
              <a:t>14-09-2024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85654-655C-4873-9257-B04DFE7D7116}" type="slidenum">
              <a:rPr lang="en-IN" smtClean="0"/>
              <a:t>‹#›</a:t>
            </a:fld>
            <a:endParaRPr lang="en-IN"/>
          </a:p>
        </p:txBody>
      </p:sp>
    </p:spTree>
    <p:extLst>
      <p:ext uri="{BB962C8B-B14F-4D97-AF65-F5344CB8AC3E}">
        <p14:creationId xmlns:p14="http://schemas.microsoft.com/office/powerpoint/2010/main" val="2353286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2</a:t>
            </a:fld>
            <a:endParaRPr lang="en-IN"/>
          </a:p>
        </p:txBody>
      </p:sp>
    </p:spTree>
    <p:extLst>
      <p:ext uri="{BB962C8B-B14F-4D97-AF65-F5344CB8AC3E}">
        <p14:creationId xmlns:p14="http://schemas.microsoft.com/office/powerpoint/2010/main" val="287165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C59EA9-9992-4E4C-B099-519152A671B8}" type="slidenum">
              <a:rPr lang="en-IN" smtClean="0"/>
              <a:t>3</a:t>
            </a:fld>
            <a:endParaRPr lang="en-IN"/>
          </a:p>
        </p:txBody>
      </p:sp>
    </p:spTree>
    <p:extLst>
      <p:ext uri="{BB962C8B-B14F-4D97-AF65-F5344CB8AC3E}">
        <p14:creationId xmlns:p14="http://schemas.microsoft.com/office/powerpoint/2010/main" val="412860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A9BD-14FC-8635-06B1-7878F9385C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CAD5A0-921E-4C90-1D3D-FFD7F479B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E29062-D166-95CC-8066-7F9A662B4BF7}"/>
              </a:ext>
            </a:extLst>
          </p:cNvPr>
          <p:cNvSpPr>
            <a:spLocks noGrp="1"/>
          </p:cNvSpPr>
          <p:nvPr>
            <p:ph type="dt" sz="half" idx="10"/>
          </p:nvPr>
        </p:nvSpPr>
        <p:spPr/>
        <p:txBody>
          <a:bodyPr/>
          <a:lstStyle/>
          <a:p>
            <a:fld id="{C1F1EEE7-2BD2-443C-B4B9-DF9BE52427A6}" type="datetimeFigureOut">
              <a:rPr lang="en-IN" smtClean="0"/>
              <a:t>14-09-2024</a:t>
            </a:fld>
            <a:endParaRPr lang="en-IN"/>
          </a:p>
        </p:txBody>
      </p:sp>
      <p:sp>
        <p:nvSpPr>
          <p:cNvPr id="5" name="Footer Placeholder 4">
            <a:extLst>
              <a:ext uri="{FF2B5EF4-FFF2-40B4-BE49-F238E27FC236}">
                <a16:creationId xmlns:a16="http://schemas.microsoft.com/office/drawing/2014/main" id="{15213C07-B148-CE1D-1EA1-823CC7BE2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2B1BB0-CDED-278D-C3B1-0D40731FCDF1}"/>
              </a:ext>
            </a:extLst>
          </p:cNvPr>
          <p:cNvSpPr>
            <a:spLocks noGrp="1"/>
          </p:cNvSpPr>
          <p:nvPr>
            <p:ph type="sldNum" sz="quarter" idx="12"/>
          </p:nvPr>
        </p:nvSpPr>
        <p:spPr/>
        <p:txBody>
          <a:bodyPr/>
          <a:lstStyle/>
          <a:p>
            <a:fld id="{95E6C0DB-D09D-4683-B859-23F756733A09}" type="slidenum">
              <a:rPr lang="en-IN" smtClean="0"/>
              <a:t>‹#›</a:t>
            </a:fld>
            <a:endParaRPr lang="en-IN"/>
          </a:p>
        </p:txBody>
      </p:sp>
    </p:spTree>
    <p:extLst>
      <p:ext uri="{BB962C8B-B14F-4D97-AF65-F5344CB8AC3E}">
        <p14:creationId xmlns:p14="http://schemas.microsoft.com/office/powerpoint/2010/main" val="93542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91F3-1350-8728-BBD9-79BDDD88B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4955E4-79A1-6242-C342-8E0584C2A7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ED3481-BE2E-1EBF-9C98-D19C29974D1B}"/>
              </a:ext>
            </a:extLst>
          </p:cNvPr>
          <p:cNvSpPr>
            <a:spLocks noGrp="1"/>
          </p:cNvSpPr>
          <p:nvPr>
            <p:ph type="dt" sz="half" idx="10"/>
          </p:nvPr>
        </p:nvSpPr>
        <p:spPr/>
        <p:txBody>
          <a:bodyPr/>
          <a:lstStyle/>
          <a:p>
            <a:fld id="{C1F1EEE7-2BD2-443C-B4B9-DF9BE52427A6}" type="datetimeFigureOut">
              <a:rPr lang="en-IN" smtClean="0"/>
              <a:t>14-09-2024</a:t>
            </a:fld>
            <a:endParaRPr lang="en-IN"/>
          </a:p>
        </p:txBody>
      </p:sp>
      <p:sp>
        <p:nvSpPr>
          <p:cNvPr id="5" name="Footer Placeholder 4">
            <a:extLst>
              <a:ext uri="{FF2B5EF4-FFF2-40B4-BE49-F238E27FC236}">
                <a16:creationId xmlns:a16="http://schemas.microsoft.com/office/drawing/2014/main" id="{1732FCB7-1924-DA3B-2E93-F16937D3D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E6A1B-890B-C04B-5DBD-7945228C9061}"/>
              </a:ext>
            </a:extLst>
          </p:cNvPr>
          <p:cNvSpPr>
            <a:spLocks noGrp="1"/>
          </p:cNvSpPr>
          <p:nvPr>
            <p:ph type="sldNum" sz="quarter" idx="12"/>
          </p:nvPr>
        </p:nvSpPr>
        <p:spPr/>
        <p:txBody>
          <a:bodyPr/>
          <a:lstStyle/>
          <a:p>
            <a:fld id="{95E6C0DB-D09D-4683-B859-23F756733A09}" type="slidenum">
              <a:rPr lang="en-IN" smtClean="0"/>
              <a:t>‹#›</a:t>
            </a:fld>
            <a:endParaRPr lang="en-IN"/>
          </a:p>
        </p:txBody>
      </p:sp>
    </p:spTree>
    <p:extLst>
      <p:ext uri="{BB962C8B-B14F-4D97-AF65-F5344CB8AC3E}">
        <p14:creationId xmlns:p14="http://schemas.microsoft.com/office/powerpoint/2010/main" val="132862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9FB01-6EB6-157C-B07C-6E7AE309F5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941CF5-AB71-793B-9B51-EA32F61BF3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3F0EBD-983F-80C8-87D4-E6B43BD935D6}"/>
              </a:ext>
            </a:extLst>
          </p:cNvPr>
          <p:cNvSpPr>
            <a:spLocks noGrp="1"/>
          </p:cNvSpPr>
          <p:nvPr>
            <p:ph type="dt" sz="half" idx="10"/>
          </p:nvPr>
        </p:nvSpPr>
        <p:spPr/>
        <p:txBody>
          <a:bodyPr/>
          <a:lstStyle/>
          <a:p>
            <a:fld id="{C1F1EEE7-2BD2-443C-B4B9-DF9BE52427A6}" type="datetimeFigureOut">
              <a:rPr lang="en-IN" smtClean="0"/>
              <a:t>14-09-2024</a:t>
            </a:fld>
            <a:endParaRPr lang="en-IN"/>
          </a:p>
        </p:txBody>
      </p:sp>
      <p:sp>
        <p:nvSpPr>
          <p:cNvPr id="5" name="Footer Placeholder 4">
            <a:extLst>
              <a:ext uri="{FF2B5EF4-FFF2-40B4-BE49-F238E27FC236}">
                <a16:creationId xmlns:a16="http://schemas.microsoft.com/office/drawing/2014/main" id="{E246F574-CB3D-6FDD-909E-D58F7547C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86CC7-B6A8-F8E6-42C6-17689C0D6D4B}"/>
              </a:ext>
            </a:extLst>
          </p:cNvPr>
          <p:cNvSpPr>
            <a:spLocks noGrp="1"/>
          </p:cNvSpPr>
          <p:nvPr>
            <p:ph type="sldNum" sz="quarter" idx="12"/>
          </p:nvPr>
        </p:nvSpPr>
        <p:spPr/>
        <p:txBody>
          <a:bodyPr/>
          <a:lstStyle/>
          <a:p>
            <a:fld id="{95E6C0DB-D09D-4683-B859-23F756733A09}" type="slidenum">
              <a:rPr lang="en-IN" smtClean="0"/>
              <a:t>‹#›</a:t>
            </a:fld>
            <a:endParaRPr lang="en-IN"/>
          </a:p>
        </p:txBody>
      </p:sp>
    </p:spTree>
    <p:extLst>
      <p:ext uri="{BB962C8B-B14F-4D97-AF65-F5344CB8AC3E}">
        <p14:creationId xmlns:p14="http://schemas.microsoft.com/office/powerpoint/2010/main" val="219608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B1C3-63DD-5DAA-9240-BB2776C7B2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386D1D-0D97-9C25-A511-06CAA8E74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23509C-E825-1CBC-6F12-23EA59797ED3}"/>
              </a:ext>
            </a:extLst>
          </p:cNvPr>
          <p:cNvSpPr>
            <a:spLocks noGrp="1"/>
          </p:cNvSpPr>
          <p:nvPr>
            <p:ph type="dt" sz="half" idx="10"/>
          </p:nvPr>
        </p:nvSpPr>
        <p:spPr/>
        <p:txBody>
          <a:bodyPr/>
          <a:lstStyle/>
          <a:p>
            <a:fld id="{C1F1EEE7-2BD2-443C-B4B9-DF9BE52427A6}" type="datetimeFigureOut">
              <a:rPr lang="en-IN" smtClean="0"/>
              <a:t>14-09-2024</a:t>
            </a:fld>
            <a:endParaRPr lang="en-IN"/>
          </a:p>
        </p:txBody>
      </p:sp>
      <p:sp>
        <p:nvSpPr>
          <p:cNvPr id="5" name="Footer Placeholder 4">
            <a:extLst>
              <a:ext uri="{FF2B5EF4-FFF2-40B4-BE49-F238E27FC236}">
                <a16:creationId xmlns:a16="http://schemas.microsoft.com/office/drawing/2014/main" id="{7A809479-A2F3-B8BB-AD7F-253BCA1F0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AF42F-DA65-83DE-914E-3E5819AF5B26}"/>
              </a:ext>
            </a:extLst>
          </p:cNvPr>
          <p:cNvSpPr>
            <a:spLocks noGrp="1"/>
          </p:cNvSpPr>
          <p:nvPr>
            <p:ph type="sldNum" sz="quarter" idx="12"/>
          </p:nvPr>
        </p:nvSpPr>
        <p:spPr/>
        <p:txBody>
          <a:bodyPr/>
          <a:lstStyle/>
          <a:p>
            <a:fld id="{95E6C0DB-D09D-4683-B859-23F756733A09}" type="slidenum">
              <a:rPr lang="en-IN" smtClean="0"/>
              <a:t>‹#›</a:t>
            </a:fld>
            <a:endParaRPr lang="en-IN"/>
          </a:p>
        </p:txBody>
      </p:sp>
    </p:spTree>
    <p:extLst>
      <p:ext uri="{BB962C8B-B14F-4D97-AF65-F5344CB8AC3E}">
        <p14:creationId xmlns:p14="http://schemas.microsoft.com/office/powerpoint/2010/main" val="2334715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BA88-ECD8-2661-58D4-583A803813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36E1B8-1BE0-CBA1-8D58-5EDEFAC33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A733C4-D4FA-BD88-195F-077A2567F162}"/>
              </a:ext>
            </a:extLst>
          </p:cNvPr>
          <p:cNvSpPr>
            <a:spLocks noGrp="1"/>
          </p:cNvSpPr>
          <p:nvPr>
            <p:ph type="dt" sz="half" idx="10"/>
          </p:nvPr>
        </p:nvSpPr>
        <p:spPr/>
        <p:txBody>
          <a:bodyPr/>
          <a:lstStyle/>
          <a:p>
            <a:fld id="{C1F1EEE7-2BD2-443C-B4B9-DF9BE52427A6}" type="datetimeFigureOut">
              <a:rPr lang="en-IN" smtClean="0"/>
              <a:t>14-09-2024</a:t>
            </a:fld>
            <a:endParaRPr lang="en-IN"/>
          </a:p>
        </p:txBody>
      </p:sp>
      <p:sp>
        <p:nvSpPr>
          <p:cNvPr id="5" name="Footer Placeholder 4">
            <a:extLst>
              <a:ext uri="{FF2B5EF4-FFF2-40B4-BE49-F238E27FC236}">
                <a16:creationId xmlns:a16="http://schemas.microsoft.com/office/drawing/2014/main" id="{817316EE-D61E-4C65-526B-8D99DD5C9D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6ED60-F055-A52A-B660-094F91228B80}"/>
              </a:ext>
            </a:extLst>
          </p:cNvPr>
          <p:cNvSpPr>
            <a:spLocks noGrp="1"/>
          </p:cNvSpPr>
          <p:nvPr>
            <p:ph type="sldNum" sz="quarter" idx="12"/>
          </p:nvPr>
        </p:nvSpPr>
        <p:spPr/>
        <p:txBody>
          <a:bodyPr/>
          <a:lstStyle/>
          <a:p>
            <a:fld id="{95E6C0DB-D09D-4683-B859-23F756733A09}" type="slidenum">
              <a:rPr lang="en-IN" smtClean="0"/>
              <a:t>‹#›</a:t>
            </a:fld>
            <a:endParaRPr lang="en-IN"/>
          </a:p>
        </p:txBody>
      </p:sp>
    </p:spTree>
    <p:extLst>
      <p:ext uri="{BB962C8B-B14F-4D97-AF65-F5344CB8AC3E}">
        <p14:creationId xmlns:p14="http://schemas.microsoft.com/office/powerpoint/2010/main" val="174070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A8F4-25F0-6C45-F64F-CC480D9490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25044-0C87-74C4-B7BB-0BE580132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AAACC9-05FC-E589-53BE-E47A7140D3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40D7F6-9F5E-77A2-B0CE-8796638E4201}"/>
              </a:ext>
            </a:extLst>
          </p:cNvPr>
          <p:cNvSpPr>
            <a:spLocks noGrp="1"/>
          </p:cNvSpPr>
          <p:nvPr>
            <p:ph type="dt" sz="half" idx="10"/>
          </p:nvPr>
        </p:nvSpPr>
        <p:spPr/>
        <p:txBody>
          <a:bodyPr/>
          <a:lstStyle/>
          <a:p>
            <a:fld id="{C1F1EEE7-2BD2-443C-B4B9-DF9BE52427A6}" type="datetimeFigureOut">
              <a:rPr lang="en-IN" smtClean="0"/>
              <a:t>14-09-2024</a:t>
            </a:fld>
            <a:endParaRPr lang="en-IN"/>
          </a:p>
        </p:txBody>
      </p:sp>
      <p:sp>
        <p:nvSpPr>
          <p:cNvPr id="6" name="Footer Placeholder 5">
            <a:extLst>
              <a:ext uri="{FF2B5EF4-FFF2-40B4-BE49-F238E27FC236}">
                <a16:creationId xmlns:a16="http://schemas.microsoft.com/office/drawing/2014/main" id="{EEB58FBC-56FF-82A1-1576-FD703E6FA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F64DB8-5E6E-2F23-D676-C473C742FAE0}"/>
              </a:ext>
            </a:extLst>
          </p:cNvPr>
          <p:cNvSpPr>
            <a:spLocks noGrp="1"/>
          </p:cNvSpPr>
          <p:nvPr>
            <p:ph type="sldNum" sz="quarter" idx="12"/>
          </p:nvPr>
        </p:nvSpPr>
        <p:spPr/>
        <p:txBody>
          <a:bodyPr/>
          <a:lstStyle/>
          <a:p>
            <a:fld id="{95E6C0DB-D09D-4683-B859-23F756733A09}" type="slidenum">
              <a:rPr lang="en-IN" smtClean="0"/>
              <a:t>‹#›</a:t>
            </a:fld>
            <a:endParaRPr lang="en-IN"/>
          </a:p>
        </p:txBody>
      </p:sp>
    </p:spTree>
    <p:extLst>
      <p:ext uri="{BB962C8B-B14F-4D97-AF65-F5344CB8AC3E}">
        <p14:creationId xmlns:p14="http://schemas.microsoft.com/office/powerpoint/2010/main" val="29325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C026-05D0-5339-A951-FA0B7C4A64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D76910-257A-D90E-658C-A09ACF9B4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BF168-E778-321F-9680-6BC651CA7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F17F66-F227-221D-AD83-79D9D2AC3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24B0ED-4510-C623-AFAC-59E47E80A3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6CCC9A-08A2-C650-2E53-E4D1B2146F89}"/>
              </a:ext>
            </a:extLst>
          </p:cNvPr>
          <p:cNvSpPr>
            <a:spLocks noGrp="1"/>
          </p:cNvSpPr>
          <p:nvPr>
            <p:ph type="dt" sz="half" idx="10"/>
          </p:nvPr>
        </p:nvSpPr>
        <p:spPr/>
        <p:txBody>
          <a:bodyPr/>
          <a:lstStyle/>
          <a:p>
            <a:fld id="{C1F1EEE7-2BD2-443C-B4B9-DF9BE52427A6}" type="datetimeFigureOut">
              <a:rPr lang="en-IN" smtClean="0"/>
              <a:t>14-09-2024</a:t>
            </a:fld>
            <a:endParaRPr lang="en-IN"/>
          </a:p>
        </p:txBody>
      </p:sp>
      <p:sp>
        <p:nvSpPr>
          <p:cNvPr id="8" name="Footer Placeholder 7">
            <a:extLst>
              <a:ext uri="{FF2B5EF4-FFF2-40B4-BE49-F238E27FC236}">
                <a16:creationId xmlns:a16="http://schemas.microsoft.com/office/drawing/2014/main" id="{9000669A-C5E4-B3BF-C1CE-154FD6D65F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40D46E-E4AF-61F1-F391-D06ADE61C2EA}"/>
              </a:ext>
            </a:extLst>
          </p:cNvPr>
          <p:cNvSpPr>
            <a:spLocks noGrp="1"/>
          </p:cNvSpPr>
          <p:nvPr>
            <p:ph type="sldNum" sz="quarter" idx="12"/>
          </p:nvPr>
        </p:nvSpPr>
        <p:spPr/>
        <p:txBody>
          <a:bodyPr/>
          <a:lstStyle/>
          <a:p>
            <a:fld id="{95E6C0DB-D09D-4683-B859-23F756733A09}" type="slidenum">
              <a:rPr lang="en-IN" smtClean="0"/>
              <a:t>‹#›</a:t>
            </a:fld>
            <a:endParaRPr lang="en-IN"/>
          </a:p>
        </p:txBody>
      </p:sp>
    </p:spTree>
    <p:extLst>
      <p:ext uri="{BB962C8B-B14F-4D97-AF65-F5344CB8AC3E}">
        <p14:creationId xmlns:p14="http://schemas.microsoft.com/office/powerpoint/2010/main" val="256054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9BAB-F857-2A3A-77FC-96CE4D3667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5BBD23-3E48-BD38-5225-44CBB341E882}"/>
              </a:ext>
            </a:extLst>
          </p:cNvPr>
          <p:cNvSpPr>
            <a:spLocks noGrp="1"/>
          </p:cNvSpPr>
          <p:nvPr>
            <p:ph type="dt" sz="half" idx="10"/>
          </p:nvPr>
        </p:nvSpPr>
        <p:spPr/>
        <p:txBody>
          <a:bodyPr/>
          <a:lstStyle/>
          <a:p>
            <a:fld id="{C1F1EEE7-2BD2-443C-B4B9-DF9BE52427A6}" type="datetimeFigureOut">
              <a:rPr lang="en-IN" smtClean="0"/>
              <a:t>14-09-2024</a:t>
            </a:fld>
            <a:endParaRPr lang="en-IN"/>
          </a:p>
        </p:txBody>
      </p:sp>
      <p:sp>
        <p:nvSpPr>
          <p:cNvPr id="4" name="Footer Placeholder 3">
            <a:extLst>
              <a:ext uri="{FF2B5EF4-FFF2-40B4-BE49-F238E27FC236}">
                <a16:creationId xmlns:a16="http://schemas.microsoft.com/office/drawing/2014/main" id="{8B6A38DB-B2AC-E567-A3BF-A1360C2B5D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D0AD18-4462-33EC-CF94-F7246C810939}"/>
              </a:ext>
            </a:extLst>
          </p:cNvPr>
          <p:cNvSpPr>
            <a:spLocks noGrp="1"/>
          </p:cNvSpPr>
          <p:nvPr>
            <p:ph type="sldNum" sz="quarter" idx="12"/>
          </p:nvPr>
        </p:nvSpPr>
        <p:spPr/>
        <p:txBody>
          <a:bodyPr/>
          <a:lstStyle/>
          <a:p>
            <a:fld id="{95E6C0DB-D09D-4683-B859-23F756733A09}" type="slidenum">
              <a:rPr lang="en-IN" smtClean="0"/>
              <a:t>‹#›</a:t>
            </a:fld>
            <a:endParaRPr lang="en-IN"/>
          </a:p>
        </p:txBody>
      </p:sp>
    </p:spTree>
    <p:extLst>
      <p:ext uri="{BB962C8B-B14F-4D97-AF65-F5344CB8AC3E}">
        <p14:creationId xmlns:p14="http://schemas.microsoft.com/office/powerpoint/2010/main" val="3489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F6B721-7CC7-058F-2ADA-FC210D352AAE}"/>
              </a:ext>
            </a:extLst>
          </p:cNvPr>
          <p:cNvSpPr>
            <a:spLocks noGrp="1"/>
          </p:cNvSpPr>
          <p:nvPr>
            <p:ph type="dt" sz="half" idx="10"/>
          </p:nvPr>
        </p:nvSpPr>
        <p:spPr/>
        <p:txBody>
          <a:bodyPr/>
          <a:lstStyle/>
          <a:p>
            <a:fld id="{C1F1EEE7-2BD2-443C-B4B9-DF9BE52427A6}" type="datetimeFigureOut">
              <a:rPr lang="en-IN" smtClean="0"/>
              <a:t>14-09-2024</a:t>
            </a:fld>
            <a:endParaRPr lang="en-IN"/>
          </a:p>
        </p:txBody>
      </p:sp>
      <p:sp>
        <p:nvSpPr>
          <p:cNvPr id="3" name="Footer Placeholder 2">
            <a:extLst>
              <a:ext uri="{FF2B5EF4-FFF2-40B4-BE49-F238E27FC236}">
                <a16:creationId xmlns:a16="http://schemas.microsoft.com/office/drawing/2014/main" id="{CB9379C0-9CA9-B784-7628-F6C83063BE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161128-DDC7-9071-E26A-057A1FDCFC17}"/>
              </a:ext>
            </a:extLst>
          </p:cNvPr>
          <p:cNvSpPr>
            <a:spLocks noGrp="1"/>
          </p:cNvSpPr>
          <p:nvPr>
            <p:ph type="sldNum" sz="quarter" idx="12"/>
          </p:nvPr>
        </p:nvSpPr>
        <p:spPr/>
        <p:txBody>
          <a:bodyPr/>
          <a:lstStyle/>
          <a:p>
            <a:fld id="{95E6C0DB-D09D-4683-B859-23F756733A09}" type="slidenum">
              <a:rPr lang="en-IN" smtClean="0"/>
              <a:t>‹#›</a:t>
            </a:fld>
            <a:endParaRPr lang="en-IN"/>
          </a:p>
        </p:txBody>
      </p:sp>
    </p:spTree>
    <p:extLst>
      <p:ext uri="{BB962C8B-B14F-4D97-AF65-F5344CB8AC3E}">
        <p14:creationId xmlns:p14="http://schemas.microsoft.com/office/powerpoint/2010/main" val="53415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EDC2-C428-D594-4DE9-91F33450E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23A1BA-2478-ED03-FAEB-43F34E065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822996-6781-FF59-A547-0A2425A7D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8E164-03E1-4F85-BE5C-139CA4CCFDC3}"/>
              </a:ext>
            </a:extLst>
          </p:cNvPr>
          <p:cNvSpPr>
            <a:spLocks noGrp="1"/>
          </p:cNvSpPr>
          <p:nvPr>
            <p:ph type="dt" sz="half" idx="10"/>
          </p:nvPr>
        </p:nvSpPr>
        <p:spPr/>
        <p:txBody>
          <a:bodyPr/>
          <a:lstStyle/>
          <a:p>
            <a:fld id="{C1F1EEE7-2BD2-443C-B4B9-DF9BE52427A6}" type="datetimeFigureOut">
              <a:rPr lang="en-IN" smtClean="0"/>
              <a:t>14-09-2024</a:t>
            </a:fld>
            <a:endParaRPr lang="en-IN"/>
          </a:p>
        </p:txBody>
      </p:sp>
      <p:sp>
        <p:nvSpPr>
          <p:cNvPr id="6" name="Footer Placeholder 5">
            <a:extLst>
              <a:ext uri="{FF2B5EF4-FFF2-40B4-BE49-F238E27FC236}">
                <a16:creationId xmlns:a16="http://schemas.microsoft.com/office/drawing/2014/main" id="{132999F7-B68F-DCE5-F961-B7BE152E02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DAA93A-2480-2C4D-2F4F-ADB99264F51B}"/>
              </a:ext>
            </a:extLst>
          </p:cNvPr>
          <p:cNvSpPr>
            <a:spLocks noGrp="1"/>
          </p:cNvSpPr>
          <p:nvPr>
            <p:ph type="sldNum" sz="quarter" idx="12"/>
          </p:nvPr>
        </p:nvSpPr>
        <p:spPr/>
        <p:txBody>
          <a:bodyPr/>
          <a:lstStyle/>
          <a:p>
            <a:fld id="{95E6C0DB-D09D-4683-B859-23F756733A09}" type="slidenum">
              <a:rPr lang="en-IN" smtClean="0"/>
              <a:t>‹#›</a:t>
            </a:fld>
            <a:endParaRPr lang="en-IN"/>
          </a:p>
        </p:txBody>
      </p:sp>
    </p:spTree>
    <p:extLst>
      <p:ext uri="{BB962C8B-B14F-4D97-AF65-F5344CB8AC3E}">
        <p14:creationId xmlns:p14="http://schemas.microsoft.com/office/powerpoint/2010/main" val="23947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DB78-44E1-D074-CF84-4DD2DD92F3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50F10B-6507-D153-C242-CDE6FEA9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43DC82-48A4-7848-93B0-0F3706FFB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65A7-4ED3-92BD-F654-591CC941DA79}"/>
              </a:ext>
            </a:extLst>
          </p:cNvPr>
          <p:cNvSpPr>
            <a:spLocks noGrp="1"/>
          </p:cNvSpPr>
          <p:nvPr>
            <p:ph type="dt" sz="half" idx="10"/>
          </p:nvPr>
        </p:nvSpPr>
        <p:spPr/>
        <p:txBody>
          <a:bodyPr/>
          <a:lstStyle/>
          <a:p>
            <a:fld id="{C1F1EEE7-2BD2-443C-B4B9-DF9BE52427A6}" type="datetimeFigureOut">
              <a:rPr lang="en-IN" smtClean="0"/>
              <a:t>14-09-2024</a:t>
            </a:fld>
            <a:endParaRPr lang="en-IN"/>
          </a:p>
        </p:txBody>
      </p:sp>
      <p:sp>
        <p:nvSpPr>
          <p:cNvPr id="6" name="Footer Placeholder 5">
            <a:extLst>
              <a:ext uri="{FF2B5EF4-FFF2-40B4-BE49-F238E27FC236}">
                <a16:creationId xmlns:a16="http://schemas.microsoft.com/office/drawing/2014/main" id="{B97B2B5A-CB05-86AD-B575-C9F8FDB9E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3E61E-146D-13F9-8608-F4B44010197E}"/>
              </a:ext>
            </a:extLst>
          </p:cNvPr>
          <p:cNvSpPr>
            <a:spLocks noGrp="1"/>
          </p:cNvSpPr>
          <p:nvPr>
            <p:ph type="sldNum" sz="quarter" idx="12"/>
          </p:nvPr>
        </p:nvSpPr>
        <p:spPr/>
        <p:txBody>
          <a:bodyPr/>
          <a:lstStyle/>
          <a:p>
            <a:fld id="{95E6C0DB-D09D-4683-B859-23F756733A09}" type="slidenum">
              <a:rPr lang="en-IN" smtClean="0"/>
              <a:t>‹#›</a:t>
            </a:fld>
            <a:endParaRPr lang="en-IN"/>
          </a:p>
        </p:txBody>
      </p:sp>
    </p:spTree>
    <p:extLst>
      <p:ext uri="{BB962C8B-B14F-4D97-AF65-F5344CB8AC3E}">
        <p14:creationId xmlns:p14="http://schemas.microsoft.com/office/powerpoint/2010/main" val="2410941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2F5632-E1CA-D867-DCCC-F2E5AB5F4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FB9575-8B45-5D5D-8224-B6AD61AA0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919C9-08C4-2DFC-29D7-0B8497AD46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1EEE7-2BD2-443C-B4B9-DF9BE52427A6}" type="datetimeFigureOut">
              <a:rPr lang="en-IN" smtClean="0"/>
              <a:t>14-09-2024</a:t>
            </a:fld>
            <a:endParaRPr lang="en-IN"/>
          </a:p>
        </p:txBody>
      </p:sp>
      <p:sp>
        <p:nvSpPr>
          <p:cNvPr id="5" name="Footer Placeholder 4">
            <a:extLst>
              <a:ext uri="{FF2B5EF4-FFF2-40B4-BE49-F238E27FC236}">
                <a16:creationId xmlns:a16="http://schemas.microsoft.com/office/drawing/2014/main" id="{FDA88106-B020-CB00-DF1C-8A5876528D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F8DA9F-2C3B-3AD4-7E7B-D39804E0B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6C0DB-D09D-4683-B859-23F756733A09}" type="slidenum">
              <a:rPr lang="en-IN" smtClean="0"/>
              <a:t>‹#›</a:t>
            </a:fld>
            <a:endParaRPr lang="en-IN"/>
          </a:p>
        </p:txBody>
      </p:sp>
    </p:spTree>
    <p:extLst>
      <p:ext uri="{BB962C8B-B14F-4D97-AF65-F5344CB8AC3E}">
        <p14:creationId xmlns:p14="http://schemas.microsoft.com/office/powerpoint/2010/main" val="1826115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734B-3ABA-D1D3-8E99-4002C8D5714A}"/>
              </a:ext>
            </a:extLst>
          </p:cNvPr>
          <p:cNvSpPr>
            <a:spLocks noGrp="1"/>
          </p:cNvSpPr>
          <p:nvPr>
            <p:ph type="ctrTitle"/>
          </p:nvPr>
        </p:nvSpPr>
        <p:spPr>
          <a:xfrm>
            <a:off x="1084082" y="2253005"/>
            <a:ext cx="9838441" cy="707845"/>
          </a:xfrm>
        </p:spPr>
        <p:txBody>
          <a:bodyPr>
            <a:noAutofit/>
          </a:bodyPr>
          <a:lstStyle/>
          <a:p>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Comprehensive End-to-End Testing with Cypress</a:t>
            </a:r>
            <a:endParaRPr lang="en-IN" sz="3600" dirty="0"/>
          </a:p>
        </p:txBody>
      </p:sp>
      <p:sp>
        <p:nvSpPr>
          <p:cNvPr id="3" name="Subtitle 2">
            <a:extLst>
              <a:ext uri="{FF2B5EF4-FFF2-40B4-BE49-F238E27FC236}">
                <a16:creationId xmlns:a16="http://schemas.microsoft.com/office/drawing/2014/main" id="{C95F2B0A-78B8-9007-A103-BCD615A848A6}"/>
              </a:ext>
            </a:extLst>
          </p:cNvPr>
          <p:cNvSpPr>
            <a:spLocks noGrp="1"/>
          </p:cNvSpPr>
          <p:nvPr>
            <p:ph type="subTitle" idx="1"/>
          </p:nvPr>
        </p:nvSpPr>
        <p:spPr>
          <a:xfrm>
            <a:off x="8418136" y="5148035"/>
            <a:ext cx="2900313" cy="451488"/>
          </a:xfrm>
        </p:spPr>
        <p:txBody>
          <a:bodyPr/>
          <a:lstStyle/>
          <a:p>
            <a:r>
              <a:rPr lang="en-IN" dirty="0">
                <a:latin typeface="Times New Roman" panose="02020603050405020304" pitchFamily="18" charset="0"/>
                <a:cs typeface="Times New Roman" panose="02020603050405020304" pitchFamily="18" charset="0"/>
              </a:rPr>
              <a:t>By Akhil Janapatla</a:t>
            </a:r>
          </a:p>
        </p:txBody>
      </p:sp>
    </p:spTree>
    <p:extLst>
      <p:ext uri="{BB962C8B-B14F-4D97-AF65-F5344CB8AC3E}">
        <p14:creationId xmlns:p14="http://schemas.microsoft.com/office/powerpoint/2010/main" val="284968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FD985-B26F-889C-F3FE-4B740E9A3F2A}"/>
              </a:ext>
            </a:extLst>
          </p:cNvPr>
          <p:cNvSpPr txBox="1"/>
          <p:nvPr/>
        </p:nvSpPr>
        <p:spPr>
          <a:xfrm>
            <a:off x="662232" y="2116450"/>
            <a:ext cx="10338847"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Objective:</a:t>
            </a:r>
            <a:r>
              <a:rPr lang="en-IN" sz="1800" dirty="0">
                <a:effectLst/>
                <a:latin typeface="Times New Roman" panose="02020603050405020304" pitchFamily="18" charset="0"/>
                <a:ea typeface="Arial" panose="020B0604020202020204" pitchFamily="34" charset="0"/>
              </a:rPr>
              <a:t> Ensure that key UI components such as the header, footer, and images are visible on the page.</a:t>
            </a:r>
            <a:endParaRPr lang="en-IN" sz="140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Steps:</a:t>
            </a:r>
            <a:endParaRPr lang="en-IN" sz="14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IN" sz="1800" dirty="0">
                <a:effectLst/>
                <a:latin typeface="Times New Roman" panose="02020603050405020304" pitchFamily="18" charset="0"/>
                <a:ea typeface="Arial" panose="020B0604020202020204" pitchFamily="34" charset="0"/>
              </a:rPr>
              <a:t>Visit the home page and check for the visibility of the header, footer, and product images.</a:t>
            </a:r>
            <a:endParaRPr lang="en-IN" sz="14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IN" sz="1800" dirty="0">
                <a:effectLst/>
                <a:latin typeface="Times New Roman" panose="02020603050405020304" pitchFamily="18" charset="0"/>
                <a:ea typeface="Arial" panose="020B0604020202020204" pitchFamily="34" charset="0"/>
              </a:rPr>
              <a:t>Navigate through the site to verify consistency across different pages.</a:t>
            </a:r>
            <a:endParaRPr lang="en-IN" sz="14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IN" sz="1800" dirty="0">
                <a:effectLst/>
                <a:latin typeface="Times New Roman" panose="02020603050405020304" pitchFamily="18" charset="0"/>
                <a:ea typeface="Arial" panose="020B0604020202020204" pitchFamily="34" charset="0"/>
              </a:rPr>
              <a:t>Click the sign-in button and open the login form.</a:t>
            </a:r>
            <a:endParaRPr lang="en-IN" sz="14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IN" sz="1800" dirty="0">
                <a:effectLst/>
                <a:latin typeface="Times New Roman" panose="02020603050405020304" pitchFamily="18" charset="0"/>
                <a:ea typeface="Arial" panose="020B0604020202020204" pitchFamily="34" charset="0"/>
              </a:rPr>
              <a:t>Log in using the </a:t>
            </a:r>
            <a:r>
              <a:rPr lang="en-IN" sz="1800" dirty="0" err="1">
                <a:effectLst/>
                <a:latin typeface="Times New Roman" panose="02020603050405020304" pitchFamily="18" charset="0"/>
                <a:ea typeface="Arial" panose="020B0604020202020204" pitchFamily="34" charset="0"/>
              </a:rPr>
              <a:t>cy.login</a:t>
            </a:r>
            <a:r>
              <a:rPr lang="en-IN" sz="1800" dirty="0">
                <a:effectLst/>
                <a:latin typeface="Times New Roman" panose="02020603050405020304" pitchFamily="18" charset="0"/>
                <a:ea typeface="Arial" panose="020B0604020202020204" pitchFamily="34" charset="0"/>
              </a:rPr>
              <a:t>() custom command.</a:t>
            </a:r>
            <a:endParaRPr lang="en-IN" sz="14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IN" sz="1800" dirty="0">
                <a:effectLst/>
                <a:latin typeface="Times New Roman" panose="02020603050405020304" pitchFamily="18" charset="0"/>
                <a:ea typeface="Arial" panose="020B0604020202020204" pitchFamily="34" charset="0"/>
              </a:rPr>
              <a:t>Verify that the user’s name is displayed in the header.</a:t>
            </a:r>
            <a:endParaRPr lang="en-IN" sz="14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04BCC870-E2AC-660B-EFA0-60D52E47DE0F}"/>
              </a:ext>
            </a:extLst>
          </p:cNvPr>
          <p:cNvSpPr txBox="1"/>
          <p:nvPr/>
        </p:nvSpPr>
        <p:spPr>
          <a:xfrm>
            <a:off x="2896386" y="778439"/>
            <a:ext cx="6094428" cy="547650"/>
          </a:xfrm>
          <a:prstGeom prst="rect">
            <a:avLst/>
          </a:prstGeom>
          <a:noFill/>
        </p:spPr>
        <p:txBody>
          <a:bodyPr wrap="square">
            <a:spAutoFit/>
          </a:bodyPr>
          <a:lstStyle/>
          <a:p>
            <a:pPr algn="ctr">
              <a:lnSpc>
                <a:spcPct val="115000"/>
              </a:lnSpc>
            </a:pPr>
            <a:r>
              <a:rPr lang="en-IN" sz="2800" b="1" dirty="0">
                <a:effectLst/>
                <a:latin typeface="Times New Roman" panose="02020603050405020304" pitchFamily="18" charset="0"/>
                <a:ea typeface="Arial" panose="020B0604020202020204" pitchFamily="34" charset="0"/>
              </a:rPr>
              <a:t>UI and Visual Tests</a:t>
            </a:r>
            <a:endParaRPr lang="en-IN" sz="2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779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82DC0F-329B-34D1-3E23-DDA987C9D42D}"/>
              </a:ext>
            </a:extLst>
          </p:cNvPr>
          <p:cNvPicPr>
            <a:picLocks noChangeAspect="1"/>
          </p:cNvPicPr>
          <p:nvPr/>
        </p:nvPicPr>
        <p:blipFill>
          <a:blip r:embed="rId2"/>
          <a:stretch>
            <a:fillRect/>
          </a:stretch>
        </p:blipFill>
        <p:spPr>
          <a:xfrm>
            <a:off x="6623858" y="331763"/>
            <a:ext cx="4917691" cy="2704369"/>
          </a:xfrm>
          <a:prstGeom prst="rect">
            <a:avLst/>
          </a:prstGeom>
        </p:spPr>
      </p:pic>
      <p:pic>
        <p:nvPicPr>
          <p:cNvPr id="5" name="Picture 4">
            <a:extLst>
              <a:ext uri="{FF2B5EF4-FFF2-40B4-BE49-F238E27FC236}">
                <a16:creationId xmlns:a16="http://schemas.microsoft.com/office/drawing/2014/main" id="{CCDD3EF1-AB4F-7C1A-B8C3-CF1114DAC1A1}"/>
              </a:ext>
            </a:extLst>
          </p:cNvPr>
          <p:cNvPicPr>
            <a:picLocks noChangeAspect="1"/>
          </p:cNvPicPr>
          <p:nvPr/>
        </p:nvPicPr>
        <p:blipFill>
          <a:blip r:embed="rId3"/>
          <a:stretch>
            <a:fillRect/>
          </a:stretch>
        </p:blipFill>
        <p:spPr>
          <a:xfrm>
            <a:off x="377074" y="441298"/>
            <a:ext cx="5681262" cy="1362265"/>
          </a:xfrm>
          <a:prstGeom prst="rect">
            <a:avLst/>
          </a:prstGeom>
        </p:spPr>
      </p:pic>
      <p:pic>
        <p:nvPicPr>
          <p:cNvPr id="7" name="Picture 6">
            <a:extLst>
              <a:ext uri="{FF2B5EF4-FFF2-40B4-BE49-F238E27FC236}">
                <a16:creationId xmlns:a16="http://schemas.microsoft.com/office/drawing/2014/main" id="{9C4BB18D-95F0-B79A-C5CC-C66567DE77A7}"/>
              </a:ext>
            </a:extLst>
          </p:cNvPr>
          <p:cNvPicPr>
            <a:picLocks noChangeAspect="1"/>
          </p:cNvPicPr>
          <p:nvPr/>
        </p:nvPicPr>
        <p:blipFill>
          <a:blip r:embed="rId4"/>
          <a:stretch>
            <a:fillRect/>
          </a:stretch>
        </p:blipFill>
        <p:spPr>
          <a:xfrm>
            <a:off x="513762" y="2225171"/>
            <a:ext cx="5407885" cy="968355"/>
          </a:xfrm>
          <a:prstGeom prst="rect">
            <a:avLst/>
          </a:prstGeom>
        </p:spPr>
      </p:pic>
      <p:pic>
        <p:nvPicPr>
          <p:cNvPr id="9" name="Picture 8">
            <a:extLst>
              <a:ext uri="{FF2B5EF4-FFF2-40B4-BE49-F238E27FC236}">
                <a16:creationId xmlns:a16="http://schemas.microsoft.com/office/drawing/2014/main" id="{126C0D62-5BC0-7652-C681-037E3A5F23C1}"/>
              </a:ext>
            </a:extLst>
          </p:cNvPr>
          <p:cNvPicPr>
            <a:picLocks noChangeAspect="1"/>
          </p:cNvPicPr>
          <p:nvPr/>
        </p:nvPicPr>
        <p:blipFill>
          <a:blip r:embed="rId5"/>
          <a:stretch>
            <a:fillRect/>
          </a:stretch>
        </p:blipFill>
        <p:spPr>
          <a:xfrm>
            <a:off x="9002598" y="3274028"/>
            <a:ext cx="2752668" cy="3112632"/>
          </a:xfrm>
          <a:prstGeom prst="rect">
            <a:avLst/>
          </a:prstGeom>
        </p:spPr>
      </p:pic>
      <p:sp>
        <p:nvSpPr>
          <p:cNvPr id="11" name="TextBox 10">
            <a:extLst>
              <a:ext uri="{FF2B5EF4-FFF2-40B4-BE49-F238E27FC236}">
                <a16:creationId xmlns:a16="http://schemas.microsoft.com/office/drawing/2014/main" id="{D3DB2B65-5583-5794-9501-8E9A3CB98365}"/>
              </a:ext>
            </a:extLst>
          </p:cNvPr>
          <p:cNvSpPr txBox="1"/>
          <p:nvPr/>
        </p:nvSpPr>
        <p:spPr>
          <a:xfrm>
            <a:off x="756499" y="4319274"/>
            <a:ext cx="7755903" cy="1022139"/>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Output Obtained:</a:t>
            </a:r>
            <a:endParaRPr lang="en-IN" sz="1400"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sz="1800" dirty="0">
                <a:effectLst/>
                <a:latin typeface="Times New Roman" panose="02020603050405020304" pitchFamily="18" charset="0"/>
                <a:ea typeface="Arial" panose="020B0604020202020204" pitchFamily="34" charset="0"/>
              </a:rPr>
              <a:t>The test confirmed that the header, footer, and images were visible and consistent across all tested pages.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4855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8AA5B-3324-BA78-0EC7-50E7DD06B2CB}"/>
              </a:ext>
            </a:extLst>
          </p:cNvPr>
          <p:cNvSpPr txBox="1"/>
          <p:nvPr/>
        </p:nvSpPr>
        <p:spPr>
          <a:xfrm>
            <a:off x="869622" y="1881954"/>
            <a:ext cx="10084323" cy="3257943"/>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Login Command</a:t>
            </a:r>
            <a:endParaRPr lang="en-US" sz="1400" kern="1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this test suite, a custom command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cy.login()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used to streamline the login process and simplify test cases that require user authentication. This custom command enhances test efficiency by reducing redundancy and making the login steps reusable across multiple tests.</a:t>
            </a:r>
            <a:endParaRPr lang="en-US" sz="1400" kern="1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Simplify the login process across various test cases.</a:t>
            </a:r>
            <a:endParaRPr lang="en-US" sz="1400" kern="1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Steps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custom command accepts email and password as arguments.</a:t>
            </a:r>
            <a:endParaRPr lang="en-US" sz="11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automatically fills in the login form fields and submits the form, ensuring that the user is authenticated.</a:t>
            </a:r>
            <a:endParaRPr lang="en-US" sz="1100" kern="100" dirty="0">
              <a:effectLst/>
              <a:latin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170B051-4BEA-6DC7-ED2C-47058B796A0F}"/>
              </a:ext>
            </a:extLst>
          </p:cNvPr>
          <p:cNvSpPr txBox="1"/>
          <p:nvPr/>
        </p:nvSpPr>
        <p:spPr>
          <a:xfrm>
            <a:off x="3198044" y="727361"/>
            <a:ext cx="6094428" cy="530594"/>
          </a:xfrm>
          <a:prstGeom prst="rect">
            <a:avLst/>
          </a:prstGeom>
          <a:noFill/>
        </p:spPr>
        <p:txBody>
          <a:bodyPr wrap="square">
            <a:spAutoFit/>
          </a:bodyPr>
          <a:lstStyle/>
          <a:p>
            <a:pPr algn="ctr">
              <a:lnSpc>
                <a:spcPct val="107000"/>
              </a:lnSpc>
              <a:spcAft>
                <a:spcPts val="800"/>
              </a:spcAft>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Custom Commands</a:t>
            </a:r>
            <a:endParaRPr lang="en-US" sz="2800" kern="1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237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37A73-74DC-B721-2470-2B239D08B5B0}"/>
              </a:ext>
            </a:extLst>
          </p:cNvPr>
          <p:cNvSpPr txBox="1"/>
          <p:nvPr/>
        </p:nvSpPr>
        <p:spPr>
          <a:xfrm>
            <a:off x="1349573" y="3429000"/>
            <a:ext cx="8981387" cy="1069395"/>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Output Obtained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custom login command worked as expected, and all test cases that relied on this command passed successfully.</a:t>
            </a:r>
            <a:endParaRPr lang="en-US" sz="1100" kern="100" dirty="0">
              <a:effectLst/>
              <a:latin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49B7881-E512-8DE1-1C18-F8E06D098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14" y="888476"/>
            <a:ext cx="9477507" cy="1722748"/>
          </a:xfrm>
          <a:prstGeom prst="rect">
            <a:avLst/>
          </a:prstGeom>
          <a:ln w="19050">
            <a:solidFill>
              <a:schemeClr val="tx1"/>
            </a:solidFill>
          </a:ln>
        </p:spPr>
      </p:pic>
    </p:spTree>
    <p:extLst>
      <p:ext uri="{BB962C8B-B14F-4D97-AF65-F5344CB8AC3E}">
        <p14:creationId xmlns:p14="http://schemas.microsoft.com/office/powerpoint/2010/main" val="302639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64A915-F8DC-5A03-E17C-2FBEFD6430A0}"/>
              </a:ext>
            </a:extLst>
          </p:cNvPr>
          <p:cNvSpPr txBox="1"/>
          <p:nvPr/>
        </p:nvSpPr>
        <p:spPr>
          <a:xfrm>
            <a:off x="461128" y="1410104"/>
            <a:ext cx="11209256" cy="5049011"/>
          </a:xfrm>
          <a:prstGeom prst="rect">
            <a:avLst/>
          </a:prstGeom>
          <a:noFill/>
        </p:spPr>
        <p:txBody>
          <a:bodyPr wrap="square">
            <a:spAutoFit/>
          </a:bodyPr>
          <a:lstStyle/>
          <a:p>
            <a:pPr>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US" kern="1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establish a continuous integration and continuous deployment (CI/CD) pipeline using GitHub Actions, automating Cypress tests on each commit or pull request. The goal is to ensure the early detection of bugs and maintain code quality by running tests automatically.</a:t>
            </a:r>
          </a:p>
          <a:p>
            <a:pPr>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Steps</a:t>
            </a:r>
            <a:endParaRPr lang="en-US"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Create a YAML file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in the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/workflows directory of your repository.</a:t>
            </a:r>
            <a:endParaRPr lang="en-US"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Define the workflow</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by specifying the event triggers such as push or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pull_request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The pipeline is triggered whenever there is a new commit or pull request.</a:t>
            </a:r>
            <a:endParaRPr lang="en-US"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Install dependencies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using Node.js and checkout the repository code.</a:t>
            </a:r>
            <a:endParaRPr lang="en-US"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Run Cypress tests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using the cypress-io/</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-action command. This runs all tests in headless mode by default, which is suitable for CI environments.</a:t>
            </a:r>
            <a:endParaRPr lang="en-US"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Report test results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using GitHub Actions’ built-in reporting tools. GitHub Actions displays test results directly in the workflow interface, allowing developers to view the pass/fail status and error logs.</a:t>
            </a:r>
            <a:endParaRPr lang="en-US" kern="100" dirty="0">
              <a:effectLst/>
              <a:latin typeface="Calibri" panose="020F0502020204030204" pitchFamily="34" charset="0"/>
              <a:cs typeface="Times New Roman" panose="02020603050405020304" pitchFamily="18" charset="0"/>
            </a:endParaRPr>
          </a:p>
          <a:p>
            <a:pPr>
              <a:lnSpc>
                <a:spcPct val="107000"/>
              </a:lnSpc>
              <a:spcAft>
                <a:spcPts val="800"/>
              </a:spcAft>
            </a:pPr>
            <a:endParaRPr lang="en-US" kern="100" dirty="0">
              <a:effectLst/>
              <a:latin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2321F84-FFC1-689F-40AD-17DB32B42B63}"/>
              </a:ext>
            </a:extLst>
          </p:cNvPr>
          <p:cNvSpPr txBox="1"/>
          <p:nvPr/>
        </p:nvSpPr>
        <p:spPr>
          <a:xfrm>
            <a:off x="1071514" y="569752"/>
            <a:ext cx="10048972" cy="530594"/>
          </a:xfrm>
          <a:prstGeom prst="rect">
            <a:avLst/>
          </a:prstGeom>
          <a:noFill/>
        </p:spPr>
        <p:txBody>
          <a:bodyPr wrap="square">
            <a:spAutoFit/>
          </a:bodyPr>
          <a:lstStyle/>
          <a:p>
            <a:pPr>
              <a:lnSpc>
                <a:spcPct val="107000"/>
              </a:lnSpc>
              <a:spcAft>
                <a:spcPts val="800"/>
              </a:spcAft>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CI/CD Integration with Cypress Testing using GitHub Actions</a:t>
            </a:r>
            <a:endParaRPr lang="en-US" sz="2800" kern="1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149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25B1C-7CD6-748F-2A82-E27093FF6A12}"/>
              </a:ext>
            </a:extLst>
          </p:cNvPr>
          <p:cNvSpPr txBox="1"/>
          <p:nvPr/>
        </p:nvSpPr>
        <p:spPr>
          <a:xfrm>
            <a:off x="492552" y="4287310"/>
            <a:ext cx="10989296" cy="1867306"/>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Output Obtained</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CI/CD pipeline runs automatically on each commit or pull request.</a:t>
            </a:r>
            <a:endParaRPr lang="en-US" sz="11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Cypress tests are executed without manual intervention, and the results are reported in real-time.</a:t>
            </a:r>
            <a:endParaRPr lang="en-US" sz="11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If tests pass, the workflow succeeds; if any tests fail, the workflow is marked as failed, providing immediate feedback to developers.</a:t>
            </a:r>
            <a:endParaRPr lang="en-US" sz="1100" kern="100" dirty="0">
              <a:effectLst/>
              <a:latin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4F8D44B-9F34-29BC-96B1-E8618AC049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165" y="1074077"/>
            <a:ext cx="5867835" cy="2662708"/>
          </a:xfrm>
          <a:prstGeom prst="rect">
            <a:avLst/>
          </a:prstGeom>
        </p:spPr>
      </p:pic>
      <p:pic>
        <p:nvPicPr>
          <p:cNvPr id="5" name="Picture 4">
            <a:extLst>
              <a:ext uri="{FF2B5EF4-FFF2-40B4-BE49-F238E27FC236}">
                <a16:creationId xmlns:a16="http://schemas.microsoft.com/office/drawing/2014/main" id="{FB7EC2D8-24A4-A571-645A-B322F34C8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937" y="956988"/>
            <a:ext cx="5471793" cy="2896886"/>
          </a:xfrm>
          <a:prstGeom prst="rect">
            <a:avLst/>
          </a:prstGeom>
        </p:spPr>
      </p:pic>
    </p:spTree>
    <p:extLst>
      <p:ext uri="{BB962C8B-B14F-4D97-AF65-F5344CB8AC3E}">
        <p14:creationId xmlns:p14="http://schemas.microsoft.com/office/powerpoint/2010/main" val="238791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9D875F-E0E0-11A2-41C2-947183EDE5D5}"/>
              </a:ext>
            </a:extLst>
          </p:cNvPr>
          <p:cNvSpPr txBox="1"/>
          <p:nvPr/>
        </p:nvSpPr>
        <p:spPr>
          <a:xfrm>
            <a:off x="718792" y="1334933"/>
            <a:ext cx="10169167" cy="4789388"/>
          </a:xfrm>
          <a:prstGeom prst="rect">
            <a:avLst/>
          </a:prstGeom>
          <a:noFill/>
        </p:spPr>
        <p:txBody>
          <a:bodyPr wrap="square">
            <a:spAutoFit/>
          </a:bodyPr>
          <a:lstStyle/>
          <a:p>
            <a:pPr>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US" kern="1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generate detailed and insightful test reports using Cypress and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Mochawesome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enabling developers and testers to analyze test results, debug issues, and review the overall health of the test suite.</a:t>
            </a:r>
          </a:p>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Steps</a:t>
            </a:r>
            <a:endParaRPr lang="en-IN" b="1" kern="100" dirty="0">
              <a:latin typeface="Calibri" panose="020F0502020204030204" pitchFamily="34" charset="0"/>
              <a:cs typeface="Times New Roman" panose="02020603050405020304" pitchFamily="18" charset="0"/>
            </a:endParaRPr>
          </a:p>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Install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Mochawesome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reporter packages</a:t>
            </a:r>
            <a:endParaRPr lang="en-IN"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400" b="1" kern="100" dirty="0" err="1">
                <a:effectLst/>
                <a:latin typeface="Times New Roman" panose="02020603050405020304" pitchFamily="18" charset="0"/>
                <a:ea typeface="Calibri" panose="020F0502020204030204" pitchFamily="34" charset="0"/>
                <a:cs typeface="Times New Roman" panose="02020603050405020304" pitchFamily="18" charset="0"/>
              </a:rPr>
              <a:t>npm</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install --save-dev </a:t>
            </a:r>
            <a:r>
              <a:rPr lang="en-IN" sz="1400" b="1" kern="100" dirty="0" err="1">
                <a:effectLst/>
                <a:latin typeface="Times New Roman" panose="02020603050405020304" pitchFamily="18" charset="0"/>
                <a:ea typeface="Calibri" panose="020F0502020204030204" pitchFamily="34" charset="0"/>
                <a:cs typeface="Times New Roman" panose="02020603050405020304" pitchFamily="18" charset="0"/>
              </a:rPr>
              <a:t>mochawesome</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kern="100" dirty="0" err="1">
                <a:effectLst/>
                <a:latin typeface="Times New Roman" panose="02020603050405020304" pitchFamily="18" charset="0"/>
                <a:ea typeface="Calibri" panose="020F0502020204030204" pitchFamily="34" charset="0"/>
                <a:cs typeface="Times New Roman" panose="02020603050405020304" pitchFamily="18" charset="0"/>
              </a:rPr>
              <a:t>mochawesome</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-report-generator cypress-</a:t>
            </a:r>
            <a:r>
              <a:rPr lang="en-IN" sz="1400" b="1" kern="100" dirty="0" err="1">
                <a:effectLst/>
                <a:latin typeface="Times New Roman" panose="02020603050405020304" pitchFamily="18" charset="0"/>
                <a:ea typeface="Calibri" panose="020F0502020204030204" pitchFamily="34" charset="0"/>
                <a:cs typeface="Times New Roman" panose="02020603050405020304" pitchFamily="18" charset="0"/>
              </a:rPr>
              <a:t>mochawesome</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-reporter</a:t>
            </a:r>
            <a:endParaRPr lang="en-IN" b="1" kern="100" dirty="0">
              <a:effectLst/>
              <a:latin typeface="Times New Roman" panose="02020603050405020304" pitchFamily="18" charset="0"/>
              <a:cs typeface="Times New Roman" panose="02020603050405020304" pitchFamily="18" charset="0"/>
            </a:endParaRPr>
          </a:p>
          <a:p>
            <a:pPr lvl="0">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2. Configure Cypress to use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Mochawesome</a:t>
            </a:r>
            <a:r>
              <a:rPr lang="en-IN" kern="100" dirty="0">
                <a:latin typeface="Times New Roman" panose="02020603050405020304" pitchFamily="18" charset="0"/>
                <a:ea typeface="Calibri" panose="020F0502020204030204" pitchFamily="34" charset="0"/>
                <a:cs typeface="Times New Roman" panose="02020603050405020304" pitchFamily="18" charset="0"/>
              </a:rPr>
              <a:t> reporter in the cypress configuration file</a:t>
            </a:r>
            <a:endParaRPr lang="en-IN"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Update the Cypress configuration file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cypress.json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or cypress.config.js) to specify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Mochawesome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as the reporter.</a:t>
            </a:r>
            <a:endParaRPr lang="en-IN" kern="100" dirty="0">
              <a:latin typeface="Times New Roman" panose="02020603050405020304" pitchFamily="18" charset="0"/>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3. Run the tests to generate the reports:</a:t>
            </a:r>
            <a:endParaRPr lang="en-IN" kern="1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When Cypress tests are executed,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Mochawesome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will generate detailed HTML and JSON reports summarizing the test execution results.</a:t>
            </a:r>
            <a:endParaRPr lang="en-IN" kern="100" dirty="0">
              <a:effectLst/>
              <a:latin typeface="Times New Roman" panose="02020603050405020304" pitchFamily="18" charset="0"/>
              <a:cs typeface="Times New Roman" panose="02020603050405020304" pitchFamily="18" charset="0"/>
            </a:endParaRPr>
          </a:p>
          <a:p>
            <a:pPr>
              <a:lnSpc>
                <a:spcPct val="107000"/>
              </a:lnSpc>
              <a:spcAft>
                <a:spcPts val="800"/>
              </a:spcAft>
            </a:pPr>
            <a:endParaRPr lang="en-US" kern="100" dirty="0">
              <a:effectLst/>
              <a:latin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82E9D6E-777A-C65D-2E21-63D4219A0B0E}"/>
              </a:ext>
            </a:extLst>
          </p:cNvPr>
          <p:cNvSpPr txBox="1"/>
          <p:nvPr/>
        </p:nvSpPr>
        <p:spPr>
          <a:xfrm>
            <a:off x="4112443" y="501118"/>
            <a:ext cx="3381864" cy="530594"/>
          </a:xfrm>
          <a:prstGeom prst="rect">
            <a:avLst/>
          </a:prstGeom>
          <a:noFill/>
        </p:spPr>
        <p:txBody>
          <a:bodyPr wrap="square">
            <a:spAutoFit/>
          </a:bodyPr>
          <a:lstStyle/>
          <a:p>
            <a:pPr>
              <a:lnSpc>
                <a:spcPct val="107000"/>
              </a:lnSpc>
              <a:spcAft>
                <a:spcPts val="800"/>
              </a:spcAft>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Generating Reports</a:t>
            </a:r>
            <a:endParaRPr lang="en-US" sz="2800" kern="1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324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D1EC07-AE0C-2065-7F18-7DD4698C9D92}"/>
              </a:ext>
            </a:extLst>
          </p:cNvPr>
          <p:cNvSpPr txBox="1"/>
          <p:nvPr/>
        </p:nvSpPr>
        <p:spPr>
          <a:xfrm>
            <a:off x="652808" y="4121791"/>
            <a:ext cx="10810186" cy="1764714"/>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Output Obtained</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Detailed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Mochawesome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reports were generated after running the Cypress tests, providing an easy-to-read HTML summary of test results. The reports included the pass/fail status of each test, error messages for failed tests, and attached screenshots where necessary.</a:t>
            </a:r>
            <a:endParaRPr lang="en-US" sz="11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JSON report can be used for further automation or integration with other tools.</a:t>
            </a:r>
            <a:endParaRPr lang="en-US" sz="1100" kern="100" dirty="0">
              <a:effectLst/>
              <a:latin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A632961-E622-B871-45EB-49CFD33C6825}"/>
              </a:ext>
            </a:extLst>
          </p:cNvPr>
          <p:cNvPicPr>
            <a:picLocks noChangeAspect="1"/>
          </p:cNvPicPr>
          <p:nvPr/>
        </p:nvPicPr>
        <p:blipFill>
          <a:blip r:embed="rId2"/>
          <a:stretch>
            <a:fillRect/>
          </a:stretch>
        </p:blipFill>
        <p:spPr>
          <a:xfrm>
            <a:off x="3063711" y="523031"/>
            <a:ext cx="4675695" cy="3491241"/>
          </a:xfrm>
          <a:prstGeom prst="rect">
            <a:avLst/>
          </a:prstGeom>
        </p:spPr>
      </p:pic>
    </p:spTree>
    <p:extLst>
      <p:ext uri="{BB962C8B-B14F-4D97-AF65-F5344CB8AC3E}">
        <p14:creationId xmlns:p14="http://schemas.microsoft.com/office/powerpoint/2010/main" val="300395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6E1C6B-1F9A-83AC-A564-B1448761A157}"/>
              </a:ext>
            </a:extLst>
          </p:cNvPr>
          <p:cNvSpPr txBox="1"/>
          <p:nvPr/>
        </p:nvSpPr>
        <p:spPr>
          <a:xfrm>
            <a:off x="662233" y="694214"/>
            <a:ext cx="10763053" cy="2460032"/>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Challenges Faced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Environment Setup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Configuring GitHub Actions to run Cypress tests with all dependencies, especially setting up the correct Node version and caching.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Test Flakiness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Some tests were unreliable in the CI/CD pipeline due to network instability or race conditions in asynchronous UI operations.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Report Integration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Ensuring that the Cypress-</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Mochawesome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reporter generated reports correctly in the CI/CD environment, as path issues sometimes led to missing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2FA2903-09D1-29FF-6F1C-64AA2DB44E77}"/>
              </a:ext>
            </a:extLst>
          </p:cNvPr>
          <p:cNvSpPr txBox="1"/>
          <p:nvPr/>
        </p:nvSpPr>
        <p:spPr>
          <a:xfrm>
            <a:off x="737647" y="3243583"/>
            <a:ext cx="10593371" cy="2163669"/>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Overcome methods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Environment Setup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Used pre-built GitHub Actions (like actions/setup-node and cypress-io/</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-action) for smoother dependency management.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Test Stability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Added retries and better wait commands for asynchronous operations to reduce test flakiness.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Report Configuration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Adjusted the Cypress configuration to ensure correct report paths, and verified report generation using local tests before CI integration.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86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B44713-E58F-A0D6-85B9-7F4ED92FB952}"/>
              </a:ext>
            </a:extLst>
          </p:cNvPr>
          <p:cNvSpPr txBox="1"/>
          <p:nvPr/>
        </p:nvSpPr>
        <p:spPr>
          <a:xfrm>
            <a:off x="793030" y="2178354"/>
            <a:ext cx="10093750" cy="1764714"/>
          </a:xfrm>
          <a:prstGeom prst="rect">
            <a:avLst/>
          </a:prstGeom>
          <a:noFill/>
        </p:spPr>
        <p:txBody>
          <a:bodyPr wrap="square">
            <a:spAutoFit/>
          </a:bodyPr>
          <a:lstStyle/>
          <a:p>
            <a:pPr marL="342900" lvl="0" indent="-342900">
              <a:lnSpc>
                <a:spcPct val="107000"/>
              </a:lnSpc>
              <a:spcAft>
                <a:spcPts val="800"/>
              </a:spcAft>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Parallelization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Running tests in parallel to reduce the time taken for test execution in CI.</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Cross-browser Testing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Expanding test coverage to include different browsers like Firefox and Edge within the CI pipeline.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Advanced Reporting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Integrating dashboards like Cypress Dashboard for real-time test monitoring and in-depth analysis.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EB42541-529E-C9FA-3EB8-6128BCF78F17}"/>
              </a:ext>
            </a:extLst>
          </p:cNvPr>
          <p:cNvSpPr txBox="1"/>
          <p:nvPr/>
        </p:nvSpPr>
        <p:spPr>
          <a:xfrm>
            <a:off x="3959258" y="831057"/>
            <a:ext cx="3761295" cy="530594"/>
          </a:xfrm>
          <a:prstGeom prst="rect">
            <a:avLst/>
          </a:prstGeom>
          <a:noFill/>
        </p:spPr>
        <p:txBody>
          <a:bodyPr wrap="square">
            <a:spAutoFit/>
          </a:bodyPr>
          <a:lstStyle/>
          <a:p>
            <a:pPr algn="ct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Future Aspects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862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505842-D37E-6220-263F-A594AC4F0BB3}"/>
              </a:ext>
            </a:extLst>
          </p:cNvPr>
          <p:cNvSpPr txBox="1"/>
          <p:nvPr/>
        </p:nvSpPr>
        <p:spPr>
          <a:xfrm>
            <a:off x="470263" y="583474"/>
            <a:ext cx="11042470" cy="4539704"/>
          </a:xfrm>
          <a:prstGeom prst="rect">
            <a:avLst/>
          </a:prstGeom>
          <a:noFill/>
        </p:spPr>
        <p:txBody>
          <a:bodyPr wrap="square">
            <a:spAutoFit/>
          </a:bodyPr>
          <a:lstStyle/>
          <a:p>
            <a:pPr algn="ctr"/>
            <a:r>
              <a:rPr lang="en-US" sz="2900" b="1" dirty="0">
                <a:latin typeface="Times New Roman" panose="02020603050405020304" pitchFamily="18" charset="0"/>
                <a:cs typeface="Times New Roman" panose="02020603050405020304" pitchFamily="18" charset="0"/>
              </a:rPr>
              <a:t>Introduction</a:t>
            </a:r>
          </a:p>
          <a:p>
            <a:pPr algn="just"/>
            <a:endParaRPr lang="en-US" sz="2000" b="1"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Objective:</a:t>
            </a:r>
          </a:p>
          <a:p>
            <a:pPr algn="just"/>
            <a:r>
              <a:rPr lang="en-US" sz="2000" dirty="0">
                <a:latin typeface="Times New Roman" panose="02020603050405020304" pitchFamily="18" charset="0"/>
                <a:cs typeface="Times New Roman" panose="02020603050405020304" pitchFamily="18" charset="0"/>
              </a:rPr>
              <a:t>To create end-to-end testing suite for </a:t>
            </a:r>
            <a:r>
              <a:rPr lang="en-US" sz="2000">
                <a:latin typeface="Times New Roman" panose="02020603050405020304" pitchFamily="18" charset="0"/>
                <a:cs typeface="Times New Roman" panose="02020603050405020304" pitchFamily="18" charset="0"/>
              </a:rPr>
              <a:t>the “Demo X-Cart” </a:t>
            </a:r>
            <a:r>
              <a:rPr lang="en-US" sz="2000" dirty="0">
                <a:latin typeface="Times New Roman" panose="02020603050405020304" pitchFamily="18" charset="0"/>
                <a:cs typeface="Times New Roman" panose="02020603050405020304" pitchFamily="18" charset="0"/>
              </a:rPr>
              <a:t>e-commerce platform that ensures functionality across critical user scenarios. Integrate the CI/CD pipelines for automation testing and deployment.</a:t>
            </a:r>
          </a:p>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Technologies Used:</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Cypress</a:t>
            </a:r>
            <a:r>
              <a:rPr lang="en-IN" sz="2000" dirty="0">
                <a:latin typeface="Times New Roman" panose="02020603050405020304" pitchFamily="18" charset="0"/>
                <a:cs typeface="Times New Roman" panose="02020603050405020304" pitchFamily="18" charset="0"/>
              </a:rPr>
              <a:t>: Automated testing framework for UI and end-to-end testing</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 Main scripting language for writing test cases</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Node.js</a:t>
            </a:r>
            <a:r>
              <a:rPr lang="en-IN" sz="2000" dirty="0">
                <a:latin typeface="Times New Roman" panose="02020603050405020304" pitchFamily="18" charset="0"/>
                <a:cs typeface="Times New Roman" panose="02020603050405020304" pitchFamily="18" charset="0"/>
              </a:rPr>
              <a:t>: Back-end runtime environment for executing JavaScript code</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Git</a:t>
            </a:r>
            <a:r>
              <a:rPr lang="en-IN" sz="2000" dirty="0">
                <a:latin typeface="Times New Roman" panose="02020603050405020304" pitchFamily="18" charset="0"/>
                <a:cs typeface="Times New Roman" panose="02020603050405020304" pitchFamily="18" charset="0"/>
              </a:rPr>
              <a:t>: Version control for managing code changes</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GitHub Actions(CI/CD pipeline)</a:t>
            </a:r>
            <a:r>
              <a:rPr lang="en-IN" sz="2000" dirty="0">
                <a:latin typeface="Times New Roman" panose="02020603050405020304" pitchFamily="18" charset="0"/>
                <a:cs typeface="Times New Roman" panose="02020603050405020304" pitchFamily="18" charset="0"/>
              </a:rPr>
              <a:t>: Continuous Integration/Continuous Deployment pipeline with GitHub Actions to automate testing and deployment</a:t>
            </a:r>
          </a:p>
        </p:txBody>
      </p:sp>
    </p:spTree>
    <p:extLst>
      <p:ext uri="{BB962C8B-B14F-4D97-AF65-F5344CB8AC3E}">
        <p14:creationId xmlns:p14="http://schemas.microsoft.com/office/powerpoint/2010/main" val="1546299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73DD3-67B8-7ECA-2741-2A461BF070CF}"/>
              </a:ext>
            </a:extLst>
          </p:cNvPr>
          <p:cNvSpPr txBox="1"/>
          <p:nvPr/>
        </p:nvSpPr>
        <p:spPr>
          <a:xfrm>
            <a:off x="662233" y="1584922"/>
            <a:ext cx="10574517" cy="4044441"/>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Cypress test suite developed for the X-Cart demo application offers a comprehensive evaluation of the system's functionality, user interactions, and visual elements. By covering both functional testing (such as user workflows) and non-functional aspects (such as UI consistency and error handling), this test suite ensures that the application is both reliable and user-friendly.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Basic Tests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confirm the application's core functionality, ensuring that pages load correctly with the appropriate content and structure.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Functional Tests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simulate key user journeys, such as logging in, searching for products, and checking out, ensuring that the system performs these critical tasks without issues.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Edge Case Tests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validate how the application handles unexpected inputs, such as invalid form data or failed product searches, ensuring that the system remains robust and user-friendly even under non-ideal conditions.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UI and Visual Tests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ensure that the application maintains a consistent and polished user interface, with all essential elements (headers, footers, images) visible and correctly displayed.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ECC5415-8899-1886-38B5-7EA315AB1E1E}"/>
              </a:ext>
            </a:extLst>
          </p:cNvPr>
          <p:cNvSpPr txBox="1"/>
          <p:nvPr/>
        </p:nvSpPr>
        <p:spPr>
          <a:xfrm>
            <a:off x="2500460" y="472838"/>
            <a:ext cx="6094428" cy="530594"/>
          </a:xfrm>
          <a:prstGeom prst="rect">
            <a:avLst/>
          </a:prstGeom>
          <a:noFill/>
        </p:spPr>
        <p:txBody>
          <a:bodyPr wrap="square">
            <a:spAutoFit/>
          </a:bodyPr>
          <a:lstStyle/>
          <a:p>
            <a:pPr algn="ct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7629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5C67-01E1-F4C3-5953-B6A6B6720501}"/>
              </a:ext>
            </a:extLst>
          </p:cNvPr>
          <p:cNvSpPr>
            <a:spLocks noGrp="1"/>
          </p:cNvSpPr>
          <p:nvPr>
            <p:ph type="ctrTitle"/>
          </p:nvPr>
        </p:nvSpPr>
        <p:spPr>
          <a:xfrm>
            <a:off x="4339472" y="3040905"/>
            <a:ext cx="3513056" cy="776190"/>
          </a:xfrm>
        </p:spPr>
        <p:txBody>
          <a:bodyPr>
            <a:normAutofit fontScale="90000"/>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0079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5A19-1936-0494-FA42-F6A74764A71F}"/>
              </a:ext>
            </a:extLst>
          </p:cNvPr>
          <p:cNvSpPr txBox="1"/>
          <p:nvPr/>
        </p:nvSpPr>
        <p:spPr>
          <a:xfrm>
            <a:off x="566055" y="1718459"/>
            <a:ext cx="11094902" cy="3463128"/>
          </a:xfrm>
          <a:prstGeom prst="rect">
            <a:avLst/>
          </a:prstGeom>
          <a:noFill/>
        </p:spPr>
        <p:txBody>
          <a:bodyPr wrap="square">
            <a:spAutoFit/>
          </a:bodyPr>
          <a:lstStyle/>
          <a:p>
            <a:pPr marL="457200" indent="-4572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Basic Tests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Verify core functionality such as page load and essential content visibility.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Functional Tests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Simulate complete user journeys, including logging in, searching for products, adding items to the 			cart, and completing the checkout process.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Edge Case Tests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Evaluate how the system responds to unexpected inputs or scenarios, ensuring robust error handling.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UI and Visual Tests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Ensure that key visual components are correctly displayed and consistent across different pages.</a:t>
            </a:r>
          </a:p>
          <a:p>
            <a:pPr marL="342900" indent="-342900">
              <a:lnSpc>
                <a:spcPct val="107000"/>
              </a:lnSpc>
              <a:spcAft>
                <a:spcPts val="800"/>
              </a:spcAft>
              <a:buFont typeface="Arial" panose="020B0604020202020204" pitchFamily="34" charset="0"/>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Custom Commands</a:t>
            </a: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 A custom command is used to streamline the </a:t>
            </a:r>
            <a:r>
              <a:rPr lang="en-IN" sz="1800">
                <a:effectLst/>
                <a:latin typeface="Times New Roman" panose="02020603050405020304" pitchFamily="18" charset="0"/>
                <a:ea typeface="Calibri" panose="020F0502020204030204" pitchFamily="34" charset="0"/>
              </a:rPr>
              <a:t>code which enhances </a:t>
            </a:r>
            <a:r>
              <a:rPr lang="en-IN" sz="1800" dirty="0">
                <a:effectLst/>
                <a:latin typeface="Times New Roman" panose="02020603050405020304" pitchFamily="18" charset="0"/>
                <a:ea typeface="Calibri" panose="020F0502020204030204" pitchFamily="34" charset="0"/>
              </a:rPr>
              <a:t>test efficiency by reducing redundancy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0CEF3EE-6867-B8D2-AFFE-6E9E3E236C81}"/>
              </a:ext>
            </a:extLst>
          </p:cNvPr>
          <p:cNvSpPr txBox="1"/>
          <p:nvPr/>
        </p:nvSpPr>
        <p:spPr>
          <a:xfrm>
            <a:off x="2778033" y="765746"/>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Key Features and Scenarios Tested</a:t>
            </a:r>
          </a:p>
        </p:txBody>
      </p:sp>
    </p:spTree>
    <p:extLst>
      <p:ext uri="{BB962C8B-B14F-4D97-AF65-F5344CB8AC3E}">
        <p14:creationId xmlns:p14="http://schemas.microsoft.com/office/powerpoint/2010/main" val="279631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9FDD95-D187-BB83-AF7D-FDC9E4E8EA03}"/>
              </a:ext>
            </a:extLst>
          </p:cNvPr>
          <p:cNvSpPr txBox="1"/>
          <p:nvPr/>
        </p:nvSpPr>
        <p:spPr>
          <a:xfrm>
            <a:off x="838200" y="2244573"/>
            <a:ext cx="10206872" cy="2368854"/>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Verify that the home page loads correctly with the appropriate title, URL, and content visibility.</a:t>
            </a:r>
            <a:endParaRPr lang="en-US" sz="1400" kern="1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Steps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Visit the home page using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cy.visit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to load the X-Cart demo.</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cy.title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to confirm that the page title matches the expected value.</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Check the URL with cy.url() to ensure the correct domain and path are loaded.</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Ensure the main content container (the page's primary section) is visible using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cy.get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68A7F64-A9A3-47A3-94AD-E41E4302F703}"/>
              </a:ext>
            </a:extLst>
          </p:cNvPr>
          <p:cNvSpPr txBox="1"/>
          <p:nvPr/>
        </p:nvSpPr>
        <p:spPr>
          <a:xfrm>
            <a:off x="2575875" y="934752"/>
            <a:ext cx="6094428" cy="530594"/>
          </a:xfrm>
          <a:prstGeom prst="rect">
            <a:avLst/>
          </a:prstGeom>
          <a:noFill/>
        </p:spPr>
        <p:txBody>
          <a:bodyPr wrap="square">
            <a:spAutoFit/>
          </a:bodyPr>
          <a:lstStyle/>
          <a:p>
            <a:pPr lvl="0" algn="ct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Basic Tests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677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34F653-63B9-2293-E02B-F4E128A7144D}"/>
              </a:ext>
            </a:extLst>
          </p:cNvPr>
          <p:cNvSpPr txBox="1"/>
          <p:nvPr/>
        </p:nvSpPr>
        <p:spPr>
          <a:xfrm>
            <a:off x="775355" y="4495082"/>
            <a:ext cx="10725346" cy="1069395"/>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Output Obtained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page loaded as expected, with the title, URL, and main content all correctly displayed. This test verified that the initial page load is functioning correctly, setting the stage for further testing of functionality.</a:t>
            </a:r>
            <a:endParaRPr lang="en-US" sz="1100" kern="100" dirty="0">
              <a:effectLst/>
              <a:latin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149AFFA-A74C-2978-A1EB-9C2662B8CF3F}"/>
              </a:ext>
            </a:extLst>
          </p:cNvPr>
          <p:cNvPicPr>
            <a:picLocks noChangeAspect="1"/>
          </p:cNvPicPr>
          <p:nvPr/>
        </p:nvPicPr>
        <p:blipFill>
          <a:blip r:embed="rId2"/>
          <a:srcRect l="50559" t="8146" b="3666"/>
          <a:stretch/>
        </p:blipFill>
        <p:spPr>
          <a:xfrm>
            <a:off x="6909848" y="417033"/>
            <a:ext cx="4270341" cy="3891767"/>
          </a:xfrm>
          <a:prstGeom prst="rect">
            <a:avLst/>
          </a:prstGeom>
        </p:spPr>
      </p:pic>
      <p:pic>
        <p:nvPicPr>
          <p:cNvPr id="8" name="Picture 7">
            <a:extLst>
              <a:ext uri="{FF2B5EF4-FFF2-40B4-BE49-F238E27FC236}">
                <a16:creationId xmlns:a16="http://schemas.microsoft.com/office/drawing/2014/main" id="{B6919DB5-6824-443F-32CC-F3B52158456A}"/>
              </a:ext>
            </a:extLst>
          </p:cNvPr>
          <p:cNvPicPr>
            <a:picLocks noChangeAspect="1"/>
          </p:cNvPicPr>
          <p:nvPr/>
        </p:nvPicPr>
        <p:blipFill>
          <a:blip r:embed="rId3"/>
          <a:stretch>
            <a:fillRect/>
          </a:stretch>
        </p:blipFill>
        <p:spPr>
          <a:xfrm>
            <a:off x="533947" y="945977"/>
            <a:ext cx="5861173" cy="2833881"/>
          </a:xfrm>
          <a:prstGeom prst="rect">
            <a:avLst/>
          </a:prstGeom>
        </p:spPr>
      </p:pic>
    </p:spTree>
    <p:extLst>
      <p:ext uri="{BB962C8B-B14F-4D97-AF65-F5344CB8AC3E}">
        <p14:creationId xmlns:p14="http://schemas.microsoft.com/office/powerpoint/2010/main" val="233485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BF121A-1303-BAC5-1AC1-8BCEBBAED31C}"/>
              </a:ext>
            </a:extLst>
          </p:cNvPr>
          <p:cNvSpPr txBox="1"/>
          <p:nvPr/>
        </p:nvSpPr>
        <p:spPr>
          <a:xfrm>
            <a:off x="518476" y="1381392"/>
            <a:ext cx="10737130" cy="4951227"/>
          </a:xfrm>
          <a:prstGeom prst="rect">
            <a:avLst/>
          </a:prstGeom>
          <a:noFill/>
        </p:spPr>
        <p:txBody>
          <a:bodyPr wrap="square">
            <a:spAutoFit/>
          </a:bodyPr>
          <a:lstStyle/>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Test the entire user journey, including logging in, searching for products, adding items to the cart, and completing the checkout process.</a:t>
            </a:r>
            <a:endParaRPr lang="en-US" sz="2000" kern="1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Steps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Navigate to the home page and click the Sign In button to trigger the login flow.</a:t>
            </a:r>
            <a:endParaRPr lang="en-US" sz="20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Use the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cy.login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custom command to log in with valid credentials.</a:t>
            </a:r>
            <a:endParaRPr lang="en-US" sz="20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Search for a product (e.g., "phone") using the search bar.</a:t>
            </a:r>
            <a:endParaRPr lang="en-US" sz="20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Verify that relevant product results (e.g., "Apple" phones) are displayed.</a:t>
            </a:r>
            <a:endParaRPr lang="en-US" sz="20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Add one of the displayed products to the cart.</a:t>
            </a:r>
            <a:endParaRPr lang="en-US" sz="20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Confirm that the product has been successfully added to the cart by verifying the cart status.</a:t>
            </a:r>
            <a:endParaRPr lang="en-US" sz="20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Proceed to the checkout page and confirm that the user can finalize the purchase by clicking the appropriate buttons.</a:t>
            </a:r>
            <a:endParaRPr lang="en-US" sz="20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Validate that a success message appears after completing the order.</a:t>
            </a:r>
            <a:endParaRPr lang="en-US" sz="2000" kern="100" dirty="0">
              <a:effectLst/>
              <a:latin typeface="Calibri" panose="020F0502020204030204" pitchFamily="34" charset="0"/>
              <a:cs typeface="Times New Roman" panose="02020603050405020304" pitchFamily="18" charset="0"/>
            </a:endParaRPr>
          </a:p>
        </p:txBody>
      </p:sp>
      <p:sp>
        <p:nvSpPr>
          <p:cNvPr id="6" name="Title 5">
            <a:extLst>
              <a:ext uri="{FF2B5EF4-FFF2-40B4-BE49-F238E27FC236}">
                <a16:creationId xmlns:a16="http://schemas.microsoft.com/office/drawing/2014/main" id="{FF5AB381-2261-2110-E485-A4CF98BD0B18}"/>
              </a:ext>
            </a:extLst>
          </p:cNvPr>
          <p:cNvSpPr>
            <a:spLocks noGrp="1"/>
          </p:cNvSpPr>
          <p:nvPr>
            <p:ph type="title"/>
          </p:nvPr>
        </p:nvSpPr>
        <p:spPr>
          <a:xfrm>
            <a:off x="4204356" y="289711"/>
            <a:ext cx="3365370" cy="856011"/>
          </a:xfrm>
        </p:spPr>
        <p:txBody>
          <a:bodyPr>
            <a:normAutofit/>
          </a:bodyPr>
          <a:lstStyle/>
          <a:p>
            <a:pPr algn="ct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Functional Tests</a:t>
            </a:r>
            <a:endParaRPr lang="en-IN" sz="2800" dirty="0"/>
          </a:p>
        </p:txBody>
      </p:sp>
    </p:spTree>
    <p:extLst>
      <p:ext uri="{BB962C8B-B14F-4D97-AF65-F5344CB8AC3E}">
        <p14:creationId xmlns:p14="http://schemas.microsoft.com/office/powerpoint/2010/main" val="221748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D32106-2883-BE9E-DB18-540A8C927603}"/>
              </a:ext>
            </a:extLst>
          </p:cNvPr>
          <p:cNvSpPr txBox="1"/>
          <p:nvPr/>
        </p:nvSpPr>
        <p:spPr>
          <a:xfrm>
            <a:off x="605673" y="4782312"/>
            <a:ext cx="10301140" cy="1365758"/>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Output Obtained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test passed successfully. The user was able to log in, search for products, add them to the cart, and proceed through checkout to place an order. The confirmation message was displayed, confirming that the workflow functions as intended.</a:t>
            </a:r>
            <a:endParaRPr lang="en-US" sz="1100" kern="100" dirty="0">
              <a:effectLst/>
              <a:latin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0228CBD-61B4-9FE2-A81F-CDD5650F9A08}"/>
              </a:ext>
            </a:extLst>
          </p:cNvPr>
          <p:cNvPicPr>
            <a:picLocks noChangeAspect="1"/>
          </p:cNvPicPr>
          <p:nvPr/>
        </p:nvPicPr>
        <p:blipFill>
          <a:blip r:embed="rId2"/>
          <a:stretch>
            <a:fillRect/>
          </a:stretch>
        </p:blipFill>
        <p:spPr>
          <a:xfrm>
            <a:off x="406472" y="333894"/>
            <a:ext cx="5956622" cy="4090457"/>
          </a:xfrm>
          <a:prstGeom prst="rect">
            <a:avLst/>
          </a:prstGeom>
        </p:spPr>
      </p:pic>
      <p:pic>
        <p:nvPicPr>
          <p:cNvPr id="4" name="Picture 3">
            <a:extLst>
              <a:ext uri="{FF2B5EF4-FFF2-40B4-BE49-F238E27FC236}">
                <a16:creationId xmlns:a16="http://schemas.microsoft.com/office/drawing/2014/main" id="{548D1D1E-F61F-D64F-8EB5-FDDC447DE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9895" y="1515603"/>
            <a:ext cx="2573809" cy="1553736"/>
          </a:xfrm>
          <a:prstGeom prst="rect">
            <a:avLst/>
          </a:prstGeom>
        </p:spPr>
      </p:pic>
      <p:pic>
        <p:nvPicPr>
          <p:cNvPr id="5" name="Picture 4">
            <a:extLst>
              <a:ext uri="{FF2B5EF4-FFF2-40B4-BE49-F238E27FC236}">
                <a16:creationId xmlns:a16="http://schemas.microsoft.com/office/drawing/2014/main" id="{9001B91D-4F25-3FE5-88C5-1220F0852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6214" y="333894"/>
            <a:ext cx="5309314" cy="1127183"/>
          </a:xfrm>
          <a:prstGeom prst="rect">
            <a:avLst/>
          </a:prstGeom>
        </p:spPr>
      </p:pic>
      <p:pic>
        <p:nvPicPr>
          <p:cNvPr id="6" name="Picture 5">
            <a:extLst>
              <a:ext uri="{FF2B5EF4-FFF2-40B4-BE49-F238E27FC236}">
                <a16:creationId xmlns:a16="http://schemas.microsoft.com/office/drawing/2014/main" id="{1E8DF401-F3BF-9A7C-0251-0300C5A98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2375" y="3209897"/>
            <a:ext cx="3605222" cy="1483799"/>
          </a:xfrm>
          <a:prstGeom prst="rect">
            <a:avLst/>
          </a:prstGeom>
        </p:spPr>
      </p:pic>
    </p:spTree>
    <p:extLst>
      <p:ext uri="{BB962C8B-B14F-4D97-AF65-F5344CB8AC3E}">
        <p14:creationId xmlns:p14="http://schemas.microsoft.com/office/powerpoint/2010/main" val="24482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98A10-46E2-1C14-06EA-85A36DBA2297}"/>
              </a:ext>
            </a:extLst>
          </p:cNvPr>
          <p:cNvSpPr txBox="1"/>
          <p:nvPr/>
        </p:nvSpPr>
        <p:spPr>
          <a:xfrm>
            <a:off x="1058158" y="2145912"/>
            <a:ext cx="9782665" cy="2266261"/>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Test how the application handles invalid form inputs and searches for non-existent products.</a:t>
            </a:r>
            <a:endParaRPr lang="en-US" sz="1400" kern="100" dirty="0">
              <a:effectLst/>
              <a:latin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Steps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Attempt to register for a new account with empty first name and last name fields.</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Submit the form with an invalid email address and check for the error message.</a:t>
            </a:r>
            <a:endParaRPr lang="en-US" sz="1400" kern="100" dirty="0">
              <a:effectLst/>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Perform a product search for a non-existent item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(e.g.,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vadapaav</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observe the system's response.</a:t>
            </a:r>
            <a:endParaRPr lang="en-US" sz="1400" kern="100" dirty="0">
              <a:effectLst/>
              <a:latin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6BDBB2E-5648-D86C-D1B1-2552D039BE6D}"/>
              </a:ext>
            </a:extLst>
          </p:cNvPr>
          <p:cNvSpPr txBox="1"/>
          <p:nvPr/>
        </p:nvSpPr>
        <p:spPr>
          <a:xfrm>
            <a:off x="4623845" y="849910"/>
            <a:ext cx="2651290" cy="530594"/>
          </a:xfrm>
          <a:prstGeom prst="rect">
            <a:avLst/>
          </a:prstGeom>
          <a:noFill/>
        </p:spPr>
        <p:txBody>
          <a:bodyPr wrap="square">
            <a:spAutoFit/>
          </a:bodyPr>
          <a:lstStyle/>
          <a:p>
            <a:pP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Edge Case Tests</a:t>
            </a:r>
            <a:endParaRPr lang="en-IN" sz="2800" kern="1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352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E3A56-B3B3-AC77-38E7-1DACBDA2EC45}"/>
              </a:ext>
            </a:extLst>
          </p:cNvPr>
          <p:cNvPicPr>
            <a:picLocks noChangeAspect="1"/>
          </p:cNvPicPr>
          <p:nvPr/>
        </p:nvPicPr>
        <p:blipFill>
          <a:blip r:embed="rId2"/>
          <a:stretch>
            <a:fillRect/>
          </a:stretch>
        </p:blipFill>
        <p:spPr>
          <a:xfrm>
            <a:off x="178873" y="160255"/>
            <a:ext cx="6127659" cy="4550976"/>
          </a:xfrm>
          <a:prstGeom prst="rect">
            <a:avLst/>
          </a:prstGeom>
        </p:spPr>
      </p:pic>
      <p:sp>
        <p:nvSpPr>
          <p:cNvPr id="5" name="TextBox 4">
            <a:extLst>
              <a:ext uri="{FF2B5EF4-FFF2-40B4-BE49-F238E27FC236}">
                <a16:creationId xmlns:a16="http://schemas.microsoft.com/office/drawing/2014/main" id="{EDCA98A6-CB17-7010-751A-29BDA5CD37B4}"/>
              </a:ext>
            </a:extLst>
          </p:cNvPr>
          <p:cNvSpPr txBox="1"/>
          <p:nvPr/>
        </p:nvSpPr>
        <p:spPr>
          <a:xfrm>
            <a:off x="501979" y="5022315"/>
            <a:ext cx="10574516" cy="1365758"/>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Output Obtained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test successfully validated the error messages for missing fields and invalid email addresses. The search for a non-existent product returned a clear warning, "Warning: Sorry, your search returned no results." This confirms that the system is robust in handling invalid inputs.</a:t>
            </a:r>
            <a:endParaRPr lang="en-US" sz="1400" kern="100" dirty="0">
              <a:effectLst/>
              <a:latin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6F967AF-C60B-7356-74AA-CC71A1DB8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092" y="989018"/>
            <a:ext cx="4846941" cy="1194541"/>
          </a:xfrm>
          <a:prstGeom prst="rect">
            <a:avLst/>
          </a:prstGeom>
        </p:spPr>
      </p:pic>
      <p:pic>
        <p:nvPicPr>
          <p:cNvPr id="7" name="Picture 6">
            <a:extLst>
              <a:ext uri="{FF2B5EF4-FFF2-40B4-BE49-F238E27FC236}">
                <a16:creationId xmlns:a16="http://schemas.microsoft.com/office/drawing/2014/main" id="{82C05A66-579F-9A17-8709-F95CFD5FD4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4854" y="2494643"/>
            <a:ext cx="2037080" cy="1542415"/>
          </a:xfrm>
          <a:prstGeom prst="rect">
            <a:avLst/>
          </a:prstGeom>
        </p:spPr>
      </p:pic>
    </p:spTree>
    <p:extLst>
      <p:ext uri="{BB962C8B-B14F-4D97-AF65-F5344CB8AC3E}">
        <p14:creationId xmlns:p14="http://schemas.microsoft.com/office/powerpoint/2010/main" val="682285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1707</Words>
  <Application>Microsoft Office PowerPoint</Application>
  <PresentationFormat>Widescreen</PresentationFormat>
  <Paragraphs>117</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Times New Roman</vt:lpstr>
      <vt:lpstr>Office Theme</vt:lpstr>
      <vt:lpstr>Comprehensive End-to-End Testing with Cypress</vt:lpstr>
      <vt:lpstr>PowerPoint Presentation</vt:lpstr>
      <vt:lpstr>PowerPoint Presentation</vt:lpstr>
      <vt:lpstr>PowerPoint Presentation</vt:lpstr>
      <vt:lpstr>PowerPoint Presentation</vt:lpstr>
      <vt:lpstr>Functional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Janapatla Rahul</dc:creator>
  <cp:lastModifiedBy>Janapatla Rahul</cp:lastModifiedBy>
  <cp:revision>6</cp:revision>
  <dcterms:created xsi:type="dcterms:W3CDTF">2024-09-14T13:40:20Z</dcterms:created>
  <dcterms:modified xsi:type="dcterms:W3CDTF">2024-09-14T15:33:02Z</dcterms:modified>
</cp:coreProperties>
</file>