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84" r:id="rId2"/>
    <p:sldId id="285" r:id="rId3"/>
    <p:sldId id="286" r:id="rId4"/>
    <p:sldId id="256" r:id="rId5"/>
    <p:sldId id="270" r:id="rId6"/>
    <p:sldId id="257" r:id="rId7"/>
    <p:sldId id="271" r:id="rId8"/>
    <p:sldId id="258" r:id="rId9"/>
    <p:sldId id="272" r:id="rId10"/>
    <p:sldId id="259" r:id="rId11"/>
    <p:sldId id="273" r:id="rId12"/>
    <p:sldId id="260" r:id="rId13"/>
    <p:sldId id="274" r:id="rId14"/>
    <p:sldId id="261" r:id="rId15"/>
    <p:sldId id="275" r:id="rId16"/>
    <p:sldId id="262" r:id="rId17"/>
    <p:sldId id="276" r:id="rId18"/>
    <p:sldId id="263" r:id="rId19"/>
    <p:sldId id="277" r:id="rId20"/>
    <p:sldId id="291" r:id="rId21"/>
    <p:sldId id="292" r:id="rId22"/>
    <p:sldId id="264" r:id="rId23"/>
    <p:sldId id="278" r:id="rId24"/>
    <p:sldId id="265" r:id="rId25"/>
    <p:sldId id="279" r:id="rId26"/>
    <p:sldId id="266" r:id="rId27"/>
    <p:sldId id="280" r:id="rId28"/>
    <p:sldId id="267" r:id="rId29"/>
    <p:sldId id="281" r:id="rId30"/>
    <p:sldId id="268" r:id="rId31"/>
    <p:sldId id="282" r:id="rId32"/>
    <p:sldId id="269" r:id="rId33"/>
    <p:sldId id="283" r:id="rId34"/>
    <p:sldId id="287" r:id="rId35"/>
    <p:sldId id="288" r:id="rId36"/>
    <p:sldId id="289"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7CC"/>
    <a:srgbClr val="3A7D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7" autoAdjust="0"/>
    <p:restoredTop sz="94660" autoAdjust="0"/>
  </p:normalViewPr>
  <p:slideViewPr>
    <p:cSldViewPr snapToGrid="0">
      <p:cViewPr>
        <p:scale>
          <a:sx n="93" d="100"/>
          <a:sy n="93" d="100"/>
        </p:scale>
        <p:origin x="972" y="29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95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99C73-84AF-4F8A-93EF-00EF081FE0C0}" type="datetimeFigureOut">
              <a:rPr lang="en-IN" smtClean="0"/>
              <a:t>14-09-2024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59EA9-9992-4E4C-B099-519152A671B8}" type="slidenum">
              <a:rPr lang="en-IN" smtClean="0"/>
              <a:t>‹#›</a:t>
            </a:fld>
            <a:endParaRPr lang="en-IN"/>
          </a:p>
        </p:txBody>
      </p:sp>
    </p:spTree>
    <p:extLst>
      <p:ext uri="{BB962C8B-B14F-4D97-AF65-F5344CB8AC3E}">
        <p14:creationId xmlns:p14="http://schemas.microsoft.com/office/powerpoint/2010/main" val="1870927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5C59EA9-9992-4E4C-B099-519152A671B8}" type="slidenum">
              <a:rPr lang="en-IN" smtClean="0"/>
              <a:t>1</a:t>
            </a:fld>
            <a:endParaRPr lang="en-IN"/>
          </a:p>
        </p:txBody>
      </p:sp>
    </p:spTree>
    <p:extLst>
      <p:ext uri="{BB962C8B-B14F-4D97-AF65-F5344CB8AC3E}">
        <p14:creationId xmlns:p14="http://schemas.microsoft.com/office/powerpoint/2010/main" val="3370553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5C59EA9-9992-4E4C-B099-519152A671B8}" type="slidenum">
              <a:rPr lang="en-IN" smtClean="0"/>
              <a:t>10</a:t>
            </a:fld>
            <a:endParaRPr lang="en-IN"/>
          </a:p>
        </p:txBody>
      </p:sp>
    </p:spTree>
    <p:extLst>
      <p:ext uri="{BB962C8B-B14F-4D97-AF65-F5344CB8AC3E}">
        <p14:creationId xmlns:p14="http://schemas.microsoft.com/office/powerpoint/2010/main" val="4165770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5C59EA9-9992-4E4C-B099-519152A671B8}" type="slidenum">
              <a:rPr lang="en-IN" smtClean="0"/>
              <a:t>11</a:t>
            </a:fld>
            <a:endParaRPr lang="en-IN"/>
          </a:p>
        </p:txBody>
      </p:sp>
    </p:spTree>
    <p:extLst>
      <p:ext uri="{BB962C8B-B14F-4D97-AF65-F5344CB8AC3E}">
        <p14:creationId xmlns:p14="http://schemas.microsoft.com/office/powerpoint/2010/main" val="1354023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5C59EA9-9992-4E4C-B099-519152A671B8}" type="slidenum">
              <a:rPr lang="en-IN" smtClean="0"/>
              <a:t>12</a:t>
            </a:fld>
            <a:endParaRPr lang="en-IN"/>
          </a:p>
        </p:txBody>
      </p:sp>
    </p:spTree>
    <p:extLst>
      <p:ext uri="{BB962C8B-B14F-4D97-AF65-F5344CB8AC3E}">
        <p14:creationId xmlns:p14="http://schemas.microsoft.com/office/powerpoint/2010/main" val="2270366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5C59EA9-9992-4E4C-B099-519152A671B8}" type="slidenum">
              <a:rPr lang="en-IN" smtClean="0"/>
              <a:t>13</a:t>
            </a:fld>
            <a:endParaRPr lang="en-IN"/>
          </a:p>
        </p:txBody>
      </p:sp>
    </p:spTree>
    <p:extLst>
      <p:ext uri="{BB962C8B-B14F-4D97-AF65-F5344CB8AC3E}">
        <p14:creationId xmlns:p14="http://schemas.microsoft.com/office/powerpoint/2010/main" val="589178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5C59EA9-9992-4E4C-B099-519152A671B8}" type="slidenum">
              <a:rPr lang="en-IN" smtClean="0"/>
              <a:t>2</a:t>
            </a:fld>
            <a:endParaRPr lang="en-IN"/>
          </a:p>
        </p:txBody>
      </p:sp>
    </p:spTree>
    <p:extLst>
      <p:ext uri="{BB962C8B-B14F-4D97-AF65-F5344CB8AC3E}">
        <p14:creationId xmlns:p14="http://schemas.microsoft.com/office/powerpoint/2010/main" val="2871650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5C59EA9-9992-4E4C-B099-519152A671B8}" type="slidenum">
              <a:rPr lang="en-IN" smtClean="0"/>
              <a:t>3</a:t>
            </a:fld>
            <a:endParaRPr lang="en-IN"/>
          </a:p>
        </p:txBody>
      </p:sp>
    </p:spTree>
    <p:extLst>
      <p:ext uri="{BB962C8B-B14F-4D97-AF65-F5344CB8AC3E}">
        <p14:creationId xmlns:p14="http://schemas.microsoft.com/office/powerpoint/2010/main" val="4128603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5C59EA9-9992-4E4C-B099-519152A671B8}" type="slidenum">
              <a:rPr lang="en-IN" smtClean="0"/>
              <a:t>4</a:t>
            </a:fld>
            <a:endParaRPr lang="en-IN"/>
          </a:p>
        </p:txBody>
      </p:sp>
    </p:spTree>
    <p:extLst>
      <p:ext uri="{BB962C8B-B14F-4D97-AF65-F5344CB8AC3E}">
        <p14:creationId xmlns:p14="http://schemas.microsoft.com/office/powerpoint/2010/main" val="3285656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5C59EA9-9992-4E4C-B099-519152A671B8}" type="slidenum">
              <a:rPr lang="en-IN" smtClean="0"/>
              <a:t>5</a:t>
            </a:fld>
            <a:endParaRPr lang="en-IN"/>
          </a:p>
        </p:txBody>
      </p:sp>
    </p:spTree>
    <p:extLst>
      <p:ext uri="{BB962C8B-B14F-4D97-AF65-F5344CB8AC3E}">
        <p14:creationId xmlns:p14="http://schemas.microsoft.com/office/powerpoint/2010/main" val="3717025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5C59EA9-9992-4E4C-B099-519152A671B8}" type="slidenum">
              <a:rPr lang="en-IN" smtClean="0"/>
              <a:t>6</a:t>
            </a:fld>
            <a:endParaRPr lang="en-IN"/>
          </a:p>
        </p:txBody>
      </p:sp>
    </p:spTree>
    <p:extLst>
      <p:ext uri="{BB962C8B-B14F-4D97-AF65-F5344CB8AC3E}">
        <p14:creationId xmlns:p14="http://schemas.microsoft.com/office/powerpoint/2010/main" val="143370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5C59EA9-9992-4E4C-B099-519152A671B8}" type="slidenum">
              <a:rPr lang="en-IN" smtClean="0"/>
              <a:t>7</a:t>
            </a:fld>
            <a:endParaRPr lang="en-IN"/>
          </a:p>
        </p:txBody>
      </p:sp>
    </p:spTree>
    <p:extLst>
      <p:ext uri="{BB962C8B-B14F-4D97-AF65-F5344CB8AC3E}">
        <p14:creationId xmlns:p14="http://schemas.microsoft.com/office/powerpoint/2010/main" val="2306721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5C59EA9-9992-4E4C-B099-519152A671B8}" type="slidenum">
              <a:rPr lang="en-IN" smtClean="0"/>
              <a:t>8</a:t>
            </a:fld>
            <a:endParaRPr lang="en-IN"/>
          </a:p>
        </p:txBody>
      </p:sp>
    </p:spTree>
    <p:extLst>
      <p:ext uri="{BB962C8B-B14F-4D97-AF65-F5344CB8AC3E}">
        <p14:creationId xmlns:p14="http://schemas.microsoft.com/office/powerpoint/2010/main" val="4266343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5C59EA9-9992-4E4C-B099-519152A671B8}" type="slidenum">
              <a:rPr lang="en-IN" smtClean="0"/>
              <a:t>9</a:t>
            </a:fld>
            <a:endParaRPr lang="en-IN"/>
          </a:p>
        </p:txBody>
      </p:sp>
    </p:spTree>
    <p:extLst>
      <p:ext uri="{BB962C8B-B14F-4D97-AF65-F5344CB8AC3E}">
        <p14:creationId xmlns:p14="http://schemas.microsoft.com/office/powerpoint/2010/main" val="1177595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376B-E9D5-7A46-F8A1-ABD91D1D44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56DDBD-5F7E-6580-7E4C-FC3BC48FEE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F7BCB4-BBA8-E15F-8414-6C032D30D324}"/>
              </a:ext>
            </a:extLst>
          </p:cNvPr>
          <p:cNvSpPr>
            <a:spLocks noGrp="1"/>
          </p:cNvSpPr>
          <p:nvPr>
            <p:ph type="dt" sz="half" idx="10"/>
          </p:nvPr>
        </p:nvSpPr>
        <p:spPr/>
        <p:txBody>
          <a:bodyPr/>
          <a:lstStyle/>
          <a:p>
            <a:fld id="{656EDE2C-BCD2-4299-A0C1-1CC46D803973}" type="datetimeFigureOut">
              <a:rPr lang="en-IN" smtClean="0"/>
              <a:t>14-09-2024</a:t>
            </a:fld>
            <a:endParaRPr lang="en-IN"/>
          </a:p>
        </p:txBody>
      </p:sp>
      <p:sp>
        <p:nvSpPr>
          <p:cNvPr id="5" name="Footer Placeholder 4">
            <a:extLst>
              <a:ext uri="{FF2B5EF4-FFF2-40B4-BE49-F238E27FC236}">
                <a16:creationId xmlns:a16="http://schemas.microsoft.com/office/drawing/2014/main" id="{2212E307-1C51-D1CD-2635-7609F44126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7035E4-C21F-9BF7-F2B1-BCFDA48D5A99}"/>
              </a:ext>
            </a:extLst>
          </p:cNvPr>
          <p:cNvSpPr>
            <a:spLocks noGrp="1"/>
          </p:cNvSpPr>
          <p:nvPr>
            <p:ph type="sldNum" sz="quarter" idx="12"/>
          </p:nvPr>
        </p:nvSpPr>
        <p:spPr/>
        <p:txBody>
          <a:bodyPr/>
          <a:lstStyle/>
          <a:p>
            <a:fld id="{FF05EFBB-2563-4B35-AC22-9AAE4EA1D3E0}" type="slidenum">
              <a:rPr lang="en-IN" smtClean="0"/>
              <a:t>‹#›</a:t>
            </a:fld>
            <a:endParaRPr lang="en-IN"/>
          </a:p>
        </p:txBody>
      </p:sp>
    </p:spTree>
    <p:extLst>
      <p:ext uri="{BB962C8B-B14F-4D97-AF65-F5344CB8AC3E}">
        <p14:creationId xmlns:p14="http://schemas.microsoft.com/office/powerpoint/2010/main" val="540874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D82F6-3307-6B68-4F4E-071DF836B1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9F73CF-3EB8-1830-B5CA-575AE026C5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5AC6F6-74A6-8FF2-C54E-1F592C717982}"/>
              </a:ext>
            </a:extLst>
          </p:cNvPr>
          <p:cNvSpPr>
            <a:spLocks noGrp="1"/>
          </p:cNvSpPr>
          <p:nvPr>
            <p:ph type="dt" sz="half" idx="10"/>
          </p:nvPr>
        </p:nvSpPr>
        <p:spPr/>
        <p:txBody>
          <a:bodyPr/>
          <a:lstStyle/>
          <a:p>
            <a:fld id="{656EDE2C-BCD2-4299-A0C1-1CC46D803973}" type="datetimeFigureOut">
              <a:rPr lang="en-IN" smtClean="0"/>
              <a:t>14-09-2024</a:t>
            </a:fld>
            <a:endParaRPr lang="en-IN"/>
          </a:p>
        </p:txBody>
      </p:sp>
      <p:sp>
        <p:nvSpPr>
          <p:cNvPr id="5" name="Footer Placeholder 4">
            <a:extLst>
              <a:ext uri="{FF2B5EF4-FFF2-40B4-BE49-F238E27FC236}">
                <a16:creationId xmlns:a16="http://schemas.microsoft.com/office/drawing/2014/main" id="{7A000AC4-724A-1E6A-54B0-0F1B2C0456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497D43-BA28-1982-0742-6CDD573B1A54}"/>
              </a:ext>
            </a:extLst>
          </p:cNvPr>
          <p:cNvSpPr>
            <a:spLocks noGrp="1"/>
          </p:cNvSpPr>
          <p:nvPr>
            <p:ph type="sldNum" sz="quarter" idx="12"/>
          </p:nvPr>
        </p:nvSpPr>
        <p:spPr/>
        <p:txBody>
          <a:bodyPr/>
          <a:lstStyle/>
          <a:p>
            <a:fld id="{FF05EFBB-2563-4B35-AC22-9AAE4EA1D3E0}" type="slidenum">
              <a:rPr lang="en-IN" smtClean="0"/>
              <a:t>‹#›</a:t>
            </a:fld>
            <a:endParaRPr lang="en-IN"/>
          </a:p>
        </p:txBody>
      </p:sp>
    </p:spTree>
    <p:extLst>
      <p:ext uri="{BB962C8B-B14F-4D97-AF65-F5344CB8AC3E}">
        <p14:creationId xmlns:p14="http://schemas.microsoft.com/office/powerpoint/2010/main" val="246402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DEA6FD-AD3E-5114-AE8D-3F3AFDB5F1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78BF61-6E20-D2CB-1B73-B325B0142B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44BF2A-4E84-DB02-01B7-BC18FF6B80A6}"/>
              </a:ext>
            </a:extLst>
          </p:cNvPr>
          <p:cNvSpPr>
            <a:spLocks noGrp="1"/>
          </p:cNvSpPr>
          <p:nvPr>
            <p:ph type="dt" sz="half" idx="10"/>
          </p:nvPr>
        </p:nvSpPr>
        <p:spPr/>
        <p:txBody>
          <a:bodyPr/>
          <a:lstStyle/>
          <a:p>
            <a:fld id="{656EDE2C-BCD2-4299-A0C1-1CC46D803973}" type="datetimeFigureOut">
              <a:rPr lang="en-IN" smtClean="0"/>
              <a:t>14-09-2024</a:t>
            </a:fld>
            <a:endParaRPr lang="en-IN"/>
          </a:p>
        </p:txBody>
      </p:sp>
      <p:sp>
        <p:nvSpPr>
          <p:cNvPr id="5" name="Footer Placeholder 4">
            <a:extLst>
              <a:ext uri="{FF2B5EF4-FFF2-40B4-BE49-F238E27FC236}">
                <a16:creationId xmlns:a16="http://schemas.microsoft.com/office/drawing/2014/main" id="{88B76E69-12A5-E9F6-901B-713DB61348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B7CE21-FFC5-51C6-D522-E10B7B789AAC}"/>
              </a:ext>
            </a:extLst>
          </p:cNvPr>
          <p:cNvSpPr>
            <a:spLocks noGrp="1"/>
          </p:cNvSpPr>
          <p:nvPr>
            <p:ph type="sldNum" sz="quarter" idx="12"/>
          </p:nvPr>
        </p:nvSpPr>
        <p:spPr/>
        <p:txBody>
          <a:bodyPr/>
          <a:lstStyle/>
          <a:p>
            <a:fld id="{FF05EFBB-2563-4B35-AC22-9AAE4EA1D3E0}" type="slidenum">
              <a:rPr lang="en-IN" smtClean="0"/>
              <a:t>‹#›</a:t>
            </a:fld>
            <a:endParaRPr lang="en-IN"/>
          </a:p>
        </p:txBody>
      </p:sp>
    </p:spTree>
    <p:extLst>
      <p:ext uri="{BB962C8B-B14F-4D97-AF65-F5344CB8AC3E}">
        <p14:creationId xmlns:p14="http://schemas.microsoft.com/office/powerpoint/2010/main" val="1950904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4D6E-8F71-42D7-8C0B-9BC0AD3D94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9800B3-C57E-D20D-13C3-2F9D97ED91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B25E0F-BB98-D573-7D79-317B63841475}"/>
              </a:ext>
            </a:extLst>
          </p:cNvPr>
          <p:cNvSpPr>
            <a:spLocks noGrp="1"/>
          </p:cNvSpPr>
          <p:nvPr>
            <p:ph type="dt" sz="half" idx="10"/>
          </p:nvPr>
        </p:nvSpPr>
        <p:spPr/>
        <p:txBody>
          <a:bodyPr/>
          <a:lstStyle/>
          <a:p>
            <a:fld id="{656EDE2C-BCD2-4299-A0C1-1CC46D803973}" type="datetimeFigureOut">
              <a:rPr lang="en-IN" smtClean="0"/>
              <a:t>14-09-2024</a:t>
            </a:fld>
            <a:endParaRPr lang="en-IN"/>
          </a:p>
        </p:txBody>
      </p:sp>
      <p:sp>
        <p:nvSpPr>
          <p:cNvPr id="5" name="Footer Placeholder 4">
            <a:extLst>
              <a:ext uri="{FF2B5EF4-FFF2-40B4-BE49-F238E27FC236}">
                <a16:creationId xmlns:a16="http://schemas.microsoft.com/office/drawing/2014/main" id="{509AB847-D73D-26E1-6623-3EEDC82DAD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B364F2-20A7-0113-721A-DEA85692D697}"/>
              </a:ext>
            </a:extLst>
          </p:cNvPr>
          <p:cNvSpPr>
            <a:spLocks noGrp="1"/>
          </p:cNvSpPr>
          <p:nvPr>
            <p:ph type="sldNum" sz="quarter" idx="12"/>
          </p:nvPr>
        </p:nvSpPr>
        <p:spPr/>
        <p:txBody>
          <a:bodyPr/>
          <a:lstStyle/>
          <a:p>
            <a:fld id="{FF05EFBB-2563-4B35-AC22-9AAE4EA1D3E0}" type="slidenum">
              <a:rPr lang="en-IN" smtClean="0"/>
              <a:t>‹#›</a:t>
            </a:fld>
            <a:endParaRPr lang="en-IN"/>
          </a:p>
        </p:txBody>
      </p:sp>
    </p:spTree>
    <p:extLst>
      <p:ext uri="{BB962C8B-B14F-4D97-AF65-F5344CB8AC3E}">
        <p14:creationId xmlns:p14="http://schemas.microsoft.com/office/powerpoint/2010/main" val="2340092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1639-C954-0FBB-1BFE-5EF9BC22FA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06BB92-438C-8112-2B6A-AB54A49EB0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D6C55A-1AEC-50EC-EF58-20F9F49FD93F}"/>
              </a:ext>
            </a:extLst>
          </p:cNvPr>
          <p:cNvSpPr>
            <a:spLocks noGrp="1"/>
          </p:cNvSpPr>
          <p:nvPr>
            <p:ph type="dt" sz="half" idx="10"/>
          </p:nvPr>
        </p:nvSpPr>
        <p:spPr/>
        <p:txBody>
          <a:bodyPr/>
          <a:lstStyle/>
          <a:p>
            <a:fld id="{656EDE2C-BCD2-4299-A0C1-1CC46D803973}" type="datetimeFigureOut">
              <a:rPr lang="en-IN" smtClean="0"/>
              <a:t>14-09-2024</a:t>
            </a:fld>
            <a:endParaRPr lang="en-IN"/>
          </a:p>
        </p:txBody>
      </p:sp>
      <p:sp>
        <p:nvSpPr>
          <p:cNvPr id="5" name="Footer Placeholder 4">
            <a:extLst>
              <a:ext uri="{FF2B5EF4-FFF2-40B4-BE49-F238E27FC236}">
                <a16:creationId xmlns:a16="http://schemas.microsoft.com/office/drawing/2014/main" id="{06107BC7-DD41-078B-7398-E4B479333B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522E1E-BC27-00DC-1B56-41725DC38F42}"/>
              </a:ext>
            </a:extLst>
          </p:cNvPr>
          <p:cNvSpPr>
            <a:spLocks noGrp="1"/>
          </p:cNvSpPr>
          <p:nvPr>
            <p:ph type="sldNum" sz="quarter" idx="12"/>
          </p:nvPr>
        </p:nvSpPr>
        <p:spPr/>
        <p:txBody>
          <a:bodyPr/>
          <a:lstStyle/>
          <a:p>
            <a:fld id="{FF05EFBB-2563-4B35-AC22-9AAE4EA1D3E0}" type="slidenum">
              <a:rPr lang="en-IN" smtClean="0"/>
              <a:t>‹#›</a:t>
            </a:fld>
            <a:endParaRPr lang="en-IN"/>
          </a:p>
        </p:txBody>
      </p:sp>
    </p:spTree>
    <p:extLst>
      <p:ext uri="{BB962C8B-B14F-4D97-AF65-F5344CB8AC3E}">
        <p14:creationId xmlns:p14="http://schemas.microsoft.com/office/powerpoint/2010/main" val="246895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88C3-82BA-4DB1-D5BB-41F5CCA0EE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3EB12E-055F-E8B2-260C-291EFE33BE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240E78-7C9D-54D5-D679-8488987B7C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FD0856-202F-602D-123B-CEA4FF6D666C}"/>
              </a:ext>
            </a:extLst>
          </p:cNvPr>
          <p:cNvSpPr>
            <a:spLocks noGrp="1"/>
          </p:cNvSpPr>
          <p:nvPr>
            <p:ph type="dt" sz="half" idx="10"/>
          </p:nvPr>
        </p:nvSpPr>
        <p:spPr/>
        <p:txBody>
          <a:bodyPr/>
          <a:lstStyle/>
          <a:p>
            <a:fld id="{656EDE2C-BCD2-4299-A0C1-1CC46D803973}" type="datetimeFigureOut">
              <a:rPr lang="en-IN" smtClean="0"/>
              <a:t>14-09-2024</a:t>
            </a:fld>
            <a:endParaRPr lang="en-IN"/>
          </a:p>
        </p:txBody>
      </p:sp>
      <p:sp>
        <p:nvSpPr>
          <p:cNvPr id="6" name="Footer Placeholder 5">
            <a:extLst>
              <a:ext uri="{FF2B5EF4-FFF2-40B4-BE49-F238E27FC236}">
                <a16:creationId xmlns:a16="http://schemas.microsoft.com/office/drawing/2014/main" id="{3ADC9BD0-D4FB-46AC-A164-F19329644D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501C23-DFDA-72E0-3F90-2642AA326F69}"/>
              </a:ext>
            </a:extLst>
          </p:cNvPr>
          <p:cNvSpPr>
            <a:spLocks noGrp="1"/>
          </p:cNvSpPr>
          <p:nvPr>
            <p:ph type="sldNum" sz="quarter" idx="12"/>
          </p:nvPr>
        </p:nvSpPr>
        <p:spPr/>
        <p:txBody>
          <a:bodyPr/>
          <a:lstStyle/>
          <a:p>
            <a:fld id="{FF05EFBB-2563-4B35-AC22-9AAE4EA1D3E0}" type="slidenum">
              <a:rPr lang="en-IN" smtClean="0"/>
              <a:t>‹#›</a:t>
            </a:fld>
            <a:endParaRPr lang="en-IN"/>
          </a:p>
        </p:txBody>
      </p:sp>
    </p:spTree>
    <p:extLst>
      <p:ext uri="{BB962C8B-B14F-4D97-AF65-F5344CB8AC3E}">
        <p14:creationId xmlns:p14="http://schemas.microsoft.com/office/powerpoint/2010/main" val="2319405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D319-AC8F-5454-B2F5-A2F14D809D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EF46A8-0F41-0705-84E2-361565536A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347314-338A-CBFF-1E98-C6BFCF5626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D888F7-375F-6912-7497-704ECFF7A2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C0BC4A-93FE-3622-2C26-BA8F0C616D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6B4B45-2AF1-F313-DEF1-10731FC465B7}"/>
              </a:ext>
            </a:extLst>
          </p:cNvPr>
          <p:cNvSpPr>
            <a:spLocks noGrp="1"/>
          </p:cNvSpPr>
          <p:nvPr>
            <p:ph type="dt" sz="half" idx="10"/>
          </p:nvPr>
        </p:nvSpPr>
        <p:spPr/>
        <p:txBody>
          <a:bodyPr/>
          <a:lstStyle/>
          <a:p>
            <a:fld id="{656EDE2C-BCD2-4299-A0C1-1CC46D803973}" type="datetimeFigureOut">
              <a:rPr lang="en-IN" smtClean="0"/>
              <a:t>14-09-2024</a:t>
            </a:fld>
            <a:endParaRPr lang="en-IN"/>
          </a:p>
        </p:txBody>
      </p:sp>
      <p:sp>
        <p:nvSpPr>
          <p:cNvPr id="8" name="Footer Placeholder 7">
            <a:extLst>
              <a:ext uri="{FF2B5EF4-FFF2-40B4-BE49-F238E27FC236}">
                <a16:creationId xmlns:a16="http://schemas.microsoft.com/office/drawing/2014/main" id="{C7271421-1ADB-079E-C186-73F4FE3908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E1003B-3E21-6562-00C1-134A96687A43}"/>
              </a:ext>
            </a:extLst>
          </p:cNvPr>
          <p:cNvSpPr>
            <a:spLocks noGrp="1"/>
          </p:cNvSpPr>
          <p:nvPr>
            <p:ph type="sldNum" sz="quarter" idx="12"/>
          </p:nvPr>
        </p:nvSpPr>
        <p:spPr/>
        <p:txBody>
          <a:bodyPr/>
          <a:lstStyle/>
          <a:p>
            <a:fld id="{FF05EFBB-2563-4B35-AC22-9AAE4EA1D3E0}" type="slidenum">
              <a:rPr lang="en-IN" smtClean="0"/>
              <a:t>‹#›</a:t>
            </a:fld>
            <a:endParaRPr lang="en-IN"/>
          </a:p>
        </p:txBody>
      </p:sp>
    </p:spTree>
    <p:extLst>
      <p:ext uri="{BB962C8B-B14F-4D97-AF65-F5344CB8AC3E}">
        <p14:creationId xmlns:p14="http://schemas.microsoft.com/office/powerpoint/2010/main" val="2231155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EC3A2-F2F9-2FAD-EBBE-C663F61085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BA1B3A-33C0-7C08-04DE-260733AFD458}"/>
              </a:ext>
            </a:extLst>
          </p:cNvPr>
          <p:cNvSpPr>
            <a:spLocks noGrp="1"/>
          </p:cNvSpPr>
          <p:nvPr>
            <p:ph type="dt" sz="half" idx="10"/>
          </p:nvPr>
        </p:nvSpPr>
        <p:spPr/>
        <p:txBody>
          <a:bodyPr/>
          <a:lstStyle/>
          <a:p>
            <a:fld id="{656EDE2C-BCD2-4299-A0C1-1CC46D803973}" type="datetimeFigureOut">
              <a:rPr lang="en-IN" smtClean="0"/>
              <a:t>14-09-2024</a:t>
            </a:fld>
            <a:endParaRPr lang="en-IN"/>
          </a:p>
        </p:txBody>
      </p:sp>
      <p:sp>
        <p:nvSpPr>
          <p:cNvPr id="4" name="Footer Placeholder 3">
            <a:extLst>
              <a:ext uri="{FF2B5EF4-FFF2-40B4-BE49-F238E27FC236}">
                <a16:creationId xmlns:a16="http://schemas.microsoft.com/office/drawing/2014/main" id="{073A8C71-1863-B5CB-0B4E-07E74178AC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81990B-A722-E5BA-5CA3-E8BCF52E08E8}"/>
              </a:ext>
            </a:extLst>
          </p:cNvPr>
          <p:cNvSpPr>
            <a:spLocks noGrp="1"/>
          </p:cNvSpPr>
          <p:nvPr>
            <p:ph type="sldNum" sz="quarter" idx="12"/>
          </p:nvPr>
        </p:nvSpPr>
        <p:spPr/>
        <p:txBody>
          <a:bodyPr/>
          <a:lstStyle/>
          <a:p>
            <a:fld id="{FF05EFBB-2563-4B35-AC22-9AAE4EA1D3E0}" type="slidenum">
              <a:rPr lang="en-IN" smtClean="0"/>
              <a:t>‹#›</a:t>
            </a:fld>
            <a:endParaRPr lang="en-IN"/>
          </a:p>
        </p:txBody>
      </p:sp>
    </p:spTree>
    <p:extLst>
      <p:ext uri="{BB962C8B-B14F-4D97-AF65-F5344CB8AC3E}">
        <p14:creationId xmlns:p14="http://schemas.microsoft.com/office/powerpoint/2010/main" val="353833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F82F7-1108-FA20-E856-D70B25CAC4A1}"/>
              </a:ext>
            </a:extLst>
          </p:cNvPr>
          <p:cNvSpPr>
            <a:spLocks noGrp="1"/>
          </p:cNvSpPr>
          <p:nvPr>
            <p:ph type="dt" sz="half" idx="10"/>
          </p:nvPr>
        </p:nvSpPr>
        <p:spPr/>
        <p:txBody>
          <a:bodyPr/>
          <a:lstStyle/>
          <a:p>
            <a:fld id="{656EDE2C-BCD2-4299-A0C1-1CC46D803973}" type="datetimeFigureOut">
              <a:rPr lang="en-IN" smtClean="0"/>
              <a:t>14-09-2024</a:t>
            </a:fld>
            <a:endParaRPr lang="en-IN"/>
          </a:p>
        </p:txBody>
      </p:sp>
      <p:sp>
        <p:nvSpPr>
          <p:cNvPr id="3" name="Footer Placeholder 2">
            <a:extLst>
              <a:ext uri="{FF2B5EF4-FFF2-40B4-BE49-F238E27FC236}">
                <a16:creationId xmlns:a16="http://schemas.microsoft.com/office/drawing/2014/main" id="{E18DDEF9-1BAF-8032-E0E1-CEFAD5F2A9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4257F3-C971-F99A-DA89-05022D16CAD8}"/>
              </a:ext>
            </a:extLst>
          </p:cNvPr>
          <p:cNvSpPr>
            <a:spLocks noGrp="1"/>
          </p:cNvSpPr>
          <p:nvPr>
            <p:ph type="sldNum" sz="quarter" idx="12"/>
          </p:nvPr>
        </p:nvSpPr>
        <p:spPr/>
        <p:txBody>
          <a:bodyPr/>
          <a:lstStyle/>
          <a:p>
            <a:fld id="{FF05EFBB-2563-4B35-AC22-9AAE4EA1D3E0}" type="slidenum">
              <a:rPr lang="en-IN" smtClean="0"/>
              <a:t>‹#›</a:t>
            </a:fld>
            <a:endParaRPr lang="en-IN"/>
          </a:p>
        </p:txBody>
      </p:sp>
    </p:spTree>
    <p:extLst>
      <p:ext uri="{BB962C8B-B14F-4D97-AF65-F5344CB8AC3E}">
        <p14:creationId xmlns:p14="http://schemas.microsoft.com/office/powerpoint/2010/main" val="184873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E59F-AC54-AA51-38FF-A1BCCB13F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98194C-C8FF-A10E-62C4-BB403B491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96F18B-7588-52AE-3E27-472501C9E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24E41-C52B-91EE-331A-FAD9A274058C}"/>
              </a:ext>
            </a:extLst>
          </p:cNvPr>
          <p:cNvSpPr>
            <a:spLocks noGrp="1"/>
          </p:cNvSpPr>
          <p:nvPr>
            <p:ph type="dt" sz="half" idx="10"/>
          </p:nvPr>
        </p:nvSpPr>
        <p:spPr/>
        <p:txBody>
          <a:bodyPr/>
          <a:lstStyle/>
          <a:p>
            <a:fld id="{656EDE2C-BCD2-4299-A0C1-1CC46D803973}" type="datetimeFigureOut">
              <a:rPr lang="en-IN" smtClean="0"/>
              <a:t>14-09-2024</a:t>
            </a:fld>
            <a:endParaRPr lang="en-IN"/>
          </a:p>
        </p:txBody>
      </p:sp>
      <p:sp>
        <p:nvSpPr>
          <p:cNvPr id="6" name="Footer Placeholder 5">
            <a:extLst>
              <a:ext uri="{FF2B5EF4-FFF2-40B4-BE49-F238E27FC236}">
                <a16:creationId xmlns:a16="http://schemas.microsoft.com/office/drawing/2014/main" id="{29A573EC-EEBC-51EE-ADFD-EF350D459E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71302E-7A08-FC2B-5F74-17D885CEA5A0}"/>
              </a:ext>
            </a:extLst>
          </p:cNvPr>
          <p:cNvSpPr>
            <a:spLocks noGrp="1"/>
          </p:cNvSpPr>
          <p:nvPr>
            <p:ph type="sldNum" sz="quarter" idx="12"/>
          </p:nvPr>
        </p:nvSpPr>
        <p:spPr/>
        <p:txBody>
          <a:bodyPr/>
          <a:lstStyle/>
          <a:p>
            <a:fld id="{FF05EFBB-2563-4B35-AC22-9AAE4EA1D3E0}" type="slidenum">
              <a:rPr lang="en-IN" smtClean="0"/>
              <a:t>‹#›</a:t>
            </a:fld>
            <a:endParaRPr lang="en-IN"/>
          </a:p>
        </p:txBody>
      </p:sp>
    </p:spTree>
    <p:extLst>
      <p:ext uri="{BB962C8B-B14F-4D97-AF65-F5344CB8AC3E}">
        <p14:creationId xmlns:p14="http://schemas.microsoft.com/office/powerpoint/2010/main" val="3471112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14CB-00BD-EE23-A0D2-B63DB8CAB9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F7AAE0-A76D-A9AD-8A4A-6CE9D5C7B7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ADBA2A-2892-403A-FA6D-E509CE16C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F52773-E524-0FFA-A620-F6A988C94650}"/>
              </a:ext>
            </a:extLst>
          </p:cNvPr>
          <p:cNvSpPr>
            <a:spLocks noGrp="1"/>
          </p:cNvSpPr>
          <p:nvPr>
            <p:ph type="dt" sz="half" idx="10"/>
          </p:nvPr>
        </p:nvSpPr>
        <p:spPr/>
        <p:txBody>
          <a:bodyPr/>
          <a:lstStyle/>
          <a:p>
            <a:fld id="{656EDE2C-BCD2-4299-A0C1-1CC46D803973}" type="datetimeFigureOut">
              <a:rPr lang="en-IN" smtClean="0"/>
              <a:t>14-09-2024</a:t>
            </a:fld>
            <a:endParaRPr lang="en-IN"/>
          </a:p>
        </p:txBody>
      </p:sp>
      <p:sp>
        <p:nvSpPr>
          <p:cNvPr id="6" name="Footer Placeholder 5">
            <a:extLst>
              <a:ext uri="{FF2B5EF4-FFF2-40B4-BE49-F238E27FC236}">
                <a16:creationId xmlns:a16="http://schemas.microsoft.com/office/drawing/2014/main" id="{088A42C2-08CB-29BA-8456-0DFEEE0D87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50382C-73C1-18B2-F7A0-702385877361}"/>
              </a:ext>
            </a:extLst>
          </p:cNvPr>
          <p:cNvSpPr>
            <a:spLocks noGrp="1"/>
          </p:cNvSpPr>
          <p:nvPr>
            <p:ph type="sldNum" sz="quarter" idx="12"/>
          </p:nvPr>
        </p:nvSpPr>
        <p:spPr/>
        <p:txBody>
          <a:bodyPr/>
          <a:lstStyle/>
          <a:p>
            <a:fld id="{FF05EFBB-2563-4B35-AC22-9AAE4EA1D3E0}" type="slidenum">
              <a:rPr lang="en-IN" smtClean="0"/>
              <a:t>‹#›</a:t>
            </a:fld>
            <a:endParaRPr lang="en-IN"/>
          </a:p>
        </p:txBody>
      </p:sp>
    </p:spTree>
    <p:extLst>
      <p:ext uri="{BB962C8B-B14F-4D97-AF65-F5344CB8AC3E}">
        <p14:creationId xmlns:p14="http://schemas.microsoft.com/office/powerpoint/2010/main" val="3836480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7286E4-2261-619A-27C5-0034840FF0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6B88FC-51EA-746B-0450-F528B0D4C2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A45098-5862-5E6D-24A5-B03543AEF3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EDE2C-BCD2-4299-A0C1-1CC46D803973}" type="datetimeFigureOut">
              <a:rPr lang="en-IN" smtClean="0"/>
              <a:t>14-09-2024</a:t>
            </a:fld>
            <a:endParaRPr lang="en-IN"/>
          </a:p>
        </p:txBody>
      </p:sp>
      <p:sp>
        <p:nvSpPr>
          <p:cNvPr id="5" name="Footer Placeholder 4">
            <a:extLst>
              <a:ext uri="{FF2B5EF4-FFF2-40B4-BE49-F238E27FC236}">
                <a16:creationId xmlns:a16="http://schemas.microsoft.com/office/drawing/2014/main" id="{7DA15587-B3AE-3FF1-7CF8-C56D91DB81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E759D1-1475-4E53-DA85-87A047412A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5EFBB-2563-4B35-AC22-9AAE4EA1D3E0}" type="slidenum">
              <a:rPr lang="en-IN" smtClean="0"/>
              <a:t>‹#›</a:t>
            </a:fld>
            <a:endParaRPr lang="en-IN"/>
          </a:p>
        </p:txBody>
      </p:sp>
    </p:spTree>
    <p:extLst>
      <p:ext uri="{BB962C8B-B14F-4D97-AF65-F5344CB8AC3E}">
        <p14:creationId xmlns:p14="http://schemas.microsoft.com/office/powerpoint/2010/main" val="1882997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mowebshop.tricentis.com/"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hyperlink" Target="https://demowebshop.tricentis.com/login"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hyperlink" Target="https://demowebshop.tricentis.com/"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demowebshop.tricentis.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demowebshop.tricentis.co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E87A3E-F702-0925-DD0F-B7DC98DEB905}"/>
              </a:ext>
            </a:extLst>
          </p:cNvPr>
          <p:cNvSpPr>
            <a:spLocks noGrp="1"/>
          </p:cNvSpPr>
          <p:nvPr>
            <p:ph type="ctrTitle"/>
          </p:nvPr>
        </p:nvSpPr>
        <p:spPr>
          <a:xfrm>
            <a:off x="513805" y="1218156"/>
            <a:ext cx="10502538" cy="2657158"/>
          </a:xfrm>
        </p:spPr>
        <p:txBody>
          <a:bodyPr>
            <a:noAutofit/>
          </a:bodyPr>
          <a:lstStyle/>
          <a:p>
            <a:r>
              <a:rPr lang="en-US" sz="4000" b="1" i="0" u="none" strike="noStrike" dirty="0">
                <a:solidFill>
                  <a:srgbClr val="000000"/>
                </a:solidFill>
                <a:effectLst/>
                <a:latin typeface="Times New Roman" panose="02020603050405020304" pitchFamily="18" charset="0"/>
              </a:rPr>
              <a:t>Building a Comprehensive End-to-End Testing Suite for "Demowebshop" E-commerce Application Using Cypress</a:t>
            </a:r>
            <a:endParaRPr lang="en-IN" sz="4000" dirty="0"/>
          </a:p>
        </p:txBody>
      </p:sp>
      <p:sp>
        <p:nvSpPr>
          <p:cNvPr id="2" name="TextBox 1">
            <a:extLst>
              <a:ext uri="{FF2B5EF4-FFF2-40B4-BE49-F238E27FC236}">
                <a16:creationId xmlns:a16="http://schemas.microsoft.com/office/drawing/2014/main" id="{08F76274-6942-C5D6-24C4-5D6A74DB5BA9}"/>
              </a:ext>
            </a:extLst>
          </p:cNvPr>
          <p:cNvSpPr txBox="1"/>
          <p:nvPr/>
        </p:nvSpPr>
        <p:spPr>
          <a:xfrm>
            <a:off x="8414535" y="4767209"/>
            <a:ext cx="317716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By Akhil Janapatla</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619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DC2BBA3-6924-3C93-C917-A373C358BE23}"/>
              </a:ext>
            </a:extLst>
          </p:cNvPr>
          <p:cNvSpPr>
            <a:spLocks noChangeArrowheads="1"/>
          </p:cNvSpPr>
          <p:nvPr/>
        </p:nvSpPr>
        <p:spPr bwMode="auto">
          <a:xfrm>
            <a:off x="533264" y="1449350"/>
            <a:ext cx="1077277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cart management functionalities including adding, removing items and </a:t>
            </a:r>
            <a:r>
              <a:rPr lang="en-US" sz="2000" dirty="0">
                <a:latin typeface="Times New Roman" panose="02020603050405020304" pitchFamily="18" charset="0"/>
                <a:cs typeface="Times New Roman" panose="02020603050405020304" pitchFamily="18" charset="0"/>
              </a:rPr>
              <a:t>updating the cart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Visit the URL: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https://demowebshop.tricentis.com</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custom command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cy.SearchAndAddItems()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add items to the cart.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Navigate to the shopping cart.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Validate the total number of items in the cart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Validate the total cart value.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 specific items from the cart.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Validate the updated total number of items and cart value.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itle 3">
            <a:extLst>
              <a:ext uri="{FF2B5EF4-FFF2-40B4-BE49-F238E27FC236}">
                <a16:creationId xmlns:a16="http://schemas.microsoft.com/office/drawing/2014/main" id="{DEB9D215-E07E-EBD2-D2D8-62DB9B5AA7D7}"/>
              </a:ext>
            </a:extLst>
          </p:cNvPr>
          <p:cNvSpPr txBox="1">
            <a:spLocks/>
          </p:cNvSpPr>
          <p:nvPr/>
        </p:nvSpPr>
        <p:spPr>
          <a:xfrm>
            <a:off x="409574" y="612776"/>
            <a:ext cx="10515600" cy="4730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Test case: Cart Management</a:t>
            </a:r>
            <a:endParaRPr lang="en-IN" sz="3200" dirty="0"/>
          </a:p>
        </p:txBody>
      </p:sp>
      <p:pic>
        <p:nvPicPr>
          <p:cNvPr id="10" name="Picture 9">
            <a:extLst>
              <a:ext uri="{FF2B5EF4-FFF2-40B4-BE49-F238E27FC236}">
                <a16:creationId xmlns:a16="http://schemas.microsoft.com/office/drawing/2014/main" id="{C5F54FE7-781E-5444-99FD-E5A7AD4291E5}"/>
              </a:ext>
            </a:extLst>
          </p:cNvPr>
          <p:cNvPicPr>
            <a:picLocks noChangeAspect="1"/>
          </p:cNvPicPr>
          <p:nvPr/>
        </p:nvPicPr>
        <p:blipFill>
          <a:blip r:embed="rId4"/>
          <a:stretch>
            <a:fillRect/>
          </a:stretch>
        </p:blipFill>
        <p:spPr>
          <a:xfrm>
            <a:off x="2360023" y="5106342"/>
            <a:ext cx="6156959" cy="1138882"/>
          </a:xfrm>
          <a:prstGeom prst="rect">
            <a:avLst/>
          </a:prstGeom>
        </p:spPr>
      </p:pic>
    </p:spTree>
    <p:extLst>
      <p:ext uri="{BB962C8B-B14F-4D97-AF65-F5344CB8AC3E}">
        <p14:creationId xmlns:p14="http://schemas.microsoft.com/office/powerpoint/2010/main" val="281536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76BEDE-1332-14C4-4E35-3ACAA353B0C2}"/>
              </a:ext>
            </a:extLst>
          </p:cNvPr>
          <p:cNvSpPr txBox="1"/>
          <p:nvPr/>
        </p:nvSpPr>
        <p:spPr>
          <a:xfrm>
            <a:off x="990600" y="4757261"/>
            <a:ext cx="6096000"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800" b="1" dirty="0">
                <a:latin typeface="Times New Roman" panose="02020603050405020304" pitchFamily="18" charset="0"/>
                <a:cs typeface="Times New Roman" panose="02020603050405020304" pitchFamily="18" charset="0"/>
              </a:rPr>
              <a:t>Results Observed:</a:t>
            </a:r>
            <a:r>
              <a:rPr lang="en-IN" sz="1800" dirty="0">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items in the cart match the displayed quantity.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cart value matches the sum of the items' values.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Updated total items and cart value are correct after removing items.</a:t>
            </a:r>
          </a:p>
        </p:txBody>
      </p:sp>
      <p:pic>
        <p:nvPicPr>
          <p:cNvPr id="8" name="Picture 7">
            <a:extLst>
              <a:ext uri="{FF2B5EF4-FFF2-40B4-BE49-F238E27FC236}">
                <a16:creationId xmlns:a16="http://schemas.microsoft.com/office/drawing/2014/main" id="{BB41465E-D11D-FE8F-E29E-756F65FE3F40}"/>
              </a:ext>
            </a:extLst>
          </p:cNvPr>
          <p:cNvPicPr>
            <a:picLocks noChangeAspect="1"/>
          </p:cNvPicPr>
          <p:nvPr/>
        </p:nvPicPr>
        <p:blipFill>
          <a:blip r:embed="rId3"/>
          <a:stretch>
            <a:fillRect/>
          </a:stretch>
        </p:blipFill>
        <p:spPr>
          <a:xfrm>
            <a:off x="5807193" y="555985"/>
            <a:ext cx="6107431" cy="3436197"/>
          </a:xfrm>
          <a:prstGeom prst="rect">
            <a:avLst/>
          </a:prstGeom>
          <a:ln w="19050">
            <a:solidFill>
              <a:schemeClr val="tx1"/>
            </a:solidFill>
          </a:ln>
        </p:spPr>
      </p:pic>
      <p:pic>
        <p:nvPicPr>
          <p:cNvPr id="3" name="Picture 2">
            <a:extLst>
              <a:ext uri="{FF2B5EF4-FFF2-40B4-BE49-F238E27FC236}">
                <a16:creationId xmlns:a16="http://schemas.microsoft.com/office/drawing/2014/main" id="{170AFE3E-79EE-C22B-3233-67F8DFC234B2}"/>
              </a:ext>
            </a:extLst>
          </p:cNvPr>
          <p:cNvPicPr>
            <a:picLocks noChangeAspect="1"/>
          </p:cNvPicPr>
          <p:nvPr/>
        </p:nvPicPr>
        <p:blipFill>
          <a:blip r:embed="rId4"/>
          <a:stretch>
            <a:fillRect/>
          </a:stretch>
        </p:blipFill>
        <p:spPr>
          <a:xfrm>
            <a:off x="698617" y="120200"/>
            <a:ext cx="4417914" cy="4546637"/>
          </a:xfrm>
          <a:prstGeom prst="rect">
            <a:avLst/>
          </a:prstGeom>
        </p:spPr>
      </p:pic>
    </p:spTree>
    <p:extLst>
      <p:ext uri="{BB962C8B-B14F-4D97-AF65-F5344CB8AC3E}">
        <p14:creationId xmlns:p14="http://schemas.microsoft.com/office/powerpoint/2010/main" val="2367957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F617-0597-FDA9-6873-F628C9E120D8}"/>
              </a:ext>
            </a:extLst>
          </p:cNvPr>
          <p:cNvSpPr>
            <a:spLocks noGrp="1"/>
          </p:cNvSpPr>
          <p:nvPr>
            <p:ph type="title"/>
          </p:nvPr>
        </p:nvSpPr>
        <p:spPr>
          <a:xfrm>
            <a:off x="1589722" y="752437"/>
            <a:ext cx="7915275" cy="768349"/>
          </a:xfrm>
        </p:spPr>
        <p:txBody>
          <a:bodyPr>
            <a:noAutofit/>
          </a:bodyPr>
          <a:lstStyle/>
          <a:p>
            <a:pPr algn="ctr"/>
            <a:r>
              <a:rPr lang="en-US" sz="3200" b="1" dirty="0">
                <a:latin typeface="Times New Roman" panose="02020603050405020304" pitchFamily="18" charset="0"/>
                <a:cs typeface="Times New Roman" panose="02020603050405020304" pitchFamily="18" charset="0"/>
              </a:rPr>
              <a:t>Test Case: User Registration</a:t>
            </a:r>
            <a:endParaRPr lang="en-IN" sz="3200" dirty="0"/>
          </a:p>
        </p:txBody>
      </p:sp>
      <p:sp>
        <p:nvSpPr>
          <p:cNvPr id="4" name="TextBox 3">
            <a:extLst>
              <a:ext uri="{FF2B5EF4-FFF2-40B4-BE49-F238E27FC236}">
                <a16:creationId xmlns:a16="http://schemas.microsoft.com/office/drawing/2014/main" id="{086EF00A-3184-895C-0E2F-2E9CA6157017}"/>
              </a:ext>
            </a:extLst>
          </p:cNvPr>
          <p:cNvSpPr txBox="1"/>
          <p:nvPr/>
        </p:nvSpPr>
        <p:spPr>
          <a:xfrm>
            <a:off x="624095" y="1929007"/>
            <a:ext cx="9972676" cy="286232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Objective: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Test user registration with valid inputs </a:t>
            </a:r>
            <a:r>
              <a:rPr lang="en-IN" sz="2000" dirty="0">
                <a:latin typeface="Times New Roman" panose="02020603050405020304" pitchFamily="18" charset="0"/>
                <a:cs typeface="Times New Roman" panose="02020603050405020304" pitchFamily="18" charset="0"/>
              </a:rPr>
              <a:t>and invalid inputs</a:t>
            </a:r>
            <a:r>
              <a:rPr lang="en-US" sz="2000" dirty="0">
                <a:latin typeface="Times New Roman" panose="02020603050405020304" pitchFamily="18" charset="0"/>
                <a:cs typeface="Times New Roman" panose="02020603050405020304" pitchFamily="18" charset="0"/>
              </a:rPr>
              <a:t> for validation and registration.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Steps:</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Visit the registration page </a:t>
            </a:r>
            <a:r>
              <a:rPr lang="en-US" altLang="en-US" sz="2000" dirty="0">
                <a:solidFill>
                  <a:srgbClr val="0187CC"/>
                </a:solidFill>
                <a:latin typeface="Times New Roman" panose="02020603050405020304" pitchFamily="18" charset="0"/>
                <a:cs typeface="Times New Roman" panose="02020603050405020304" pitchFamily="18" charset="0"/>
              </a:rPr>
              <a:t>https://demowebshop.tricentis.com/register</a:t>
            </a:r>
            <a:endParaRPr lang="en-US" sz="2000" dirty="0">
              <a:solidFill>
                <a:srgbClr val="0187CC"/>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Enter valid details including username and password.</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Submit the registration form.</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Verify successful registration and user visibility in the account section.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Enter no details in the form and verify the errors are visible.</a:t>
            </a:r>
          </a:p>
        </p:txBody>
      </p:sp>
    </p:spTree>
    <p:extLst>
      <p:ext uri="{BB962C8B-B14F-4D97-AF65-F5344CB8AC3E}">
        <p14:creationId xmlns:p14="http://schemas.microsoft.com/office/powerpoint/2010/main" val="2629999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3D7D59-2501-CFC1-CFD9-8FDDE519B8FD}"/>
              </a:ext>
            </a:extLst>
          </p:cNvPr>
          <p:cNvPicPr>
            <a:picLocks noChangeAspect="1"/>
          </p:cNvPicPr>
          <p:nvPr/>
        </p:nvPicPr>
        <p:blipFill>
          <a:blip r:embed="rId3"/>
          <a:srcRect l="-155" t="-700" r="155" b="11922"/>
          <a:stretch/>
        </p:blipFill>
        <p:spPr>
          <a:xfrm>
            <a:off x="7121378" y="151504"/>
            <a:ext cx="4457597" cy="2629307"/>
          </a:xfrm>
          <a:prstGeom prst="rect">
            <a:avLst/>
          </a:prstGeom>
          <a:ln w="19050">
            <a:solidFill>
              <a:schemeClr val="tx1"/>
            </a:solidFill>
          </a:ln>
        </p:spPr>
      </p:pic>
      <p:pic>
        <p:nvPicPr>
          <p:cNvPr id="10" name="Picture 9">
            <a:extLst>
              <a:ext uri="{FF2B5EF4-FFF2-40B4-BE49-F238E27FC236}">
                <a16:creationId xmlns:a16="http://schemas.microsoft.com/office/drawing/2014/main" id="{00781B17-7A5E-47F2-CF31-CB65274CB97E}"/>
              </a:ext>
            </a:extLst>
          </p:cNvPr>
          <p:cNvPicPr>
            <a:picLocks noChangeAspect="1"/>
          </p:cNvPicPr>
          <p:nvPr/>
        </p:nvPicPr>
        <p:blipFill>
          <a:blip r:embed="rId4"/>
          <a:stretch>
            <a:fillRect/>
          </a:stretch>
        </p:blipFill>
        <p:spPr>
          <a:xfrm>
            <a:off x="7121378" y="3318057"/>
            <a:ext cx="4550525" cy="2303644"/>
          </a:xfrm>
          <a:prstGeom prst="rect">
            <a:avLst/>
          </a:prstGeom>
          <a:ln w="19050">
            <a:solidFill>
              <a:schemeClr val="tx1"/>
            </a:solidFill>
          </a:ln>
        </p:spPr>
      </p:pic>
      <p:sp>
        <p:nvSpPr>
          <p:cNvPr id="11" name="Rectangle: Rounded Corners 10">
            <a:extLst>
              <a:ext uri="{FF2B5EF4-FFF2-40B4-BE49-F238E27FC236}">
                <a16:creationId xmlns:a16="http://schemas.microsoft.com/office/drawing/2014/main" id="{A838D50D-E371-D9BB-7435-1CECD955740A}"/>
              </a:ext>
            </a:extLst>
          </p:cNvPr>
          <p:cNvSpPr/>
          <p:nvPr/>
        </p:nvSpPr>
        <p:spPr>
          <a:xfrm>
            <a:off x="7862316" y="4259773"/>
            <a:ext cx="1112251" cy="420211"/>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1269E3CD-A777-6D78-9016-0A1AFDB18655}"/>
              </a:ext>
            </a:extLst>
          </p:cNvPr>
          <p:cNvSpPr txBox="1"/>
          <p:nvPr/>
        </p:nvSpPr>
        <p:spPr>
          <a:xfrm>
            <a:off x="598910" y="5024684"/>
            <a:ext cx="6096000"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1" dirty="0">
                <a:latin typeface="Times New Roman" panose="02020603050405020304" pitchFamily="18" charset="0"/>
                <a:cs typeface="Times New Roman" panose="02020603050405020304" pitchFamily="18" charset="0"/>
              </a:rPr>
              <a:t>Results Observed:</a:t>
            </a:r>
            <a:r>
              <a:rPr lang="en-IN" sz="2000" dirty="0">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l" rtl="0" eaLnBrk="1" latinLnBrk="0" hangingPunct="1">
              <a:spcBef>
                <a:spcPts val="0"/>
              </a:spcBef>
              <a:spcAft>
                <a:spcPts val="0"/>
              </a:spcAft>
              <a:buFont typeface="Arial" panose="020B0604020202020204" pitchFamily="34" charset="0"/>
              <a:buChar char="•"/>
            </a:pPr>
            <a:r>
              <a:rPr lang="en-US" sz="2000" b="0" i="0" kern="1200" dirty="0">
                <a:solidFill>
                  <a:srgbClr val="000000"/>
                </a:solidFill>
                <a:effectLst/>
                <a:latin typeface="Times New Roman" panose="02020603050405020304" pitchFamily="18" charset="0"/>
                <a:ea typeface="+mn-ea"/>
                <a:cs typeface="+mn-cs"/>
              </a:rPr>
              <a:t>Successful registration and confirmation message </a:t>
            </a:r>
            <a:endParaRPr lang="en-IN" sz="2000" dirty="0">
              <a:effectLst/>
            </a:endParaRPr>
          </a:p>
          <a:p>
            <a:pPr marL="285750" indent="-285750" algn="l" rtl="0" eaLnBrk="1" latinLnBrk="0" hangingPunct="1">
              <a:spcBef>
                <a:spcPts val="0"/>
              </a:spcBef>
              <a:spcAft>
                <a:spcPts val="0"/>
              </a:spcAft>
              <a:buFont typeface="Arial" panose="020B0604020202020204" pitchFamily="34" charset="0"/>
              <a:buChar char="•"/>
            </a:pPr>
            <a:r>
              <a:rPr lang="en-US" sz="2000" b="0" i="0" kern="1200" dirty="0">
                <a:solidFill>
                  <a:srgbClr val="000000"/>
                </a:solidFill>
                <a:effectLst/>
                <a:latin typeface="Times New Roman" panose="02020603050405020304" pitchFamily="18" charset="0"/>
                <a:ea typeface="+mn-ea"/>
                <a:cs typeface="+mn-cs"/>
              </a:rPr>
              <a:t>Error messages for missing fields are displayed</a:t>
            </a:r>
            <a:endParaRPr lang="en-IN" sz="2000" dirty="0">
              <a:effectLst/>
            </a:endParaRPr>
          </a:p>
        </p:txBody>
      </p:sp>
      <p:pic>
        <p:nvPicPr>
          <p:cNvPr id="3" name="Picture 2">
            <a:extLst>
              <a:ext uri="{FF2B5EF4-FFF2-40B4-BE49-F238E27FC236}">
                <a16:creationId xmlns:a16="http://schemas.microsoft.com/office/drawing/2014/main" id="{2BB54CBA-2D02-24DB-B188-63FA33A24D47}"/>
              </a:ext>
            </a:extLst>
          </p:cNvPr>
          <p:cNvPicPr>
            <a:picLocks noChangeAspect="1"/>
          </p:cNvPicPr>
          <p:nvPr/>
        </p:nvPicPr>
        <p:blipFill>
          <a:blip r:embed="rId5"/>
          <a:stretch>
            <a:fillRect/>
          </a:stretch>
        </p:blipFill>
        <p:spPr>
          <a:xfrm>
            <a:off x="711926" y="151504"/>
            <a:ext cx="5204044" cy="4669604"/>
          </a:xfrm>
          <a:prstGeom prst="rect">
            <a:avLst/>
          </a:prstGeom>
        </p:spPr>
      </p:pic>
    </p:spTree>
    <p:extLst>
      <p:ext uri="{BB962C8B-B14F-4D97-AF65-F5344CB8AC3E}">
        <p14:creationId xmlns:p14="http://schemas.microsoft.com/office/powerpoint/2010/main" val="1068252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FD6596-4E1B-7F9C-3E7C-3EA64497C5FC}"/>
              </a:ext>
            </a:extLst>
          </p:cNvPr>
          <p:cNvSpPr txBox="1"/>
          <p:nvPr/>
        </p:nvSpPr>
        <p:spPr>
          <a:xfrm>
            <a:off x="527602" y="1445315"/>
            <a:ext cx="9067800" cy="378565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Objective: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Test login and logout functionalities to ensure they work with both valid and invalid credentials.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Steps:</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Visit the login page: </a:t>
            </a:r>
            <a:r>
              <a:rPr lang="en-US" sz="2000" dirty="0">
                <a:latin typeface="Times New Roman" panose="02020603050405020304" pitchFamily="18" charset="0"/>
                <a:cs typeface="Times New Roman" panose="02020603050405020304" pitchFamily="18" charset="0"/>
                <a:hlinkClick r:id="rId2"/>
              </a:rPr>
              <a:t>https://demowebshop.tricentis.com/login</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Enter valid credentials and login.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Verify successful login by checking user account details and the logout button.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Perform logout and verify success.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Attempt login with invalid credentials and verify the error message.</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Re-login with valid credentials and verify successful login.</a:t>
            </a:r>
          </a:p>
          <a:p>
            <a:pPr>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255EE01F-DF2D-595C-8AA9-2F07AA042A0F}"/>
              </a:ext>
            </a:extLst>
          </p:cNvPr>
          <p:cNvSpPr>
            <a:spLocks noGrp="1"/>
          </p:cNvSpPr>
          <p:nvPr>
            <p:ph type="title"/>
          </p:nvPr>
        </p:nvSpPr>
        <p:spPr>
          <a:xfrm>
            <a:off x="2138362" y="669926"/>
            <a:ext cx="7915275" cy="768349"/>
          </a:xfrm>
        </p:spPr>
        <p:txBody>
          <a:bodyPr>
            <a:noAutofit/>
          </a:bodyPr>
          <a:lstStyle/>
          <a:p>
            <a:pPr algn="ctr"/>
            <a:r>
              <a:rPr lang="en-US" sz="3200" b="1" dirty="0">
                <a:latin typeface="Times New Roman" panose="02020603050405020304" pitchFamily="18" charset="0"/>
                <a:cs typeface="Times New Roman" panose="02020603050405020304" pitchFamily="18" charset="0"/>
              </a:rPr>
              <a:t>Test Case: User Login/Logout</a:t>
            </a:r>
            <a:endParaRPr lang="en-IN" sz="3200" dirty="0"/>
          </a:p>
        </p:txBody>
      </p:sp>
    </p:spTree>
    <p:extLst>
      <p:ext uri="{BB962C8B-B14F-4D97-AF65-F5344CB8AC3E}">
        <p14:creationId xmlns:p14="http://schemas.microsoft.com/office/powerpoint/2010/main" val="1657531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7E89F6-4648-C814-60C3-5BEC44EA58F3}"/>
              </a:ext>
            </a:extLst>
          </p:cNvPr>
          <p:cNvPicPr>
            <a:picLocks noChangeAspect="1"/>
          </p:cNvPicPr>
          <p:nvPr/>
        </p:nvPicPr>
        <p:blipFill>
          <a:blip r:embed="rId2"/>
          <a:stretch>
            <a:fillRect/>
          </a:stretch>
        </p:blipFill>
        <p:spPr>
          <a:xfrm>
            <a:off x="7215894" y="170567"/>
            <a:ext cx="3364558" cy="2860309"/>
          </a:xfrm>
          <a:prstGeom prst="rect">
            <a:avLst/>
          </a:prstGeom>
          <a:ln w="19050">
            <a:solidFill>
              <a:schemeClr val="tx1"/>
            </a:solidFill>
          </a:ln>
        </p:spPr>
      </p:pic>
      <p:pic>
        <p:nvPicPr>
          <p:cNvPr id="6" name="Picture 5">
            <a:extLst>
              <a:ext uri="{FF2B5EF4-FFF2-40B4-BE49-F238E27FC236}">
                <a16:creationId xmlns:a16="http://schemas.microsoft.com/office/drawing/2014/main" id="{D06FF8F1-01C8-BECE-95E4-7C613B6E2C73}"/>
              </a:ext>
            </a:extLst>
          </p:cNvPr>
          <p:cNvPicPr>
            <a:picLocks noChangeAspect="1"/>
          </p:cNvPicPr>
          <p:nvPr/>
        </p:nvPicPr>
        <p:blipFill>
          <a:blip r:embed="rId3"/>
          <a:srcRect b="74104"/>
          <a:stretch/>
        </p:blipFill>
        <p:spPr>
          <a:xfrm>
            <a:off x="6096000" y="3360514"/>
            <a:ext cx="5772151" cy="864258"/>
          </a:xfrm>
          <a:prstGeom prst="rect">
            <a:avLst/>
          </a:prstGeom>
          <a:ln w="19050">
            <a:solidFill>
              <a:schemeClr val="tx1"/>
            </a:solidFill>
          </a:ln>
        </p:spPr>
      </p:pic>
      <p:sp>
        <p:nvSpPr>
          <p:cNvPr id="8" name="TextBox 7">
            <a:extLst>
              <a:ext uri="{FF2B5EF4-FFF2-40B4-BE49-F238E27FC236}">
                <a16:creationId xmlns:a16="http://schemas.microsoft.com/office/drawing/2014/main" id="{6B683E58-19DB-F7AA-40A1-DD90449E00E4}"/>
              </a:ext>
            </a:extLst>
          </p:cNvPr>
          <p:cNvSpPr txBox="1"/>
          <p:nvPr/>
        </p:nvSpPr>
        <p:spPr>
          <a:xfrm>
            <a:off x="976055" y="4352836"/>
            <a:ext cx="6096000"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800" b="1" dirty="0">
                <a:latin typeface="Times New Roman" panose="02020603050405020304" pitchFamily="18" charset="0"/>
                <a:cs typeface="Times New Roman" panose="02020603050405020304" pitchFamily="18" charset="0"/>
              </a:rPr>
              <a:t>Results Observed:</a:t>
            </a:r>
            <a:r>
              <a:rPr lang="en-IN" sz="1800" dirty="0">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Successful login and logout.</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Error message for failed login attempt.</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Successful login after a failed attempt.</a:t>
            </a:r>
          </a:p>
        </p:txBody>
      </p:sp>
      <p:pic>
        <p:nvPicPr>
          <p:cNvPr id="3" name="Picture 2">
            <a:extLst>
              <a:ext uri="{FF2B5EF4-FFF2-40B4-BE49-F238E27FC236}">
                <a16:creationId xmlns:a16="http://schemas.microsoft.com/office/drawing/2014/main" id="{466DFA88-B8FD-A21B-21ED-1C63D8BD1801}"/>
              </a:ext>
            </a:extLst>
          </p:cNvPr>
          <p:cNvPicPr>
            <a:picLocks noChangeAspect="1"/>
          </p:cNvPicPr>
          <p:nvPr/>
        </p:nvPicPr>
        <p:blipFill>
          <a:blip r:embed="rId4"/>
          <a:stretch>
            <a:fillRect/>
          </a:stretch>
        </p:blipFill>
        <p:spPr>
          <a:xfrm>
            <a:off x="840269" y="170567"/>
            <a:ext cx="4235165" cy="4035948"/>
          </a:xfrm>
          <a:prstGeom prst="rect">
            <a:avLst/>
          </a:prstGeom>
        </p:spPr>
      </p:pic>
    </p:spTree>
    <p:extLst>
      <p:ext uri="{BB962C8B-B14F-4D97-AF65-F5344CB8AC3E}">
        <p14:creationId xmlns:p14="http://schemas.microsoft.com/office/powerpoint/2010/main" val="3387047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8BEBB7-3A2D-2514-797D-7948708F456A}"/>
              </a:ext>
            </a:extLst>
          </p:cNvPr>
          <p:cNvSpPr txBox="1"/>
          <p:nvPr/>
        </p:nvSpPr>
        <p:spPr>
          <a:xfrm>
            <a:off x="559075" y="1475133"/>
            <a:ext cx="9782175" cy="347787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Objective: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Test the checkout process, including order placement and confirmation.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Steps:</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Visit the homepage: </a:t>
            </a:r>
            <a:r>
              <a:rPr lang="en-US" sz="2000" dirty="0">
                <a:latin typeface="Times New Roman" panose="02020603050405020304" pitchFamily="18" charset="0"/>
                <a:cs typeface="Times New Roman" panose="02020603050405020304" pitchFamily="18" charset="0"/>
                <a:hlinkClick r:id="rId2"/>
              </a:rPr>
              <a:t>https://demowebshop.tricentis.com</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Add multiple items to the cart using the custom command.</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Log in with valid credentials.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Navigate to the cart and proceed to checkout.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Complete checkout steps, including billing, shipping, and payment.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Confirm the order and verify the order confirmation message.</a:t>
            </a:r>
          </a:p>
          <a:p>
            <a:pPr>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96ADB15F-1B59-0849-7B93-FDFCE3C28F1E}"/>
              </a:ext>
            </a:extLst>
          </p:cNvPr>
          <p:cNvSpPr>
            <a:spLocks noGrp="1"/>
          </p:cNvSpPr>
          <p:nvPr>
            <p:ph type="title" idx="4294967295"/>
          </p:nvPr>
        </p:nvSpPr>
        <p:spPr>
          <a:xfrm>
            <a:off x="1492524" y="591548"/>
            <a:ext cx="7915275" cy="768350"/>
          </a:xfrm>
        </p:spPr>
        <p:txBody>
          <a:bodyPr>
            <a:noAutofit/>
          </a:bodyPr>
          <a:lstStyle/>
          <a:p>
            <a:pPr algn="ctr"/>
            <a:r>
              <a:rPr lang="en-US" sz="3200" b="1" dirty="0">
                <a:latin typeface="Times New Roman" panose="02020603050405020304" pitchFamily="18" charset="0"/>
                <a:cs typeface="Times New Roman" panose="02020603050405020304" pitchFamily="18" charset="0"/>
              </a:rPr>
              <a:t>Test Case: Cart Checkout</a:t>
            </a:r>
            <a:endParaRPr lang="en-IN" sz="3200" dirty="0"/>
          </a:p>
        </p:txBody>
      </p:sp>
    </p:spTree>
    <p:extLst>
      <p:ext uri="{BB962C8B-B14F-4D97-AF65-F5344CB8AC3E}">
        <p14:creationId xmlns:p14="http://schemas.microsoft.com/office/powerpoint/2010/main" val="1560132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28CB26-5503-59E4-13E3-56D789C6F795}"/>
              </a:ext>
            </a:extLst>
          </p:cNvPr>
          <p:cNvSpPr txBox="1"/>
          <p:nvPr/>
        </p:nvSpPr>
        <p:spPr>
          <a:xfrm>
            <a:off x="816294" y="4842651"/>
            <a:ext cx="609600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800" b="1" dirty="0">
                <a:latin typeface="Times New Roman" panose="02020603050405020304" pitchFamily="18" charset="0"/>
                <a:cs typeface="Times New Roman" panose="02020603050405020304" pitchFamily="18" charset="0"/>
              </a:rPr>
              <a:t>Results Observed:</a:t>
            </a:r>
            <a:r>
              <a:rPr lang="en-IN" sz="1800" dirty="0">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Successful checkout with an order confirmation message.</a:t>
            </a:r>
          </a:p>
        </p:txBody>
      </p:sp>
      <p:pic>
        <p:nvPicPr>
          <p:cNvPr id="9" name="Picture 8">
            <a:extLst>
              <a:ext uri="{FF2B5EF4-FFF2-40B4-BE49-F238E27FC236}">
                <a16:creationId xmlns:a16="http://schemas.microsoft.com/office/drawing/2014/main" id="{0ABEEDA4-6BF7-931B-EC5C-6A5A932B86FC}"/>
              </a:ext>
            </a:extLst>
          </p:cNvPr>
          <p:cNvPicPr>
            <a:picLocks noChangeAspect="1"/>
          </p:cNvPicPr>
          <p:nvPr/>
        </p:nvPicPr>
        <p:blipFill>
          <a:blip r:embed="rId2"/>
          <a:srcRect l="-316" t="-2078" r="50151" b="2078"/>
          <a:stretch/>
        </p:blipFill>
        <p:spPr>
          <a:xfrm>
            <a:off x="6912294" y="280580"/>
            <a:ext cx="4856170" cy="4034245"/>
          </a:xfrm>
          <a:prstGeom prst="rect">
            <a:avLst/>
          </a:prstGeom>
          <a:ln w="19050">
            <a:solidFill>
              <a:schemeClr val="tx1"/>
            </a:solidFill>
          </a:ln>
        </p:spPr>
      </p:pic>
      <p:pic>
        <p:nvPicPr>
          <p:cNvPr id="4" name="Picture 3">
            <a:extLst>
              <a:ext uri="{FF2B5EF4-FFF2-40B4-BE49-F238E27FC236}">
                <a16:creationId xmlns:a16="http://schemas.microsoft.com/office/drawing/2014/main" id="{92CCE44E-11F2-AA23-1AC0-21C59C45CCE1}"/>
              </a:ext>
            </a:extLst>
          </p:cNvPr>
          <p:cNvPicPr>
            <a:picLocks noChangeAspect="1"/>
          </p:cNvPicPr>
          <p:nvPr/>
        </p:nvPicPr>
        <p:blipFill>
          <a:blip r:embed="rId3"/>
          <a:stretch>
            <a:fillRect/>
          </a:stretch>
        </p:blipFill>
        <p:spPr>
          <a:xfrm>
            <a:off x="287677" y="404191"/>
            <a:ext cx="6431622" cy="4034245"/>
          </a:xfrm>
          <a:prstGeom prst="rect">
            <a:avLst/>
          </a:prstGeom>
        </p:spPr>
      </p:pic>
    </p:spTree>
    <p:extLst>
      <p:ext uri="{BB962C8B-B14F-4D97-AF65-F5344CB8AC3E}">
        <p14:creationId xmlns:p14="http://schemas.microsoft.com/office/powerpoint/2010/main" val="729570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42A509C4-8266-F85A-759A-44192D979C9D}"/>
              </a:ext>
            </a:extLst>
          </p:cNvPr>
          <p:cNvSpPr>
            <a:spLocks noChangeArrowheads="1"/>
          </p:cNvSpPr>
          <p:nvPr/>
        </p:nvSpPr>
        <p:spPr bwMode="auto">
          <a:xfrm>
            <a:off x="549303" y="1690063"/>
            <a:ext cx="1102438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Simplify test scripts by creating reusable commands for common actions to improve maintainability and readability.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2000" dirty="0">
                <a:latin typeface="Times New Roman" panose="02020603050405020304" pitchFamily="18" charset="0"/>
                <a:cs typeface="Times New Roman" panose="02020603050405020304" pitchFamily="18" charset="0"/>
              </a:rPr>
              <a:t>Create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custom command using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Cypress.Commands.add()</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Implemented the command in </a:t>
            </a:r>
            <a:r>
              <a:rPr lang="en-US" altLang="en-US" sz="2000" dirty="0">
                <a:latin typeface="Times New Roman" panose="02020603050405020304" pitchFamily="18" charset="0"/>
                <a:cs typeface="Times New Roman" panose="02020603050405020304" pitchFamily="18" charset="0"/>
              </a:rPr>
              <a:t>the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test scenarios to replace repetitive code. We created login and add to cart custom commands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Verify that the command performs as expected in different test cases.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CEEE401-DB6F-6855-D5F0-CC8D75888DA8}"/>
              </a:ext>
            </a:extLst>
          </p:cNvPr>
          <p:cNvSpPr txBox="1">
            <a:spLocks/>
          </p:cNvSpPr>
          <p:nvPr/>
        </p:nvSpPr>
        <p:spPr>
          <a:xfrm>
            <a:off x="2138362" y="669926"/>
            <a:ext cx="7915275" cy="7683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Custom Commands</a:t>
            </a:r>
            <a:endParaRPr lang="en-IN" sz="3200" dirty="0"/>
          </a:p>
        </p:txBody>
      </p:sp>
    </p:spTree>
    <p:extLst>
      <p:ext uri="{BB962C8B-B14F-4D97-AF65-F5344CB8AC3E}">
        <p14:creationId xmlns:p14="http://schemas.microsoft.com/office/powerpoint/2010/main" val="1710947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1A53A5-43E8-48ED-7729-C871731D6BE3}"/>
              </a:ext>
            </a:extLst>
          </p:cNvPr>
          <p:cNvPicPr>
            <a:picLocks noChangeAspect="1"/>
          </p:cNvPicPr>
          <p:nvPr/>
        </p:nvPicPr>
        <p:blipFill>
          <a:blip r:embed="rId2"/>
          <a:srcRect b="12706"/>
          <a:stretch/>
        </p:blipFill>
        <p:spPr>
          <a:xfrm>
            <a:off x="6111991" y="846103"/>
            <a:ext cx="5772151" cy="2913325"/>
          </a:xfrm>
          <a:prstGeom prst="rect">
            <a:avLst/>
          </a:prstGeom>
          <a:ln w="19050">
            <a:solidFill>
              <a:schemeClr val="tx1"/>
            </a:solidFill>
          </a:ln>
        </p:spPr>
      </p:pic>
      <p:pic>
        <p:nvPicPr>
          <p:cNvPr id="4" name="Picture 3">
            <a:extLst>
              <a:ext uri="{FF2B5EF4-FFF2-40B4-BE49-F238E27FC236}">
                <a16:creationId xmlns:a16="http://schemas.microsoft.com/office/drawing/2014/main" id="{8FA7F3C8-275B-3161-4FE6-65C64901CDAA}"/>
              </a:ext>
            </a:extLst>
          </p:cNvPr>
          <p:cNvPicPr>
            <a:picLocks noChangeAspect="1"/>
          </p:cNvPicPr>
          <p:nvPr/>
        </p:nvPicPr>
        <p:blipFill>
          <a:blip r:embed="rId3"/>
          <a:stretch>
            <a:fillRect/>
          </a:stretch>
        </p:blipFill>
        <p:spPr>
          <a:xfrm>
            <a:off x="307858" y="2728276"/>
            <a:ext cx="5501125" cy="1724150"/>
          </a:xfrm>
          <a:prstGeom prst="rect">
            <a:avLst/>
          </a:prstGeom>
        </p:spPr>
      </p:pic>
      <p:sp>
        <p:nvSpPr>
          <p:cNvPr id="6" name="TextBox 5">
            <a:extLst>
              <a:ext uri="{FF2B5EF4-FFF2-40B4-BE49-F238E27FC236}">
                <a16:creationId xmlns:a16="http://schemas.microsoft.com/office/drawing/2014/main" id="{20EC025F-035B-C30A-A910-38EC0EE89023}"/>
              </a:ext>
            </a:extLst>
          </p:cNvPr>
          <p:cNvSpPr txBox="1"/>
          <p:nvPr/>
        </p:nvSpPr>
        <p:spPr>
          <a:xfrm>
            <a:off x="857249" y="4653260"/>
            <a:ext cx="1053356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800" b="1" dirty="0">
                <a:latin typeface="Times New Roman" panose="02020603050405020304" pitchFamily="18" charset="0"/>
                <a:cs typeface="Times New Roman" panose="02020603050405020304" pitchFamily="18" charset="0"/>
              </a:rPr>
              <a:t>Results Observed:</a:t>
            </a:r>
            <a:r>
              <a:rPr lang="en-IN" sz="1800" dirty="0">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custom command executes the desired action correctly and consistently across different test scenarios.</a:t>
            </a:r>
          </a:p>
        </p:txBody>
      </p:sp>
      <p:pic>
        <p:nvPicPr>
          <p:cNvPr id="5" name="Picture 4">
            <a:extLst>
              <a:ext uri="{FF2B5EF4-FFF2-40B4-BE49-F238E27FC236}">
                <a16:creationId xmlns:a16="http://schemas.microsoft.com/office/drawing/2014/main" id="{DC4944D0-E780-F4BE-209B-780375DA3ECE}"/>
              </a:ext>
            </a:extLst>
          </p:cNvPr>
          <p:cNvPicPr>
            <a:picLocks noChangeAspect="1"/>
          </p:cNvPicPr>
          <p:nvPr/>
        </p:nvPicPr>
        <p:blipFill>
          <a:blip r:embed="rId4"/>
          <a:stretch>
            <a:fillRect/>
          </a:stretch>
        </p:blipFill>
        <p:spPr>
          <a:xfrm>
            <a:off x="240953" y="294168"/>
            <a:ext cx="5634936" cy="2233275"/>
          </a:xfrm>
          <a:prstGeom prst="rect">
            <a:avLst/>
          </a:prstGeom>
        </p:spPr>
      </p:pic>
    </p:spTree>
    <p:extLst>
      <p:ext uri="{BB962C8B-B14F-4D97-AF65-F5344CB8AC3E}">
        <p14:creationId xmlns:p14="http://schemas.microsoft.com/office/powerpoint/2010/main" val="65168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505842-D37E-6220-263F-A594AC4F0BB3}"/>
              </a:ext>
            </a:extLst>
          </p:cNvPr>
          <p:cNvSpPr txBox="1"/>
          <p:nvPr/>
        </p:nvSpPr>
        <p:spPr>
          <a:xfrm>
            <a:off x="470263" y="583474"/>
            <a:ext cx="11042470" cy="4539704"/>
          </a:xfrm>
          <a:prstGeom prst="rect">
            <a:avLst/>
          </a:prstGeom>
          <a:noFill/>
        </p:spPr>
        <p:txBody>
          <a:bodyPr wrap="square">
            <a:spAutoFit/>
          </a:bodyPr>
          <a:lstStyle/>
          <a:p>
            <a:pPr algn="ctr"/>
            <a:r>
              <a:rPr lang="en-US" sz="2900" b="1" dirty="0">
                <a:latin typeface="Times New Roman" panose="02020603050405020304" pitchFamily="18" charset="0"/>
                <a:cs typeface="Times New Roman" panose="02020603050405020304" pitchFamily="18" charset="0"/>
              </a:rPr>
              <a:t>Introduction</a:t>
            </a:r>
          </a:p>
          <a:p>
            <a:pPr algn="just"/>
            <a:endParaRPr lang="en-US" sz="2000" b="1"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Objective:</a:t>
            </a:r>
          </a:p>
          <a:p>
            <a:pPr algn="just"/>
            <a:r>
              <a:rPr lang="en-US" sz="2000" dirty="0">
                <a:latin typeface="Times New Roman" panose="02020603050405020304" pitchFamily="18" charset="0"/>
                <a:cs typeface="Times New Roman" panose="02020603050405020304" pitchFamily="18" charset="0"/>
              </a:rPr>
              <a:t>To create end-to-end testing suite for the “Demowebshop" e-commerce platform that ensures functionality across critical user scenarios. Integrate the CI/CD pipelines for automation testing and deployment.</a:t>
            </a:r>
          </a:p>
          <a:p>
            <a:pPr algn="just"/>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Technologies Used:</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Cypress</a:t>
            </a:r>
            <a:r>
              <a:rPr lang="en-IN" sz="2000" dirty="0">
                <a:latin typeface="Times New Roman" panose="02020603050405020304" pitchFamily="18" charset="0"/>
                <a:cs typeface="Times New Roman" panose="02020603050405020304" pitchFamily="18" charset="0"/>
              </a:rPr>
              <a:t>: Automated testing framework for UI and end-to-end testing</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JavaScript</a:t>
            </a:r>
            <a:r>
              <a:rPr lang="en-IN" sz="2000" dirty="0">
                <a:latin typeface="Times New Roman" panose="02020603050405020304" pitchFamily="18" charset="0"/>
                <a:cs typeface="Times New Roman" panose="02020603050405020304" pitchFamily="18" charset="0"/>
              </a:rPr>
              <a:t>: Main scripting language for writing test cases</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Node.js</a:t>
            </a:r>
            <a:r>
              <a:rPr lang="en-IN" sz="2000" dirty="0">
                <a:latin typeface="Times New Roman" panose="02020603050405020304" pitchFamily="18" charset="0"/>
                <a:cs typeface="Times New Roman" panose="02020603050405020304" pitchFamily="18" charset="0"/>
              </a:rPr>
              <a:t>: Back-end runtime environment for executing JavaScript code</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Git</a:t>
            </a:r>
            <a:r>
              <a:rPr lang="en-IN" sz="2000" dirty="0">
                <a:latin typeface="Times New Roman" panose="02020603050405020304" pitchFamily="18" charset="0"/>
                <a:cs typeface="Times New Roman" panose="02020603050405020304" pitchFamily="18" charset="0"/>
              </a:rPr>
              <a:t>: Version control for managing code changes</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GitHub Actions(CI/CD pipeline)</a:t>
            </a:r>
            <a:r>
              <a:rPr lang="en-IN" sz="2000" dirty="0">
                <a:latin typeface="Times New Roman" panose="02020603050405020304" pitchFamily="18" charset="0"/>
                <a:cs typeface="Times New Roman" panose="02020603050405020304" pitchFamily="18" charset="0"/>
              </a:rPr>
              <a:t>: Continuous Integration/Continuous Deployment pipeline with GitHub Actions to automate testing and deployment</a:t>
            </a:r>
          </a:p>
        </p:txBody>
      </p:sp>
    </p:spTree>
    <p:extLst>
      <p:ext uri="{BB962C8B-B14F-4D97-AF65-F5344CB8AC3E}">
        <p14:creationId xmlns:p14="http://schemas.microsoft.com/office/powerpoint/2010/main" val="1546299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5CF5538-E3B4-40D3-3ED5-6989CE08E0A1}"/>
              </a:ext>
            </a:extLst>
          </p:cNvPr>
          <p:cNvSpPr txBox="1"/>
          <p:nvPr/>
        </p:nvSpPr>
        <p:spPr>
          <a:xfrm>
            <a:off x="963202" y="1619264"/>
            <a:ext cx="8786972"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Mock API Response with cy.intercept()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Steps and Results: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Navigate to Demowebshop homepage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Mock the API response for the login request using cy.intercept() with a status code of 200 and sample user data.</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Simulate a user clicking the login button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02FF62A-01DB-A789-6DDB-C33693EAA46F}"/>
              </a:ext>
            </a:extLst>
          </p:cNvPr>
          <p:cNvSpPr txBox="1"/>
          <p:nvPr/>
        </p:nvSpPr>
        <p:spPr>
          <a:xfrm>
            <a:off x="3120775" y="775976"/>
            <a:ext cx="6097712" cy="523220"/>
          </a:xfrm>
          <a:prstGeom prst="rect">
            <a:avLst/>
          </a:prstGeom>
          <a:noFill/>
        </p:spPr>
        <p:txBody>
          <a:bodyPr wrap="square">
            <a:spAutoFit/>
          </a:bodyPr>
          <a:lstStyle/>
          <a:p>
            <a:pPr algn="ctr"/>
            <a:r>
              <a:rPr lang="en-IN" sz="2800" b="1" dirty="0">
                <a:latin typeface="Times New Roman" panose="02020603050405020304" pitchFamily="18" charset="0"/>
                <a:cs typeface="Times New Roman" panose="02020603050405020304" pitchFamily="18" charset="0"/>
              </a:rPr>
              <a:t>Mocking and Stubbing</a:t>
            </a:r>
          </a:p>
        </p:txBody>
      </p:sp>
    </p:spTree>
    <p:extLst>
      <p:ext uri="{BB962C8B-B14F-4D97-AF65-F5344CB8AC3E}">
        <p14:creationId xmlns:p14="http://schemas.microsoft.com/office/powerpoint/2010/main" val="2944363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C5A105-90FE-DCDA-68DB-8B6CE5A28E03}"/>
              </a:ext>
            </a:extLst>
          </p:cNvPr>
          <p:cNvPicPr>
            <a:picLocks noChangeAspect="1"/>
          </p:cNvPicPr>
          <p:nvPr/>
        </p:nvPicPr>
        <p:blipFill>
          <a:blip r:embed="rId2"/>
          <a:stretch>
            <a:fillRect/>
          </a:stretch>
        </p:blipFill>
        <p:spPr>
          <a:xfrm>
            <a:off x="5372185" y="1174931"/>
            <a:ext cx="6207262" cy="2071703"/>
          </a:xfrm>
          <a:prstGeom prst="rect">
            <a:avLst/>
          </a:prstGeom>
          <a:ln w="19050">
            <a:solidFill>
              <a:schemeClr val="tx1"/>
            </a:solidFill>
          </a:ln>
        </p:spPr>
      </p:pic>
      <p:sp>
        <p:nvSpPr>
          <p:cNvPr id="5" name="TextBox 4">
            <a:extLst>
              <a:ext uri="{FF2B5EF4-FFF2-40B4-BE49-F238E27FC236}">
                <a16:creationId xmlns:a16="http://schemas.microsoft.com/office/drawing/2014/main" id="{74876834-CF68-89B5-9736-55559D8844CC}"/>
              </a:ext>
            </a:extLst>
          </p:cNvPr>
          <p:cNvSpPr txBox="1"/>
          <p:nvPr/>
        </p:nvSpPr>
        <p:spPr>
          <a:xfrm>
            <a:off x="1055669" y="4795045"/>
            <a:ext cx="6097712" cy="1477328"/>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Results Observed:</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login request is intercepted successfully.</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mocked user data is returned.</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login process proceeds based on the mocked API response.</a:t>
            </a:r>
          </a:p>
        </p:txBody>
      </p:sp>
      <p:pic>
        <p:nvPicPr>
          <p:cNvPr id="7" name="Picture 6">
            <a:extLst>
              <a:ext uri="{FF2B5EF4-FFF2-40B4-BE49-F238E27FC236}">
                <a16:creationId xmlns:a16="http://schemas.microsoft.com/office/drawing/2014/main" id="{0910DC9A-D335-6B0A-507E-A2352B2C504F}"/>
              </a:ext>
            </a:extLst>
          </p:cNvPr>
          <p:cNvPicPr>
            <a:picLocks noChangeAspect="1"/>
          </p:cNvPicPr>
          <p:nvPr/>
        </p:nvPicPr>
        <p:blipFill>
          <a:blip r:embed="rId3"/>
          <a:stretch>
            <a:fillRect/>
          </a:stretch>
        </p:blipFill>
        <p:spPr>
          <a:xfrm>
            <a:off x="698917" y="585627"/>
            <a:ext cx="4488461" cy="3659072"/>
          </a:xfrm>
          <a:prstGeom prst="rect">
            <a:avLst/>
          </a:prstGeom>
        </p:spPr>
      </p:pic>
    </p:spTree>
    <p:extLst>
      <p:ext uri="{BB962C8B-B14F-4D97-AF65-F5344CB8AC3E}">
        <p14:creationId xmlns:p14="http://schemas.microsoft.com/office/powerpoint/2010/main" val="54427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5D786F-4F29-D49E-2F28-1935BF49CD74}"/>
              </a:ext>
            </a:extLst>
          </p:cNvPr>
          <p:cNvSpPr>
            <a:spLocks noChangeArrowheads="1"/>
          </p:cNvSpPr>
          <p:nvPr/>
        </p:nvSpPr>
        <p:spPr bwMode="auto">
          <a:xfrm>
            <a:off x="431799" y="2092430"/>
            <a:ext cx="1110973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 authentication states efficiently within tests, and creating token for login credentials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 authentication tokens or credentials in localStorage.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2000" dirty="0">
                <a:latin typeface="Times New Roman" panose="02020603050405020304" pitchFamily="18" charset="0"/>
                <a:cs typeface="Times New Roman" panose="02020603050405020304" pitchFamily="18" charset="0"/>
              </a:rPr>
              <a:t>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etrieved the tokens and simulate logged-in states in your tests.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 actions that require authentication and verify their success.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proper handling of login and logout scenarios.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91556EDB-D4C9-B866-AD37-55E4CD0E1284}"/>
              </a:ext>
            </a:extLst>
          </p:cNvPr>
          <p:cNvSpPr txBox="1">
            <a:spLocks/>
          </p:cNvSpPr>
          <p:nvPr/>
        </p:nvSpPr>
        <p:spPr>
          <a:xfrm>
            <a:off x="2138362" y="669926"/>
            <a:ext cx="7915275" cy="7683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Handling Authentication</a:t>
            </a:r>
            <a:endParaRPr lang="en-IN" sz="3200" dirty="0"/>
          </a:p>
        </p:txBody>
      </p:sp>
    </p:spTree>
    <p:extLst>
      <p:ext uri="{BB962C8B-B14F-4D97-AF65-F5344CB8AC3E}">
        <p14:creationId xmlns:p14="http://schemas.microsoft.com/office/powerpoint/2010/main" val="4148579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B3AD8D-AE4F-2DC1-7A95-71623D4342AE}"/>
              </a:ext>
            </a:extLst>
          </p:cNvPr>
          <p:cNvPicPr>
            <a:picLocks noChangeAspect="1"/>
          </p:cNvPicPr>
          <p:nvPr/>
        </p:nvPicPr>
        <p:blipFill>
          <a:blip r:embed="rId2"/>
          <a:srcRect l="38461"/>
          <a:stretch/>
        </p:blipFill>
        <p:spPr>
          <a:xfrm>
            <a:off x="6822040" y="399299"/>
            <a:ext cx="5093734" cy="4350331"/>
          </a:xfrm>
          <a:prstGeom prst="rect">
            <a:avLst/>
          </a:prstGeom>
          <a:ln w="19050">
            <a:solidFill>
              <a:schemeClr val="tx1"/>
            </a:solidFill>
          </a:ln>
        </p:spPr>
      </p:pic>
      <p:sp>
        <p:nvSpPr>
          <p:cNvPr id="5" name="TextBox 4">
            <a:extLst>
              <a:ext uri="{FF2B5EF4-FFF2-40B4-BE49-F238E27FC236}">
                <a16:creationId xmlns:a16="http://schemas.microsoft.com/office/drawing/2014/main" id="{08FA7E81-F0A6-DB77-DA3E-45EE65C61933}"/>
              </a:ext>
            </a:extLst>
          </p:cNvPr>
          <p:cNvSpPr txBox="1"/>
          <p:nvPr/>
        </p:nvSpPr>
        <p:spPr>
          <a:xfrm>
            <a:off x="923925" y="5182306"/>
            <a:ext cx="6096000"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800" b="1" dirty="0">
                <a:latin typeface="Times New Roman" panose="02020603050405020304" pitchFamily="18" charset="0"/>
                <a:cs typeface="Times New Roman" panose="02020603050405020304" pitchFamily="18" charset="0"/>
              </a:rPr>
              <a:t>Results Observed:</a:t>
            </a:r>
            <a:r>
              <a:rPr lang="en-IN" sz="1800" dirty="0">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application should recognize the stored authentication state, allowing access to features that require login.</a:t>
            </a:r>
          </a:p>
        </p:txBody>
      </p:sp>
      <p:sp>
        <p:nvSpPr>
          <p:cNvPr id="2" name="Rectangle: Rounded Corners 1">
            <a:extLst>
              <a:ext uri="{FF2B5EF4-FFF2-40B4-BE49-F238E27FC236}">
                <a16:creationId xmlns:a16="http://schemas.microsoft.com/office/drawing/2014/main" id="{9C8BFED2-9FB0-40AD-9C3A-DB1DF072723F}"/>
              </a:ext>
            </a:extLst>
          </p:cNvPr>
          <p:cNvSpPr/>
          <p:nvPr/>
        </p:nvSpPr>
        <p:spPr>
          <a:xfrm>
            <a:off x="7810500" y="978828"/>
            <a:ext cx="3743325" cy="43815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0668B2BB-B305-D9A2-49CB-210DA1E2CBC1}"/>
              </a:ext>
            </a:extLst>
          </p:cNvPr>
          <p:cNvSpPr/>
          <p:nvPr/>
        </p:nvSpPr>
        <p:spPr>
          <a:xfrm>
            <a:off x="7810500" y="4028325"/>
            <a:ext cx="2171700" cy="5334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354DDC24-D1CD-6F14-2FE5-E9B43E8E8269}"/>
              </a:ext>
            </a:extLst>
          </p:cNvPr>
          <p:cNvPicPr>
            <a:picLocks noChangeAspect="1"/>
          </p:cNvPicPr>
          <p:nvPr/>
        </p:nvPicPr>
        <p:blipFill>
          <a:blip r:embed="rId3"/>
          <a:stretch>
            <a:fillRect/>
          </a:stretch>
        </p:blipFill>
        <p:spPr>
          <a:xfrm>
            <a:off x="638175" y="292181"/>
            <a:ext cx="4979751" cy="4622713"/>
          </a:xfrm>
          <a:prstGeom prst="rect">
            <a:avLst/>
          </a:prstGeom>
        </p:spPr>
      </p:pic>
    </p:spTree>
    <p:extLst>
      <p:ext uri="{BB962C8B-B14F-4D97-AF65-F5344CB8AC3E}">
        <p14:creationId xmlns:p14="http://schemas.microsoft.com/office/powerpoint/2010/main" val="998247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4DB710-F43D-6234-C9B4-615A9D3F8241}"/>
              </a:ext>
            </a:extLst>
          </p:cNvPr>
          <p:cNvSpPr>
            <a:spLocks noChangeArrowheads="1"/>
          </p:cNvSpPr>
          <p:nvPr/>
        </p:nvSpPr>
        <p:spPr bwMode="auto">
          <a:xfrm>
            <a:off x="465482" y="1923463"/>
            <a:ext cx="1126103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 test data using fixtures to </a:t>
            </a:r>
            <a:r>
              <a:rPr lang="en-US" altLang="en-US" sz="2000" dirty="0">
                <a:latin typeface="Times New Roman" panose="02020603050405020304" pitchFamily="18" charset="0"/>
                <a:cs typeface="Times New Roman" panose="02020603050405020304" pitchFamily="18" charset="0"/>
              </a:rPr>
              <a:t>retrieve the data during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scenarios.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fixture files with the required test data.</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the fixture data using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cy.fixture()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your tests.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loaded data in various test scenarios.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Update fixtures as needed to accommodate changes in test requirements.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73D64420-9E44-4437-1AAF-4CFF8DDE1490}"/>
              </a:ext>
            </a:extLst>
          </p:cNvPr>
          <p:cNvSpPr txBox="1">
            <a:spLocks/>
          </p:cNvSpPr>
          <p:nvPr/>
        </p:nvSpPr>
        <p:spPr>
          <a:xfrm>
            <a:off x="2138362" y="669926"/>
            <a:ext cx="7915275" cy="7683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Data Management</a:t>
            </a:r>
            <a:endParaRPr lang="en-IN" sz="3200" dirty="0"/>
          </a:p>
        </p:txBody>
      </p:sp>
    </p:spTree>
    <p:extLst>
      <p:ext uri="{BB962C8B-B14F-4D97-AF65-F5344CB8AC3E}">
        <p14:creationId xmlns:p14="http://schemas.microsoft.com/office/powerpoint/2010/main" val="1469336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577102-EEEE-B7CA-3845-9BA0E7CBE6E1}"/>
              </a:ext>
            </a:extLst>
          </p:cNvPr>
          <p:cNvSpPr txBox="1"/>
          <p:nvPr/>
        </p:nvSpPr>
        <p:spPr>
          <a:xfrm>
            <a:off x="698322" y="5289509"/>
            <a:ext cx="10795356"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800" b="1" dirty="0">
                <a:latin typeface="Times New Roman" panose="02020603050405020304" pitchFamily="18" charset="0"/>
                <a:cs typeface="Times New Roman" panose="02020603050405020304" pitchFamily="18" charset="0"/>
              </a:rPr>
              <a:t>Results Observed:</a:t>
            </a:r>
            <a:r>
              <a:rPr lang="en-IN" sz="1800" dirty="0">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Tests execute with consistent and reliable data provided by fixtures, ensuring repeatable and accurate test scenarios.</a:t>
            </a:r>
          </a:p>
        </p:txBody>
      </p:sp>
      <p:pic>
        <p:nvPicPr>
          <p:cNvPr id="4" name="Picture 3">
            <a:extLst>
              <a:ext uri="{FF2B5EF4-FFF2-40B4-BE49-F238E27FC236}">
                <a16:creationId xmlns:a16="http://schemas.microsoft.com/office/drawing/2014/main" id="{91556692-EB22-A81C-0C77-7243E3923CE5}"/>
              </a:ext>
            </a:extLst>
          </p:cNvPr>
          <p:cNvPicPr>
            <a:picLocks noChangeAspect="1"/>
          </p:cNvPicPr>
          <p:nvPr/>
        </p:nvPicPr>
        <p:blipFill>
          <a:blip r:embed="rId2"/>
          <a:srcRect b="12706"/>
          <a:stretch/>
        </p:blipFill>
        <p:spPr>
          <a:xfrm>
            <a:off x="6459750" y="1107128"/>
            <a:ext cx="5406902" cy="3232192"/>
          </a:xfrm>
          <a:prstGeom prst="rect">
            <a:avLst/>
          </a:prstGeom>
          <a:ln w="19050">
            <a:solidFill>
              <a:schemeClr val="tx1"/>
            </a:solidFill>
          </a:ln>
        </p:spPr>
      </p:pic>
      <p:pic>
        <p:nvPicPr>
          <p:cNvPr id="6" name="Picture 5">
            <a:extLst>
              <a:ext uri="{FF2B5EF4-FFF2-40B4-BE49-F238E27FC236}">
                <a16:creationId xmlns:a16="http://schemas.microsoft.com/office/drawing/2014/main" id="{F37B63C5-D971-9644-D43B-8DEDCFD01267}"/>
              </a:ext>
            </a:extLst>
          </p:cNvPr>
          <p:cNvPicPr>
            <a:picLocks noChangeAspect="1"/>
          </p:cNvPicPr>
          <p:nvPr/>
        </p:nvPicPr>
        <p:blipFill>
          <a:blip r:embed="rId3"/>
          <a:stretch>
            <a:fillRect/>
          </a:stretch>
        </p:blipFill>
        <p:spPr>
          <a:xfrm>
            <a:off x="698322" y="3039444"/>
            <a:ext cx="4667901" cy="1933845"/>
          </a:xfrm>
          <a:prstGeom prst="rect">
            <a:avLst/>
          </a:prstGeom>
        </p:spPr>
      </p:pic>
      <p:pic>
        <p:nvPicPr>
          <p:cNvPr id="5" name="Picture 4">
            <a:extLst>
              <a:ext uri="{FF2B5EF4-FFF2-40B4-BE49-F238E27FC236}">
                <a16:creationId xmlns:a16="http://schemas.microsoft.com/office/drawing/2014/main" id="{93420733-A22A-46B0-F9F3-9B9BC38332CE}"/>
              </a:ext>
            </a:extLst>
          </p:cNvPr>
          <p:cNvPicPr>
            <a:picLocks noChangeAspect="1"/>
          </p:cNvPicPr>
          <p:nvPr/>
        </p:nvPicPr>
        <p:blipFill>
          <a:blip r:embed="rId4"/>
          <a:stretch>
            <a:fillRect/>
          </a:stretch>
        </p:blipFill>
        <p:spPr>
          <a:xfrm>
            <a:off x="173321" y="343786"/>
            <a:ext cx="6048806" cy="2379438"/>
          </a:xfrm>
          <a:prstGeom prst="rect">
            <a:avLst/>
          </a:prstGeom>
        </p:spPr>
      </p:pic>
    </p:spTree>
    <p:extLst>
      <p:ext uri="{BB962C8B-B14F-4D97-AF65-F5344CB8AC3E}">
        <p14:creationId xmlns:p14="http://schemas.microsoft.com/office/powerpoint/2010/main" val="2888694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606B6-42BC-A7EF-EDF6-6BD487B43D68}"/>
              </a:ext>
            </a:extLst>
          </p:cNvPr>
          <p:cNvSpPr txBox="1"/>
          <p:nvPr/>
        </p:nvSpPr>
        <p:spPr>
          <a:xfrm>
            <a:off x="474593" y="1468257"/>
            <a:ext cx="11084615" cy="286232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Objective: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Detect visual changes by comparing current screenshots with baseline images to ensure UI consistency.</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Steps:</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Capture screenshots of the application’s UI during test execution.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Compare these screenshots with baseline images using cypress-image-diff-</a:t>
            </a:r>
            <a:r>
              <a:rPr lang="en-US" sz="2000" dirty="0" err="1">
                <a:latin typeface="Times New Roman" panose="02020603050405020304" pitchFamily="18" charset="0"/>
                <a:cs typeface="Times New Roman" panose="02020603050405020304" pitchFamily="18" charset="0"/>
              </a:rPr>
              <a:t>js</a:t>
            </a:r>
            <a:r>
              <a:rPr lang="en-US" sz="2000" dirty="0">
                <a:latin typeface="Times New Roman" panose="02020603050405020304" pitchFamily="18" charset="0"/>
                <a:cs typeface="Times New Roman" panose="02020603050405020304" pitchFamily="18" charset="0"/>
              </a:rPr>
              <a:t> plugin.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Review any visual differences detected by the comparison tool.</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Adjust baseline images if intentional changes are made to the UI.</a:t>
            </a:r>
          </a:p>
          <a:p>
            <a:pPr>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5044162-609C-BF97-144B-29B15BB480C3}"/>
              </a:ext>
            </a:extLst>
          </p:cNvPr>
          <p:cNvSpPr txBox="1">
            <a:spLocks/>
          </p:cNvSpPr>
          <p:nvPr/>
        </p:nvSpPr>
        <p:spPr>
          <a:xfrm>
            <a:off x="2138362" y="669926"/>
            <a:ext cx="7915275" cy="7683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Visual Testing</a:t>
            </a:r>
            <a:endParaRPr lang="en-IN" sz="3200" dirty="0"/>
          </a:p>
        </p:txBody>
      </p:sp>
    </p:spTree>
    <p:extLst>
      <p:ext uri="{BB962C8B-B14F-4D97-AF65-F5344CB8AC3E}">
        <p14:creationId xmlns:p14="http://schemas.microsoft.com/office/powerpoint/2010/main" val="28079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D697A-E344-BB7B-8B3A-059721A4E426}"/>
              </a:ext>
            </a:extLst>
          </p:cNvPr>
          <p:cNvSpPr txBox="1"/>
          <p:nvPr/>
        </p:nvSpPr>
        <p:spPr>
          <a:xfrm>
            <a:off x="548265" y="4433637"/>
            <a:ext cx="10267406"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800" b="1" dirty="0">
                <a:latin typeface="Times New Roman" panose="02020603050405020304" pitchFamily="18" charset="0"/>
                <a:cs typeface="Times New Roman" panose="02020603050405020304" pitchFamily="18" charset="0"/>
              </a:rPr>
              <a:t>Results Observed:</a:t>
            </a:r>
            <a:r>
              <a:rPr lang="en-IN" sz="1800" dirty="0">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UI should match the baseline images within an acceptable threshold, indicating no unintended visual changes.</a:t>
            </a:r>
          </a:p>
        </p:txBody>
      </p:sp>
      <p:pic>
        <p:nvPicPr>
          <p:cNvPr id="5" name="Picture 4">
            <a:extLst>
              <a:ext uri="{FF2B5EF4-FFF2-40B4-BE49-F238E27FC236}">
                <a16:creationId xmlns:a16="http://schemas.microsoft.com/office/drawing/2014/main" id="{6A1285FB-0424-0BA2-9042-DB7552A40C46}"/>
              </a:ext>
            </a:extLst>
          </p:cNvPr>
          <p:cNvPicPr>
            <a:picLocks noChangeAspect="1"/>
          </p:cNvPicPr>
          <p:nvPr/>
        </p:nvPicPr>
        <p:blipFill>
          <a:blip r:embed="rId2"/>
          <a:stretch>
            <a:fillRect/>
          </a:stretch>
        </p:blipFill>
        <p:spPr>
          <a:xfrm>
            <a:off x="5845995" y="950345"/>
            <a:ext cx="5899691" cy="2889436"/>
          </a:xfrm>
          <a:prstGeom prst="rect">
            <a:avLst/>
          </a:prstGeom>
          <a:ln w="19050">
            <a:solidFill>
              <a:schemeClr val="tx1"/>
            </a:solidFill>
          </a:ln>
        </p:spPr>
      </p:pic>
      <p:sp>
        <p:nvSpPr>
          <p:cNvPr id="6" name="Rectangle: Rounded Corners 5">
            <a:extLst>
              <a:ext uri="{FF2B5EF4-FFF2-40B4-BE49-F238E27FC236}">
                <a16:creationId xmlns:a16="http://schemas.microsoft.com/office/drawing/2014/main" id="{165F280D-A200-861F-10E7-9471BBA52278}"/>
              </a:ext>
            </a:extLst>
          </p:cNvPr>
          <p:cNvSpPr/>
          <p:nvPr/>
        </p:nvSpPr>
        <p:spPr>
          <a:xfrm>
            <a:off x="5975372" y="2395063"/>
            <a:ext cx="1853535" cy="38923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A4868AD3-1459-99A7-4CDB-EC02DDA167D1}"/>
              </a:ext>
            </a:extLst>
          </p:cNvPr>
          <p:cNvPicPr>
            <a:picLocks noChangeAspect="1"/>
          </p:cNvPicPr>
          <p:nvPr/>
        </p:nvPicPr>
        <p:blipFill>
          <a:blip r:embed="rId3"/>
          <a:stretch>
            <a:fillRect/>
          </a:stretch>
        </p:blipFill>
        <p:spPr>
          <a:xfrm>
            <a:off x="179288" y="950345"/>
            <a:ext cx="5502680" cy="2785099"/>
          </a:xfrm>
          <a:prstGeom prst="rect">
            <a:avLst/>
          </a:prstGeom>
        </p:spPr>
      </p:pic>
    </p:spTree>
    <p:extLst>
      <p:ext uri="{BB962C8B-B14F-4D97-AF65-F5344CB8AC3E}">
        <p14:creationId xmlns:p14="http://schemas.microsoft.com/office/powerpoint/2010/main" val="2393792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C482A8-036C-F6D5-81E1-D185F1A8E9C3}"/>
              </a:ext>
            </a:extLst>
          </p:cNvPr>
          <p:cNvSpPr txBox="1"/>
          <p:nvPr/>
        </p:nvSpPr>
        <p:spPr>
          <a:xfrm>
            <a:off x="487088" y="1768763"/>
            <a:ext cx="10408754" cy="317009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Objective: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Automate the execution of Cypress tests within a CI/CD pipeline to ensure tests are run with each code change and provide immediate feedback.</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Steps:</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Configured a CI/CD tool GitHub Actions to trigger Cypress tests on code commits or pull requests.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Monitor the pipeline for test execution results and address any issues that arise.</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Review test reports and logs to ensure all tests pass successfully.</a:t>
            </a:r>
          </a:p>
          <a:p>
            <a:pPr>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A14FEC9-BF99-F278-B047-6611C9D32349}"/>
              </a:ext>
            </a:extLst>
          </p:cNvPr>
          <p:cNvSpPr txBox="1">
            <a:spLocks/>
          </p:cNvSpPr>
          <p:nvPr/>
        </p:nvSpPr>
        <p:spPr>
          <a:xfrm>
            <a:off x="2138362" y="669926"/>
            <a:ext cx="7915275" cy="7683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CI/CD pipeline using GitHub</a:t>
            </a:r>
            <a:endParaRPr lang="en-IN" sz="3200" dirty="0"/>
          </a:p>
        </p:txBody>
      </p:sp>
    </p:spTree>
    <p:extLst>
      <p:ext uri="{BB962C8B-B14F-4D97-AF65-F5344CB8AC3E}">
        <p14:creationId xmlns:p14="http://schemas.microsoft.com/office/powerpoint/2010/main" val="3973103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97B15D-A09B-F976-8D52-1CD37BD072C6}"/>
              </a:ext>
            </a:extLst>
          </p:cNvPr>
          <p:cNvPicPr>
            <a:picLocks noChangeAspect="1"/>
          </p:cNvPicPr>
          <p:nvPr/>
        </p:nvPicPr>
        <p:blipFill>
          <a:blip r:embed="rId2"/>
          <a:stretch>
            <a:fillRect/>
          </a:stretch>
        </p:blipFill>
        <p:spPr>
          <a:xfrm>
            <a:off x="6932023" y="364013"/>
            <a:ext cx="4945510" cy="3796937"/>
          </a:xfrm>
          <a:prstGeom prst="rect">
            <a:avLst/>
          </a:prstGeom>
        </p:spPr>
      </p:pic>
      <p:sp>
        <p:nvSpPr>
          <p:cNvPr id="5" name="TextBox 4">
            <a:extLst>
              <a:ext uri="{FF2B5EF4-FFF2-40B4-BE49-F238E27FC236}">
                <a16:creationId xmlns:a16="http://schemas.microsoft.com/office/drawing/2014/main" id="{0AA46A59-9928-BA09-585E-2FE4F3E744C4}"/>
              </a:ext>
            </a:extLst>
          </p:cNvPr>
          <p:cNvSpPr txBox="1"/>
          <p:nvPr/>
        </p:nvSpPr>
        <p:spPr>
          <a:xfrm>
            <a:off x="604593" y="4654510"/>
            <a:ext cx="10673008"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800" b="1" dirty="0">
                <a:latin typeface="Times New Roman" panose="02020603050405020304" pitchFamily="18" charset="0"/>
                <a:cs typeface="Times New Roman" panose="02020603050405020304" pitchFamily="18" charset="0"/>
              </a:rPr>
              <a:t>Results Observed:</a:t>
            </a:r>
            <a:r>
              <a:rPr lang="en-IN" sz="1800" dirty="0">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Automated test execution on code changes, with results reported back to the CI/CD system for prompt issue detection.</a:t>
            </a:r>
          </a:p>
        </p:txBody>
      </p:sp>
      <p:pic>
        <p:nvPicPr>
          <p:cNvPr id="8" name="Picture 7">
            <a:extLst>
              <a:ext uri="{FF2B5EF4-FFF2-40B4-BE49-F238E27FC236}">
                <a16:creationId xmlns:a16="http://schemas.microsoft.com/office/drawing/2014/main" id="{3EA78891-1BE6-9F76-1B2E-C0E8AFF9D968}"/>
              </a:ext>
            </a:extLst>
          </p:cNvPr>
          <p:cNvPicPr>
            <a:picLocks noChangeAspect="1"/>
          </p:cNvPicPr>
          <p:nvPr/>
        </p:nvPicPr>
        <p:blipFill>
          <a:blip r:embed="rId3"/>
          <a:srcRect r="21687"/>
          <a:stretch/>
        </p:blipFill>
        <p:spPr>
          <a:xfrm>
            <a:off x="209964" y="1280160"/>
            <a:ext cx="6577714" cy="2802412"/>
          </a:xfrm>
          <a:prstGeom prst="rect">
            <a:avLst/>
          </a:prstGeom>
        </p:spPr>
      </p:pic>
    </p:spTree>
    <p:extLst>
      <p:ext uri="{BB962C8B-B14F-4D97-AF65-F5344CB8AC3E}">
        <p14:creationId xmlns:p14="http://schemas.microsoft.com/office/powerpoint/2010/main" val="3613024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5A19-1936-0494-FA42-F6A74764A71F}"/>
              </a:ext>
            </a:extLst>
          </p:cNvPr>
          <p:cNvSpPr txBox="1"/>
          <p:nvPr/>
        </p:nvSpPr>
        <p:spPr>
          <a:xfrm>
            <a:off x="566055" y="1718459"/>
            <a:ext cx="10519955" cy="3170099"/>
          </a:xfrm>
          <a:prstGeom prst="rect">
            <a:avLst/>
          </a:prstGeom>
          <a:noFill/>
        </p:spPr>
        <p:txBody>
          <a:bodyPr wrap="square">
            <a:spAutoFit/>
          </a:bodyPr>
          <a:lstStyle/>
          <a:p>
            <a:pPr marL="457200" indent="-4572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Homepage Navigation:</a:t>
            </a:r>
            <a:r>
              <a:rPr lang="en-US" sz="2000" dirty="0">
                <a:latin typeface="Times New Roman" panose="02020603050405020304" pitchFamily="18" charset="0"/>
                <a:cs typeface="Times New Roman" panose="02020603050405020304" pitchFamily="18" charset="0"/>
              </a:rPr>
              <a:t> Ensures the homepage loads with all essential UI elements.</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Product Search:</a:t>
            </a:r>
            <a:r>
              <a:rPr lang="en-US" sz="2000" dirty="0">
                <a:latin typeface="Times New Roman" panose="02020603050405020304" pitchFamily="18" charset="0"/>
                <a:cs typeface="Times New Roman" panose="02020603050405020304" pitchFamily="18" charset="0"/>
              </a:rPr>
              <a:t> Verifies that the search functionality displays relevant product results.</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Product Detail View:</a:t>
            </a:r>
            <a:r>
              <a:rPr lang="en-US" sz="2000" dirty="0">
                <a:latin typeface="Times New Roman" panose="02020603050405020304" pitchFamily="18" charset="0"/>
                <a:cs typeface="Times New Roman" panose="02020603050405020304" pitchFamily="18" charset="0"/>
              </a:rPr>
              <a:t> Confirms that product details, including images and descriptions are visible.</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Cart Management:</a:t>
            </a:r>
            <a:r>
              <a:rPr lang="en-US" sz="2000" dirty="0">
                <a:latin typeface="Times New Roman" panose="02020603050405020304" pitchFamily="18" charset="0"/>
                <a:cs typeface="Times New Roman" panose="02020603050405020304" pitchFamily="18" charset="0"/>
              </a:rPr>
              <a:t> Validates adding, removing products and updating the cart.</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User Registration &amp; Login:</a:t>
            </a:r>
            <a:r>
              <a:rPr lang="en-US" sz="2000" dirty="0">
                <a:latin typeface="Times New Roman" panose="02020603050405020304" pitchFamily="18" charset="0"/>
                <a:cs typeface="Times New Roman" panose="02020603050405020304" pitchFamily="18" charset="0"/>
              </a:rPr>
              <a:t> Automates the registration and login process for users.</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Checkout Process:</a:t>
            </a:r>
            <a:r>
              <a:rPr lang="en-US" sz="2000" dirty="0">
                <a:latin typeface="Times New Roman" panose="02020603050405020304" pitchFamily="18" charset="0"/>
                <a:cs typeface="Times New Roman" panose="02020603050405020304" pitchFamily="18" charset="0"/>
              </a:rPr>
              <a:t> Tests the complete cart checkout, including payment and order confirmation.</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Intercepting Requests:</a:t>
            </a:r>
            <a:r>
              <a:rPr lang="en-US" sz="2000" dirty="0">
                <a:latin typeface="Times New Roman" panose="02020603050405020304" pitchFamily="18" charset="0"/>
                <a:cs typeface="Times New Roman" panose="02020603050405020304" pitchFamily="18" charset="0"/>
              </a:rPr>
              <a:t> Mocks API requests to simulate different responses.</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Data Management:</a:t>
            </a:r>
            <a:r>
              <a:rPr lang="en-US" sz="2000" dirty="0">
                <a:latin typeface="Times New Roman" panose="02020603050405020304" pitchFamily="18" charset="0"/>
                <a:cs typeface="Times New Roman" panose="02020603050405020304" pitchFamily="18" charset="0"/>
              </a:rPr>
              <a:t> Uses Cypress fixtures to handle test data such as usernames, passwords.</a:t>
            </a:r>
          </a:p>
        </p:txBody>
      </p:sp>
      <p:sp>
        <p:nvSpPr>
          <p:cNvPr id="5" name="TextBox 4">
            <a:extLst>
              <a:ext uri="{FF2B5EF4-FFF2-40B4-BE49-F238E27FC236}">
                <a16:creationId xmlns:a16="http://schemas.microsoft.com/office/drawing/2014/main" id="{C0CEF3EE-6867-B8D2-AFFE-6E9E3E236C81}"/>
              </a:ext>
            </a:extLst>
          </p:cNvPr>
          <p:cNvSpPr txBox="1"/>
          <p:nvPr/>
        </p:nvSpPr>
        <p:spPr>
          <a:xfrm>
            <a:off x="2778033" y="765746"/>
            <a:ext cx="609600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Key Features and Scenarios Tested</a:t>
            </a:r>
          </a:p>
        </p:txBody>
      </p:sp>
    </p:spTree>
    <p:extLst>
      <p:ext uri="{BB962C8B-B14F-4D97-AF65-F5344CB8AC3E}">
        <p14:creationId xmlns:p14="http://schemas.microsoft.com/office/powerpoint/2010/main" val="2796315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B1E7E6-E686-3140-DA67-8D7FD15BB90A}"/>
              </a:ext>
            </a:extLst>
          </p:cNvPr>
          <p:cNvSpPr txBox="1"/>
          <p:nvPr/>
        </p:nvSpPr>
        <p:spPr>
          <a:xfrm>
            <a:off x="404604" y="1438275"/>
            <a:ext cx="11382789" cy="255454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Objective: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Generate comprehensive test reports that provide insights into the results of test executions, and help in analysis and debugging.</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Steps:</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Configure Cypress to use a Mochawesome reporter for generating test reports.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Run tests to generate reports in the desired format (HTML or Json).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Review the reports to analyze test results and identify any issues.</a:t>
            </a:r>
          </a:p>
        </p:txBody>
      </p:sp>
      <p:sp>
        <p:nvSpPr>
          <p:cNvPr id="4" name="Title 1">
            <a:extLst>
              <a:ext uri="{FF2B5EF4-FFF2-40B4-BE49-F238E27FC236}">
                <a16:creationId xmlns:a16="http://schemas.microsoft.com/office/drawing/2014/main" id="{44DC8EB2-6986-8178-23CA-505F0BFB0E56}"/>
              </a:ext>
            </a:extLst>
          </p:cNvPr>
          <p:cNvSpPr txBox="1">
            <a:spLocks/>
          </p:cNvSpPr>
          <p:nvPr/>
        </p:nvSpPr>
        <p:spPr>
          <a:xfrm>
            <a:off x="2138362" y="669926"/>
            <a:ext cx="7915275" cy="7683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Reporting</a:t>
            </a:r>
            <a:endParaRPr lang="en-IN" sz="3200" dirty="0"/>
          </a:p>
        </p:txBody>
      </p:sp>
      <p:pic>
        <p:nvPicPr>
          <p:cNvPr id="5" name="Picture 4">
            <a:extLst>
              <a:ext uri="{FF2B5EF4-FFF2-40B4-BE49-F238E27FC236}">
                <a16:creationId xmlns:a16="http://schemas.microsoft.com/office/drawing/2014/main" id="{183231DE-6605-6D88-3A97-26B9C70C2D95}"/>
              </a:ext>
            </a:extLst>
          </p:cNvPr>
          <p:cNvPicPr>
            <a:picLocks noChangeAspect="1"/>
          </p:cNvPicPr>
          <p:nvPr/>
        </p:nvPicPr>
        <p:blipFill>
          <a:blip r:embed="rId2"/>
          <a:stretch>
            <a:fillRect/>
          </a:stretch>
        </p:blipFill>
        <p:spPr>
          <a:xfrm>
            <a:off x="3554858" y="4378016"/>
            <a:ext cx="4181582" cy="2203283"/>
          </a:xfrm>
          <a:prstGeom prst="rect">
            <a:avLst/>
          </a:prstGeom>
        </p:spPr>
      </p:pic>
    </p:spTree>
    <p:extLst>
      <p:ext uri="{BB962C8B-B14F-4D97-AF65-F5344CB8AC3E}">
        <p14:creationId xmlns:p14="http://schemas.microsoft.com/office/powerpoint/2010/main" val="16876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F89311-20AA-A3AF-BA0E-EB8B0C8D2ECE}"/>
              </a:ext>
            </a:extLst>
          </p:cNvPr>
          <p:cNvSpPr txBox="1"/>
          <p:nvPr/>
        </p:nvSpPr>
        <p:spPr>
          <a:xfrm>
            <a:off x="824411" y="4898460"/>
            <a:ext cx="10705737"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800" b="1" dirty="0">
                <a:latin typeface="Times New Roman" panose="02020603050405020304" pitchFamily="18" charset="0"/>
                <a:cs typeface="Times New Roman" panose="02020603050405020304" pitchFamily="18" charset="0"/>
              </a:rPr>
              <a:t>Results Observed:</a:t>
            </a:r>
            <a:r>
              <a:rPr lang="en-IN" sz="1800" dirty="0">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Detailed test reports are generated, providing a clear summary of test execution and results.</a:t>
            </a:r>
          </a:p>
        </p:txBody>
      </p:sp>
      <p:pic>
        <p:nvPicPr>
          <p:cNvPr id="7" name="Picture 6">
            <a:extLst>
              <a:ext uri="{FF2B5EF4-FFF2-40B4-BE49-F238E27FC236}">
                <a16:creationId xmlns:a16="http://schemas.microsoft.com/office/drawing/2014/main" id="{1439DF0E-E6DF-73AA-7FEA-D01EDE723D5F}"/>
              </a:ext>
            </a:extLst>
          </p:cNvPr>
          <p:cNvPicPr>
            <a:picLocks noChangeAspect="1"/>
          </p:cNvPicPr>
          <p:nvPr/>
        </p:nvPicPr>
        <p:blipFill>
          <a:blip r:embed="rId2"/>
          <a:stretch>
            <a:fillRect/>
          </a:stretch>
        </p:blipFill>
        <p:spPr>
          <a:xfrm>
            <a:off x="6374674" y="298253"/>
            <a:ext cx="5027280" cy="4079074"/>
          </a:xfrm>
          <a:prstGeom prst="rect">
            <a:avLst/>
          </a:prstGeom>
          <a:ln w="19050">
            <a:solidFill>
              <a:schemeClr val="tx1"/>
            </a:solidFill>
          </a:ln>
        </p:spPr>
      </p:pic>
      <p:pic>
        <p:nvPicPr>
          <p:cNvPr id="9" name="Picture 8">
            <a:extLst>
              <a:ext uri="{FF2B5EF4-FFF2-40B4-BE49-F238E27FC236}">
                <a16:creationId xmlns:a16="http://schemas.microsoft.com/office/drawing/2014/main" id="{943DAB00-C0B6-DFA0-09FC-903975833E4A}"/>
              </a:ext>
            </a:extLst>
          </p:cNvPr>
          <p:cNvPicPr>
            <a:picLocks noChangeAspect="1"/>
          </p:cNvPicPr>
          <p:nvPr/>
        </p:nvPicPr>
        <p:blipFill>
          <a:blip r:embed="rId3"/>
          <a:stretch>
            <a:fillRect/>
          </a:stretch>
        </p:blipFill>
        <p:spPr>
          <a:xfrm>
            <a:off x="545481" y="298252"/>
            <a:ext cx="5157909" cy="4080883"/>
          </a:xfrm>
          <a:prstGeom prst="rect">
            <a:avLst/>
          </a:prstGeom>
          <a:ln w="19050">
            <a:solidFill>
              <a:schemeClr val="tx1"/>
            </a:solidFill>
          </a:ln>
        </p:spPr>
      </p:pic>
    </p:spTree>
    <p:extLst>
      <p:ext uri="{BB962C8B-B14F-4D97-AF65-F5344CB8AC3E}">
        <p14:creationId xmlns:p14="http://schemas.microsoft.com/office/powerpoint/2010/main" val="1085787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F4B76-9C7C-617B-4331-B09E1D3D4FE1}"/>
              </a:ext>
            </a:extLst>
          </p:cNvPr>
          <p:cNvSpPr txBox="1"/>
          <p:nvPr/>
        </p:nvSpPr>
        <p:spPr>
          <a:xfrm>
            <a:off x="474178" y="1540852"/>
            <a:ext cx="11243642" cy="286232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Objective: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Create visual evidence of the application's state during test execution.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Steps:</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Enable screenshot and video recording features in Cypress.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Capture screenshots and videos during test execution to provide visual context.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Review the captured evidence to diagnose test failures and issues.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Adjust tests or application code based on insights gained from the visual evidence.</a:t>
            </a:r>
          </a:p>
          <a:p>
            <a:pPr>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33D6D11-F0E1-9B6F-967D-2AE57FC3CE3F}"/>
              </a:ext>
            </a:extLst>
          </p:cNvPr>
          <p:cNvSpPr txBox="1">
            <a:spLocks/>
          </p:cNvSpPr>
          <p:nvPr/>
        </p:nvSpPr>
        <p:spPr>
          <a:xfrm>
            <a:off x="2138362" y="669926"/>
            <a:ext cx="7915275" cy="7683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Debugging</a:t>
            </a:r>
            <a:endParaRPr lang="en-IN" sz="3200" dirty="0"/>
          </a:p>
        </p:txBody>
      </p:sp>
    </p:spTree>
    <p:extLst>
      <p:ext uri="{BB962C8B-B14F-4D97-AF65-F5344CB8AC3E}">
        <p14:creationId xmlns:p14="http://schemas.microsoft.com/office/powerpoint/2010/main" val="2185519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2180A8-4B3A-058A-8FF3-0DBCBC20A678}"/>
              </a:ext>
            </a:extLst>
          </p:cNvPr>
          <p:cNvSpPr txBox="1"/>
          <p:nvPr/>
        </p:nvSpPr>
        <p:spPr>
          <a:xfrm>
            <a:off x="609599" y="5016026"/>
            <a:ext cx="10842171"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800" b="1" dirty="0">
                <a:latin typeface="Times New Roman" panose="02020603050405020304" pitchFamily="18" charset="0"/>
                <a:cs typeface="Times New Roman" panose="02020603050405020304" pitchFamily="18" charset="0"/>
              </a:rPr>
              <a:t>Results Observed:</a:t>
            </a:r>
            <a:r>
              <a:rPr lang="en-IN" sz="1800" dirty="0">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Visual evidence is captured, providing context for diagnosing and addressing test failures effectively.</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*Note: Intentionally failed a test case to generate the Screenshots</a:t>
            </a:r>
          </a:p>
        </p:txBody>
      </p:sp>
      <p:pic>
        <p:nvPicPr>
          <p:cNvPr id="7" name="Picture 6">
            <a:extLst>
              <a:ext uri="{FF2B5EF4-FFF2-40B4-BE49-F238E27FC236}">
                <a16:creationId xmlns:a16="http://schemas.microsoft.com/office/drawing/2014/main" id="{19A721ED-4D5E-CBA6-E206-144C34230698}"/>
              </a:ext>
            </a:extLst>
          </p:cNvPr>
          <p:cNvPicPr>
            <a:picLocks noChangeAspect="1"/>
          </p:cNvPicPr>
          <p:nvPr/>
        </p:nvPicPr>
        <p:blipFill>
          <a:blip r:embed="rId2"/>
          <a:stretch>
            <a:fillRect/>
          </a:stretch>
        </p:blipFill>
        <p:spPr>
          <a:xfrm>
            <a:off x="609600" y="562345"/>
            <a:ext cx="4839375" cy="3820058"/>
          </a:xfrm>
          <a:prstGeom prst="rect">
            <a:avLst/>
          </a:prstGeom>
          <a:ln w="19050">
            <a:solidFill>
              <a:schemeClr val="tx1"/>
            </a:solidFill>
          </a:ln>
        </p:spPr>
      </p:pic>
      <p:pic>
        <p:nvPicPr>
          <p:cNvPr id="9" name="Picture 8">
            <a:extLst>
              <a:ext uri="{FF2B5EF4-FFF2-40B4-BE49-F238E27FC236}">
                <a16:creationId xmlns:a16="http://schemas.microsoft.com/office/drawing/2014/main" id="{180132CF-E830-50F1-06AB-4613E352A289}"/>
              </a:ext>
            </a:extLst>
          </p:cNvPr>
          <p:cNvPicPr>
            <a:picLocks noChangeAspect="1"/>
          </p:cNvPicPr>
          <p:nvPr/>
        </p:nvPicPr>
        <p:blipFill>
          <a:blip r:embed="rId3"/>
          <a:stretch>
            <a:fillRect/>
          </a:stretch>
        </p:blipFill>
        <p:spPr>
          <a:xfrm>
            <a:off x="6574971" y="999114"/>
            <a:ext cx="3086531" cy="543001"/>
          </a:xfrm>
          <a:prstGeom prst="rect">
            <a:avLst/>
          </a:prstGeom>
        </p:spPr>
      </p:pic>
      <p:pic>
        <p:nvPicPr>
          <p:cNvPr id="11" name="Picture 10">
            <a:extLst>
              <a:ext uri="{FF2B5EF4-FFF2-40B4-BE49-F238E27FC236}">
                <a16:creationId xmlns:a16="http://schemas.microsoft.com/office/drawing/2014/main" id="{4F2BE4D8-EBC2-D733-D68C-48D43F126FC6}"/>
              </a:ext>
            </a:extLst>
          </p:cNvPr>
          <p:cNvPicPr>
            <a:picLocks noChangeAspect="1"/>
          </p:cNvPicPr>
          <p:nvPr/>
        </p:nvPicPr>
        <p:blipFill>
          <a:blip r:embed="rId4"/>
          <a:stretch>
            <a:fillRect/>
          </a:stretch>
        </p:blipFill>
        <p:spPr>
          <a:xfrm>
            <a:off x="6266812" y="2472374"/>
            <a:ext cx="4860149" cy="1021854"/>
          </a:xfrm>
          <a:prstGeom prst="rect">
            <a:avLst/>
          </a:prstGeom>
        </p:spPr>
      </p:pic>
    </p:spTree>
    <p:extLst>
      <p:ext uri="{BB962C8B-B14F-4D97-AF65-F5344CB8AC3E}">
        <p14:creationId xmlns:p14="http://schemas.microsoft.com/office/powerpoint/2010/main" val="1888485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344E0D-7815-DAD5-981C-3DD2BE61FDD7}"/>
              </a:ext>
            </a:extLst>
          </p:cNvPr>
          <p:cNvSpPr txBox="1"/>
          <p:nvPr/>
        </p:nvSpPr>
        <p:spPr>
          <a:xfrm>
            <a:off x="653141" y="1032196"/>
            <a:ext cx="10816048" cy="452431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Challenges Faced:</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Secure Authentication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Data Management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CI/CD Integration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Managing Long and Repetitive Code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Debugging Failed Test Cases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Solutions: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Manage Dynamic Content:</a:t>
            </a:r>
            <a:r>
              <a:rPr lang="en-US" dirty="0">
                <a:latin typeface="Times New Roman" panose="02020603050405020304" pitchFamily="18" charset="0"/>
                <a:cs typeface="Times New Roman" panose="02020603050405020304" pitchFamily="18" charset="0"/>
              </a:rPr>
              <a:t> Implemented effective waits and retries to handle dynamic content variations.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Streamline Code:</a:t>
            </a:r>
            <a:r>
              <a:rPr lang="en-US" dirty="0">
                <a:latin typeface="Times New Roman" panose="02020603050405020304" pitchFamily="18" charset="0"/>
                <a:cs typeface="Times New Roman" panose="02020603050405020304" pitchFamily="18" charset="0"/>
              </a:rPr>
              <a:t> Applied custom commands to minimize repetitive code and improve maintainability.</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Secure Authentication and Test Data Management:</a:t>
            </a:r>
            <a:r>
              <a:rPr lang="en-US" dirty="0">
                <a:latin typeface="Times New Roman" panose="02020603050405020304" pitchFamily="18" charset="0"/>
                <a:cs typeface="Times New Roman" panose="02020603050405020304" pitchFamily="18" charset="0"/>
              </a:rPr>
              <a:t> Used fixtures to ensure consistent test data handling and secure token storage.</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CI/CD Integration:</a:t>
            </a:r>
            <a:r>
              <a:rPr lang="en-US" dirty="0">
                <a:latin typeface="Times New Roman" panose="02020603050405020304" pitchFamily="18" charset="0"/>
                <a:cs typeface="Times New Roman" panose="02020603050405020304" pitchFamily="18" charset="0"/>
              </a:rPr>
              <a:t> Automated testing and deployment through GitHub Actions, ensuring smooth integration with the CI/CD pipeline.</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Enhance Debugging and Reporting:</a:t>
            </a:r>
            <a:r>
              <a:rPr lang="en-US" dirty="0">
                <a:latin typeface="Times New Roman" panose="02020603050405020304" pitchFamily="18" charset="0"/>
                <a:cs typeface="Times New Roman" panose="02020603050405020304" pitchFamily="18" charset="0"/>
              </a:rPr>
              <a:t> Captured visual evidence of application states during test execution and generated HTML reports to aid in debugging.</a:t>
            </a:r>
          </a:p>
        </p:txBody>
      </p:sp>
      <p:sp>
        <p:nvSpPr>
          <p:cNvPr id="5" name="TextBox 4">
            <a:extLst>
              <a:ext uri="{FF2B5EF4-FFF2-40B4-BE49-F238E27FC236}">
                <a16:creationId xmlns:a16="http://schemas.microsoft.com/office/drawing/2014/main" id="{F823BFB1-7969-B75B-6F01-395C1DEE3D17}"/>
              </a:ext>
            </a:extLst>
          </p:cNvPr>
          <p:cNvSpPr txBox="1"/>
          <p:nvPr/>
        </p:nvSpPr>
        <p:spPr>
          <a:xfrm>
            <a:off x="2717074" y="34654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Challenges and Solutions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2118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D60CBE-089B-FFA5-D940-5583867D4449}"/>
              </a:ext>
            </a:extLst>
          </p:cNvPr>
          <p:cNvSpPr>
            <a:spLocks noChangeArrowheads="1"/>
          </p:cNvSpPr>
          <p:nvPr/>
        </p:nvSpPr>
        <p:spPr bwMode="auto">
          <a:xfrm>
            <a:off x="557346" y="2164868"/>
            <a:ext cx="1078992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Expanding Test Coverage: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Incorporate additional user scenarios and edge cases as the application evolves.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Test Data Management: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more test data and more complex fixtures to simulate various scenarios.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Parallel Test Execution:</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Utilize parallel test execution to reduce test run times and speed up the execution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9A93F09-8EFE-5203-78C0-3C194D28A1E0}"/>
              </a:ext>
            </a:extLst>
          </p:cNvPr>
          <p:cNvSpPr txBox="1"/>
          <p:nvPr/>
        </p:nvSpPr>
        <p:spPr>
          <a:xfrm>
            <a:off x="2412274" y="642636"/>
            <a:ext cx="6096000" cy="523220"/>
          </a:xfrm>
          <a:prstGeom prst="rect">
            <a:avLst/>
          </a:prstGeom>
          <a:noFill/>
        </p:spPr>
        <p:txBody>
          <a:bodyPr wrap="square">
            <a:spAutoFit/>
          </a:bodyPr>
          <a:lstStyle/>
          <a:p>
            <a:pPr algn="ctr"/>
            <a:r>
              <a:rPr lang="en-IN" sz="2800" b="1" dirty="0">
                <a:latin typeface="Times New Roman" panose="02020603050405020304" pitchFamily="18" charset="0"/>
                <a:cs typeface="Times New Roman" panose="02020603050405020304" pitchFamily="18" charset="0"/>
              </a:rPr>
              <a:t>Future Aspects</a:t>
            </a:r>
          </a:p>
        </p:txBody>
      </p:sp>
    </p:spTree>
    <p:extLst>
      <p:ext uri="{BB962C8B-B14F-4D97-AF65-F5344CB8AC3E}">
        <p14:creationId xmlns:p14="http://schemas.microsoft.com/office/powerpoint/2010/main" val="278185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BD58F1-8933-94D9-CA24-2CB53F3CAB79}"/>
              </a:ext>
            </a:extLst>
          </p:cNvPr>
          <p:cNvSpPr txBox="1"/>
          <p:nvPr/>
        </p:nvSpPr>
        <p:spPr>
          <a:xfrm>
            <a:off x="1010194" y="2226439"/>
            <a:ext cx="10171611" cy="193899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Created a end-to-end testing suite for MyDemoshop ensures that the application remains functional, reliable, and performant across various user scenarios. By addressing current challenges and planning for future improvements, we can enhance the quality of the testing process, adapt to evolving requirements, and deliver a better user experience. Effective use of testing tools, test management, and seamless integration with CI/CD pipelines will contribute to a successful and sustainable testing strategy.</a:t>
            </a:r>
            <a:endParaRPr lang="en-IN" sz="20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B0163711-EE1C-6099-812F-938100B6EC0E}"/>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330754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3B6E7-1D1F-D3F9-6BC5-A7636A10F692}"/>
              </a:ext>
            </a:extLst>
          </p:cNvPr>
          <p:cNvSpPr>
            <a:spLocks noGrp="1"/>
          </p:cNvSpPr>
          <p:nvPr>
            <p:ph type="title"/>
          </p:nvPr>
        </p:nvSpPr>
        <p:spPr>
          <a:xfrm>
            <a:off x="645695" y="2434556"/>
            <a:ext cx="10515600" cy="1325563"/>
          </a:xfrm>
        </p:spPr>
        <p:txBody>
          <a:bodyPr/>
          <a:lstStyle/>
          <a:p>
            <a:pPr algn="ct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0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2341B03-5B14-E991-1E20-D986DC857269}"/>
              </a:ext>
            </a:extLst>
          </p:cNvPr>
          <p:cNvSpPr txBox="1"/>
          <p:nvPr/>
        </p:nvSpPr>
        <p:spPr>
          <a:xfrm>
            <a:off x="559636" y="1769240"/>
            <a:ext cx="9746080" cy="37856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test should verify that the homepage loads successfully, ensuring </a:t>
            </a:r>
            <a:r>
              <a:rPr lang="en-US" altLang="en-US" sz="2000" dirty="0">
                <a:latin typeface="Times New Roman" panose="02020603050405020304" pitchFamily="18" charset="0"/>
                <a:cs typeface="Times New Roman" panose="02020603050405020304" pitchFamily="18" charset="0"/>
              </a:rPr>
              <a:t>that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presence of categories/specific categories are visible.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Visit the URL: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https://demowebshop.tricentis.com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Verify the logo is visible on the webpage.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Check if the category list is displayed.</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Confirm the "Books" category is present.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Confirm the "Computers" category is present.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2" name="Title 3">
            <a:extLst>
              <a:ext uri="{FF2B5EF4-FFF2-40B4-BE49-F238E27FC236}">
                <a16:creationId xmlns:a16="http://schemas.microsoft.com/office/drawing/2014/main" id="{2B033697-377E-43B2-E98B-12417BC4985F}"/>
              </a:ext>
            </a:extLst>
          </p:cNvPr>
          <p:cNvSpPr txBox="1">
            <a:spLocks/>
          </p:cNvSpPr>
          <p:nvPr/>
        </p:nvSpPr>
        <p:spPr>
          <a:xfrm>
            <a:off x="409574" y="612776"/>
            <a:ext cx="10515600" cy="473074"/>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Test case: </a:t>
            </a:r>
            <a:r>
              <a:rPr lang="en-US" sz="3100" b="1" dirty="0">
                <a:latin typeface="Times New Roman" panose="02020603050405020304" pitchFamily="18" charset="0"/>
                <a:cs typeface="Times New Roman" panose="02020603050405020304" pitchFamily="18" charset="0"/>
              </a:rPr>
              <a:t>Homepage Navigation</a:t>
            </a:r>
            <a:endParaRPr lang="en-IN" dirty="0"/>
          </a:p>
        </p:txBody>
      </p:sp>
    </p:spTree>
    <p:extLst>
      <p:ext uri="{BB962C8B-B14F-4D97-AF65-F5344CB8AC3E}">
        <p14:creationId xmlns:p14="http://schemas.microsoft.com/office/powerpoint/2010/main" val="1459755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4BA905-BCE2-C264-D258-7BF17D74982B}"/>
              </a:ext>
            </a:extLst>
          </p:cNvPr>
          <p:cNvSpPr txBox="1"/>
          <p:nvPr/>
        </p:nvSpPr>
        <p:spPr>
          <a:xfrm>
            <a:off x="1063007" y="4617108"/>
            <a:ext cx="6096000"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800" b="1" dirty="0">
                <a:latin typeface="Times New Roman" panose="02020603050405020304" pitchFamily="18" charset="0"/>
                <a:cs typeface="Times New Roman" panose="02020603050405020304" pitchFamily="18" charset="0"/>
              </a:rPr>
              <a:t>Results Observed:</a:t>
            </a:r>
            <a:r>
              <a:rPr lang="en-IN" sz="1800" dirty="0">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website logo was visible on the homepage.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category list in the homepage is visible.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Both "Books" and "Computers" categories were present on the homepage. </a:t>
            </a:r>
          </a:p>
        </p:txBody>
      </p:sp>
      <p:pic>
        <p:nvPicPr>
          <p:cNvPr id="3" name="Picture 2">
            <a:extLst>
              <a:ext uri="{FF2B5EF4-FFF2-40B4-BE49-F238E27FC236}">
                <a16:creationId xmlns:a16="http://schemas.microsoft.com/office/drawing/2014/main" id="{D7236A68-B4DA-BF4A-6159-5A08169BC149}"/>
              </a:ext>
            </a:extLst>
          </p:cNvPr>
          <p:cNvPicPr>
            <a:picLocks noChangeAspect="1"/>
          </p:cNvPicPr>
          <p:nvPr/>
        </p:nvPicPr>
        <p:blipFill>
          <a:blip r:embed="rId3"/>
          <a:srcRect r="66104"/>
          <a:stretch/>
        </p:blipFill>
        <p:spPr>
          <a:xfrm>
            <a:off x="6812668" y="522891"/>
            <a:ext cx="2319998" cy="4094217"/>
          </a:xfrm>
          <a:prstGeom prst="rect">
            <a:avLst/>
          </a:prstGeom>
          <a:ln w="19050">
            <a:solidFill>
              <a:schemeClr val="tx1"/>
            </a:solidFill>
          </a:ln>
        </p:spPr>
      </p:pic>
      <p:pic>
        <p:nvPicPr>
          <p:cNvPr id="6" name="Picture 5">
            <a:extLst>
              <a:ext uri="{FF2B5EF4-FFF2-40B4-BE49-F238E27FC236}">
                <a16:creationId xmlns:a16="http://schemas.microsoft.com/office/drawing/2014/main" id="{54E81033-B0E9-527A-A19C-F2F90940190E}"/>
              </a:ext>
            </a:extLst>
          </p:cNvPr>
          <p:cNvPicPr>
            <a:picLocks noChangeAspect="1"/>
          </p:cNvPicPr>
          <p:nvPr/>
        </p:nvPicPr>
        <p:blipFill>
          <a:blip r:embed="rId4"/>
          <a:stretch>
            <a:fillRect/>
          </a:stretch>
        </p:blipFill>
        <p:spPr>
          <a:xfrm>
            <a:off x="9481006" y="1892257"/>
            <a:ext cx="2057687" cy="2585201"/>
          </a:xfrm>
          <a:prstGeom prst="rect">
            <a:avLst/>
          </a:prstGeom>
          <a:ln w="19050">
            <a:solidFill>
              <a:schemeClr val="tx1">
                <a:lumMod val="95000"/>
                <a:lumOff val="5000"/>
              </a:schemeClr>
            </a:solidFill>
          </a:ln>
        </p:spPr>
      </p:pic>
      <p:pic>
        <p:nvPicPr>
          <p:cNvPr id="8" name="Picture 7">
            <a:extLst>
              <a:ext uri="{FF2B5EF4-FFF2-40B4-BE49-F238E27FC236}">
                <a16:creationId xmlns:a16="http://schemas.microsoft.com/office/drawing/2014/main" id="{8A574C30-D643-D2B8-F494-5B13F770EF41}"/>
              </a:ext>
            </a:extLst>
          </p:cNvPr>
          <p:cNvPicPr>
            <a:picLocks noChangeAspect="1"/>
          </p:cNvPicPr>
          <p:nvPr/>
        </p:nvPicPr>
        <p:blipFill>
          <a:blip r:embed="rId5"/>
          <a:srcRect t="22377"/>
          <a:stretch/>
        </p:blipFill>
        <p:spPr>
          <a:xfrm>
            <a:off x="9717313" y="2591855"/>
            <a:ext cx="1748648" cy="1674289"/>
          </a:xfrm>
          <a:prstGeom prst="rect">
            <a:avLst/>
          </a:prstGeom>
          <a:ln w="19050">
            <a:noFill/>
          </a:ln>
        </p:spPr>
      </p:pic>
      <p:pic>
        <p:nvPicPr>
          <p:cNvPr id="10" name="Picture 9">
            <a:extLst>
              <a:ext uri="{FF2B5EF4-FFF2-40B4-BE49-F238E27FC236}">
                <a16:creationId xmlns:a16="http://schemas.microsoft.com/office/drawing/2014/main" id="{353E1CBF-D9D9-9B02-F964-1C204085320F}"/>
              </a:ext>
            </a:extLst>
          </p:cNvPr>
          <p:cNvPicPr>
            <a:picLocks noChangeAspect="1"/>
          </p:cNvPicPr>
          <p:nvPr/>
        </p:nvPicPr>
        <p:blipFill>
          <a:blip r:embed="rId6"/>
          <a:stretch>
            <a:fillRect/>
          </a:stretch>
        </p:blipFill>
        <p:spPr>
          <a:xfrm>
            <a:off x="6812668" y="298111"/>
            <a:ext cx="3581900" cy="1362265"/>
          </a:xfrm>
          <a:prstGeom prst="rect">
            <a:avLst/>
          </a:prstGeom>
          <a:ln w="19050">
            <a:solidFill>
              <a:schemeClr val="tx1"/>
            </a:solidFill>
          </a:ln>
        </p:spPr>
      </p:pic>
      <p:pic>
        <p:nvPicPr>
          <p:cNvPr id="4" name="Picture 3">
            <a:extLst>
              <a:ext uri="{FF2B5EF4-FFF2-40B4-BE49-F238E27FC236}">
                <a16:creationId xmlns:a16="http://schemas.microsoft.com/office/drawing/2014/main" id="{2F489521-2614-BDE6-6B91-572BDC3D785E}"/>
              </a:ext>
            </a:extLst>
          </p:cNvPr>
          <p:cNvPicPr>
            <a:picLocks noChangeAspect="1"/>
          </p:cNvPicPr>
          <p:nvPr/>
        </p:nvPicPr>
        <p:blipFill>
          <a:blip r:embed="rId7"/>
          <a:srcRect b="10485"/>
          <a:stretch/>
        </p:blipFill>
        <p:spPr>
          <a:xfrm>
            <a:off x="303816" y="859456"/>
            <a:ext cx="6273037" cy="2753823"/>
          </a:xfrm>
          <a:prstGeom prst="rect">
            <a:avLst/>
          </a:prstGeom>
        </p:spPr>
      </p:pic>
    </p:spTree>
    <p:extLst>
      <p:ext uri="{BB962C8B-B14F-4D97-AF65-F5344CB8AC3E}">
        <p14:creationId xmlns:p14="http://schemas.microsoft.com/office/powerpoint/2010/main" val="129082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E8972E-E5BC-86F7-F8B6-65CEF31E2A37}"/>
              </a:ext>
            </a:extLst>
          </p:cNvPr>
          <p:cNvSpPr txBox="1"/>
          <p:nvPr/>
        </p:nvSpPr>
        <p:spPr>
          <a:xfrm>
            <a:off x="557212" y="1767750"/>
            <a:ext cx="11077575" cy="317009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Objective: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Test the search functionality by verifying search results for different product keywords.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Steps:</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Visit the URL: </a:t>
            </a:r>
            <a:r>
              <a:rPr lang="en-US" sz="2000" dirty="0">
                <a:latin typeface="Times New Roman" panose="02020603050405020304" pitchFamily="18" charset="0"/>
                <a:cs typeface="Times New Roman" panose="02020603050405020304" pitchFamily="18" charset="0"/>
                <a:hlinkClick r:id="rId3"/>
              </a:rPr>
              <a:t>https://demowebshop.tricentis.com</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Enter "computer" in the search box and view the results.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Verify that the search results include the term "computer."</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Enter "gift card" in the search box and view the results.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Verify that the search results include the term “Gift Card”.</a:t>
            </a:r>
          </a:p>
          <a:p>
            <a:pPr>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6" name="Title 3">
            <a:extLst>
              <a:ext uri="{FF2B5EF4-FFF2-40B4-BE49-F238E27FC236}">
                <a16:creationId xmlns:a16="http://schemas.microsoft.com/office/drawing/2014/main" id="{F8FB632B-3864-9243-966A-0B2EF1C5D2FA}"/>
              </a:ext>
            </a:extLst>
          </p:cNvPr>
          <p:cNvSpPr txBox="1">
            <a:spLocks/>
          </p:cNvSpPr>
          <p:nvPr/>
        </p:nvSpPr>
        <p:spPr>
          <a:xfrm>
            <a:off x="409574" y="612776"/>
            <a:ext cx="10515600" cy="473074"/>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Test case: </a:t>
            </a:r>
            <a:r>
              <a:rPr lang="en-US" sz="3100" b="1" dirty="0">
                <a:latin typeface="Times New Roman" panose="02020603050405020304" pitchFamily="18" charset="0"/>
                <a:cs typeface="Times New Roman" panose="02020603050405020304" pitchFamily="18" charset="0"/>
              </a:rPr>
              <a:t>Product Search</a:t>
            </a:r>
            <a:endParaRPr lang="en-IN" dirty="0"/>
          </a:p>
        </p:txBody>
      </p:sp>
    </p:spTree>
    <p:extLst>
      <p:ext uri="{BB962C8B-B14F-4D97-AF65-F5344CB8AC3E}">
        <p14:creationId xmlns:p14="http://schemas.microsoft.com/office/powerpoint/2010/main" val="201327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2163B6-0C6F-9A7A-B4BD-F5B1F1F317CF}"/>
              </a:ext>
            </a:extLst>
          </p:cNvPr>
          <p:cNvSpPr txBox="1"/>
          <p:nvPr/>
        </p:nvSpPr>
        <p:spPr>
          <a:xfrm>
            <a:off x="1019175" y="5015210"/>
            <a:ext cx="6096000"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800" b="1" dirty="0">
                <a:latin typeface="Times New Roman" panose="02020603050405020304" pitchFamily="18" charset="0"/>
                <a:cs typeface="Times New Roman" panose="02020603050405020304" pitchFamily="18" charset="0"/>
              </a:rPr>
              <a:t>Results Observed:</a:t>
            </a:r>
            <a:r>
              <a:rPr lang="en-IN" sz="1800" dirty="0">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Search results for "computer" include relevant products.</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Search results for "gift card" include relevant products.</a:t>
            </a:r>
          </a:p>
        </p:txBody>
      </p:sp>
      <p:pic>
        <p:nvPicPr>
          <p:cNvPr id="7" name="Picture 6">
            <a:extLst>
              <a:ext uri="{FF2B5EF4-FFF2-40B4-BE49-F238E27FC236}">
                <a16:creationId xmlns:a16="http://schemas.microsoft.com/office/drawing/2014/main" id="{51693B9B-1F59-D940-BDCE-D3B77A4FCC52}"/>
              </a:ext>
            </a:extLst>
          </p:cNvPr>
          <p:cNvPicPr>
            <a:picLocks noChangeAspect="1"/>
          </p:cNvPicPr>
          <p:nvPr/>
        </p:nvPicPr>
        <p:blipFill>
          <a:blip r:embed="rId3"/>
          <a:stretch>
            <a:fillRect/>
          </a:stretch>
        </p:blipFill>
        <p:spPr>
          <a:xfrm>
            <a:off x="6353442" y="147286"/>
            <a:ext cx="5436685" cy="3639250"/>
          </a:xfrm>
          <a:prstGeom prst="rect">
            <a:avLst/>
          </a:prstGeom>
          <a:ln w="19050">
            <a:solidFill>
              <a:schemeClr val="tx1"/>
            </a:solidFill>
          </a:ln>
        </p:spPr>
      </p:pic>
      <p:pic>
        <p:nvPicPr>
          <p:cNvPr id="5" name="Picture 4">
            <a:extLst>
              <a:ext uri="{FF2B5EF4-FFF2-40B4-BE49-F238E27FC236}">
                <a16:creationId xmlns:a16="http://schemas.microsoft.com/office/drawing/2014/main" id="{E49CEFF8-3325-B425-D892-C6708003E58C}"/>
              </a:ext>
            </a:extLst>
          </p:cNvPr>
          <p:cNvPicPr>
            <a:picLocks noChangeAspect="1"/>
          </p:cNvPicPr>
          <p:nvPr/>
        </p:nvPicPr>
        <p:blipFill>
          <a:blip r:embed="rId4"/>
          <a:srcRect t="56368"/>
          <a:stretch/>
        </p:blipFill>
        <p:spPr>
          <a:xfrm>
            <a:off x="6353442" y="3708970"/>
            <a:ext cx="5436685" cy="1485835"/>
          </a:xfrm>
          <a:prstGeom prst="rect">
            <a:avLst/>
          </a:prstGeom>
          <a:ln w="19050">
            <a:solidFill>
              <a:schemeClr val="tx1"/>
            </a:solidFill>
          </a:ln>
        </p:spPr>
      </p:pic>
      <p:pic>
        <p:nvPicPr>
          <p:cNvPr id="4" name="Picture 3">
            <a:extLst>
              <a:ext uri="{FF2B5EF4-FFF2-40B4-BE49-F238E27FC236}">
                <a16:creationId xmlns:a16="http://schemas.microsoft.com/office/drawing/2014/main" id="{D07C227D-CB63-613C-4785-4EAB577620D7}"/>
              </a:ext>
            </a:extLst>
          </p:cNvPr>
          <p:cNvPicPr>
            <a:picLocks noChangeAspect="1"/>
          </p:cNvPicPr>
          <p:nvPr/>
        </p:nvPicPr>
        <p:blipFill>
          <a:blip r:embed="rId5"/>
          <a:stretch>
            <a:fillRect/>
          </a:stretch>
        </p:blipFill>
        <p:spPr>
          <a:xfrm>
            <a:off x="150640" y="919460"/>
            <a:ext cx="5844767" cy="3015930"/>
          </a:xfrm>
          <a:prstGeom prst="rect">
            <a:avLst/>
          </a:prstGeom>
        </p:spPr>
      </p:pic>
    </p:spTree>
    <p:extLst>
      <p:ext uri="{BB962C8B-B14F-4D97-AF65-F5344CB8AC3E}">
        <p14:creationId xmlns:p14="http://schemas.microsoft.com/office/powerpoint/2010/main" val="233782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83AA7A-9F52-039D-9CFD-B222507CCB8F}"/>
              </a:ext>
            </a:extLst>
          </p:cNvPr>
          <p:cNvSpPr txBox="1"/>
          <p:nvPr/>
        </p:nvSpPr>
        <p:spPr>
          <a:xfrm>
            <a:off x="600075" y="1724026"/>
            <a:ext cx="10991850" cy="286232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Objective: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Verify that product details are displayed correctly and validate the 'Add to Cart' functionality.</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Steps:</a:t>
            </a:r>
            <a:endParaRPr lang="en-US" sz="2000" dirty="0">
              <a:latin typeface="Times New Roman" panose="02020603050405020304" pitchFamily="18" charset="0"/>
              <a:cs typeface="Times New Roman" panose="02020603050405020304" pitchFamily="18" charset="0"/>
            </a:endParaRPr>
          </a:p>
          <a:p>
            <a:pPr marL="457200" indent="-457200">
              <a:buSzPct val="100000"/>
              <a:buFont typeface="+mj-lt"/>
              <a:buAutoNum type="arabicPeriod"/>
            </a:pPr>
            <a:r>
              <a:rPr lang="en-US" sz="2000" dirty="0">
                <a:latin typeface="Times New Roman" panose="02020603050405020304" pitchFamily="18" charset="0"/>
                <a:cs typeface="Times New Roman" panose="02020603050405020304" pitchFamily="18" charset="0"/>
              </a:rPr>
              <a:t>Visit the homepage and search for "computer."</a:t>
            </a:r>
          </a:p>
          <a:p>
            <a:pPr marL="457200" indent="-457200">
              <a:buSzPct val="100000"/>
              <a:buFont typeface="+mj-lt"/>
              <a:buAutoNum type="arabicPeriod"/>
            </a:pPr>
            <a:r>
              <a:rPr lang="en-US" sz="2000" dirty="0">
                <a:latin typeface="Times New Roman" panose="02020603050405020304" pitchFamily="18" charset="0"/>
                <a:cs typeface="Times New Roman" panose="02020603050405020304" pitchFamily="18" charset="0"/>
              </a:rPr>
              <a:t>Select the product "Build your own cheap computer."</a:t>
            </a:r>
          </a:p>
          <a:p>
            <a:pPr marL="457200" indent="-457200">
              <a:buSzPct val="100000"/>
              <a:buFont typeface="+mj-lt"/>
              <a:buAutoNum type="arabicPeriod"/>
            </a:pPr>
            <a:r>
              <a:rPr lang="en-US" sz="2000" dirty="0">
                <a:latin typeface="Times New Roman" panose="02020603050405020304" pitchFamily="18" charset="0"/>
                <a:cs typeface="Times New Roman" panose="02020603050405020304" pitchFamily="18" charset="0"/>
              </a:rPr>
              <a:t>Verify product details and features.</a:t>
            </a:r>
          </a:p>
          <a:p>
            <a:pPr marL="457200" indent="-457200">
              <a:buSzPct val="100000"/>
              <a:buFont typeface="+mj-lt"/>
              <a:buAutoNum type="arabicPeriod"/>
            </a:pPr>
            <a:r>
              <a:rPr lang="en-US" sz="2000" dirty="0">
                <a:latin typeface="Times New Roman" panose="02020603050405020304" pitchFamily="18" charset="0"/>
                <a:cs typeface="Times New Roman" panose="02020603050405020304" pitchFamily="18" charset="0"/>
              </a:rPr>
              <a:t>Add the product to the cart and confirm. </a:t>
            </a:r>
          </a:p>
          <a:p>
            <a:endParaRPr lang="en-US" sz="20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7841F5A4-B592-2165-3A14-9B7CAD49BE79}"/>
              </a:ext>
            </a:extLst>
          </p:cNvPr>
          <p:cNvSpPr>
            <a:spLocks noGrp="1"/>
          </p:cNvSpPr>
          <p:nvPr>
            <p:ph type="title"/>
          </p:nvPr>
        </p:nvSpPr>
        <p:spPr>
          <a:xfrm>
            <a:off x="447675" y="355601"/>
            <a:ext cx="10515600" cy="958850"/>
          </a:xfrm>
        </p:spPr>
        <p:txBody>
          <a:bodyPr>
            <a:normAutofit/>
          </a:bodyPr>
          <a:lstStyle/>
          <a:p>
            <a:pPr algn="ctr"/>
            <a:r>
              <a:rPr lang="en-US" sz="3200" b="1" dirty="0">
                <a:latin typeface="Times New Roman" panose="02020603050405020304" pitchFamily="18" charset="0"/>
                <a:cs typeface="Times New Roman" panose="02020603050405020304" pitchFamily="18" charset="0"/>
              </a:rPr>
              <a:t>Test case: </a:t>
            </a:r>
            <a:r>
              <a:rPr lang="en-US" sz="3100" b="1" dirty="0">
                <a:latin typeface="Times New Roman" panose="02020603050405020304" pitchFamily="18" charset="0"/>
                <a:cs typeface="Times New Roman" panose="02020603050405020304" pitchFamily="18" charset="0"/>
              </a:rPr>
              <a:t>Product Details</a:t>
            </a:r>
            <a:endParaRPr lang="en-IN" dirty="0"/>
          </a:p>
        </p:txBody>
      </p:sp>
    </p:spTree>
    <p:extLst>
      <p:ext uri="{BB962C8B-B14F-4D97-AF65-F5344CB8AC3E}">
        <p14:creationId xmlns:p14="http://schemas.microsoft.com/office/powerpoint/2010/main" val="1639392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B60E7A-3CCD-022D-8855-A251807C0611}"/>
              </a:ext>
            </a:extLst>
          </p:cNvPr>
          <p:cNvSpPr txBox="1"/>
          <p:nvPr/>
        </p:nvSpPr>
        <p:spPr>
          <a:xfrm>
            <a:off x="876300" y="4447312"/>
            <a:ext cx="9296400"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800" b="1" dirty="0">
                <a:latin typeface="Times New Roman" panose="02020603050405020304" pitchFamily="18" charset="0"/>
                <a:cs typeface="Times New Roman" panose="02020603050405020304" pitchFamily="18" charset="0"/>
              </a:rPr>
              <a:t>Results Observed:</a:t>
            </a:r>
            <a:r>
              <a:rPr lang="en-IN" sz="1800" dirty="0">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Product title is "Build your own cheap computer" with stock status "In stock."</a:t>
            </a:r>
          </a:p>
          <a:p>
            <a:pPr marL="457200" indent="-4572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Product features and selected options are correct.</a:t>
            </a:r>
          </a:p>
          <a:p>
            <a:pPr marL="457200" indent="-4572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Product is successfully added to the cart with a confirmation message.</a:t>
            </a:r>
          </a:p>
        </p:txBody>
      </p:sp>
      <p:pic>
        <p:nvPicPr>
          <p:cNvPr id="6" name="Picture 5">
            <a:extLst>
              <a:ext uri="{FF2B5EF4-FFF2-40B4-BE49-F238E27FC236}">
                <a16:creationId xmlns:a16="http://schemas.microsoft.com/office/drawing/2014/main" id="{9C086BA5-5D65-463E-CB09-DB9118F9BD16}"/>
              </a:ext>
            </a:extLst>
          </p:cNvPr>
          <p:cNvPicPr>
            <a:picLocks noChangeAspect="1"/>
          </p:cNvPicPr>
          <p:nvPr/>
        </p:nvPicPr>
        <p:blipFill>
          <a:blip r:embed="rId3"/>
          <a:stretch>
            <a:fillRect/>
          </a:stretch>
        </p:blipFill>
        <p:spPr>
          <a:xfrm>
            <a:off x="7153810" y="1371619"/>
            <a:ext cx="4577886" cy="3075693"/>
          </a:xfrm>
          <a:prstGeom prst="rect">
            <a:avLst/>
          </a:prstGeom>
          <a:ln w="19050">
            <a:solidFill>
              <a:schemeClr val="tx1"/>
            </a:solidFill>
          </a:ln>
        </p:spPr>
      </p:pic>
      <p:pic>
        <p:nvPicPr>
          <p:cNvPr id="8" name="Picture 7">
            <a:extLst>
              <a:ext uri="{FF2B5EF4-FFF2-40B4-BE49-F238E27FC236}">
                <a16:creationId xmlns:a16="http://schemas.microsoft.com/office/drawing/2014/main" id="{ED451E7F-F5F6-C5FC-2D1D-1D425DF7F3FB}"/>
              </a:ext>
            </a:extLst>
          </p:cNvPr>
          <p:cNvPicPr>
            <a:picLocks noChangeAspect="1"/>
          </p:cNvPicPr>
          <p:nvPr/>
        </p:nvPicPr>
        <p:blipFill>
          <a:blip r:embed="rId4"/>
          <a:srcRect b="66925"/>
          <a:stretch/>
        </p:blipFill>
        <p:spPr>
          <a:xfrm>
            <a:off x="7153810" y="249588"/>
            <a:ext cx="4668346" cy="1122031"/>
          </a:xfrm>
          <a:prstGeom prst="rect">
            <a:avLst/>
          </a:prstGeom>
          <a:ln w="19050">
            <a:solidFill>
              <a:schemeClr val="tx1"/>
            </a:solidFill>
          </a:ln>
        </p:spPr>
      </p:pic>
      <p:pic>
        <p:nvPicPr>
          <p:cNvPr id="3" name="Picture 2">
            <a:extLst>
              <a:ext uri="{FF2B5EF4-FFF2-40B4-BE49-F238E27FC236}">
                <a16:creationId xmlns:a16="http://schemas.microsoft.com/office/drawing/2014/main" id="{A680CA4E-5004-95C6-0F17-144ED093C5D0}"/>
              </a:ext>
            </a:extLst>
          </p:cNvPr>
          <p:cNvPicPr>
            <a:picLocks noChangeAspect="1"/>
          </p:cNvPicPr>
          <p:nvPr/>
        </p:nvPicPr>
        <p:blipFill>
          <a:blip r:embed="rId5"/>
          <a:stretch>
            <a:fillRect/>
          </a:stretch>
        </p:blipFill>
        <p:spPr>
          <a:xfrm>
            <a:off x="580747" y="249588"/>
            <a:ext cx="5876428" cy="4104696"/>
          </a:xfrm>
          <a:prstGeom prst="rect">
            <a:avLst/>
          </a:prstGeom>
        </p:spPr>
      </p:pic>
    </p:spTree>
    <p:extLst>
      <p:ext uri="{BB962C8B-B14F-4D97-AF65-F5344CB8AC3E}">
        <p14:creationId xmlns:p14="http://schemas.microsoft.com/office/powerpoint/2010/main" val="2472711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1939</Words>
  <Application>Microsoft Office PowerPoint</Application>
  <PresentationFormat>Widescreen</PresentationFormat>
  <Paragraphs>232</Paragraphs>
  <Slides>37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Office Theme</vt:lpstr>
      <vt:lpstr>Building a Comprehensive End-to-End Testing Suite for "Demowebshop" E-commerce Application Using Cypress</vt:lpstr>
      <vt:lpstr>PowerPoint Presentation</vt:lpstr>
      <vt:lpstr>PowerPoint Presentation</vt:lpstr>
      <vt:lpstr>PowerPoint Presentation</vt:lpstr>
      <vt:lpstr>PowerPoint Presentation</vt:lpstr>
      <vt:lpstr>PowerPoint Presentation</vt:lpstr>
      <vt:lpstr>PowerPoint Presentation</vt:lpstr>
      <vt:lpstr>Test case: Product Details</vt:lpstr>
      <vt:lpstr>PowerPoint Presentation</vt:lpstr>
      <vt:lpstr>PowerPoint Presentation</vt:lpstr>
      <vt:lpstr>PowerPoint Presentation</vt:lpstr>
      <vt:lpstr>Test Case: User Registration</vt:lpstr>
      <vt:lpstr>PowerPoint Presentation</vt:lpstr>
      <vt:lpstr>Test Case: User Login/Logout</vt:lpstr>
      <vt:lpstr>PowerPoint Presentation</vt:lpstr>
      <vt:lpstr>Test Case: Cart Checkout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Janapatla Rahul</dc:creator>
  <cp:lastModifiedBy>Janapatla Rahul</cp:lastModifiedBy>
  <cp:revision>6</cp:revision>
  <dcterms:created xsi:type="dcterms:W3CDTF">2024-09-13T10:35:48Z</dcterms:created>
  <dcterms:modified xsi:type="dcterms:W3CDTF">2024-09-14T04:47:49Z</dcterms:modified>
</cp:coreProperties>
</file>