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61" r:id="rId5"/>
    <p:sldId id="262" r:id="rId6"/>
    <p:sldId id="263" r:id="rId7"/>
    <p:sldId id="264" r:id="rId8"/>
    <p:sldId id="265" r:id="rId9"/>
    <p:sldId id="266" r:id="rId10"/>
    <p:sldId id="268" r:id="rId11"/>
    <p:sldId id="269" r:id="rId12"/>
    <p:sldId id="270" r:id="rId13"/>
    <p:sldId id="271" r:id="rId14"/>
    <p:sldId id="274" r:id="rId15"/>
    <p:sldId id="275" r:id="rId16"/>
    <p:sldId id="276"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29A1-2613-1F61-58A9-DFF2BF4E3D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43FD3E-AD59-D93C-41B9-2E69C8E48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4F7CA2-349B-5E8C-5ABF-4D37EB1F1073}"/>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5" name="Footer Placeholder 4">
            <a:extLst>
              <a:ext uri="{FF2B5EF4-FFF2-40B4-BE49-F238E27FC236}">
                <a16:creationId xmlns:a16="http://schemas.microsoft.com/office/drawing/2014/main" id="{7B4DC441-0467-B175-AABA-9FB3DC676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A51FB-240D-9590-BE6B-04D08E70AED9}"/>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14454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1B88-CC00-99C5-9A82-C76728A448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A7A774-2F96-9A7E-CD04-25ADFED19D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BAB00-4502-968F-26A3-BDD587A862EA}"/>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5" name="Footer Placeholder 4">
            <a:extLst>
              <a:ext uri="{FF2B5EF4-FFF2-40B4-BE49-F238E27FC236}">
                <a16:creationId xmlns:a16="http://schemas.microsoft.com/office/drawing/2014/main" id="{E792DE24-08B7-D101-3B4C-3A7CC81D9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CFA6A-FDE7-A61F-58C9-61ABC0585A69}"/>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33663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1615C-94F1-6535-04CF-D42BDFEE0F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6794EA-56E9-577E-7758-EA0FC1721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E7BD8-6755-420B-24CE-7AA867724BFB}"/>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5" name="Footer Placeholder 4">
            <a:extLst>
              <a:ext uri="{FF2B5EF4-FFF2-40B4-BE49-F238E27FC236}">
                <a16:creationId xmlns:a16="http://schemas.microsoft.com/office/drawing/2014/main" id="{B7F8517C-0BA2-8747-711B-2DBDA6F4C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F3599-35C0-1941-E6A7-1EF2A70B492D}"/>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371870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4321-FCC1-9D2C-6A02-7C5FEE4CE6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B83507-1F2E-4BA0-B0CA-0A137614CA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8FAFB-DB85-F0BB-5C10-0EC31E4CA7B8}"/>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5" name="Footer Placeholder 4">
            <a:extLst>
              <a:ext uri="{FF2B5EF4-FFF2-40B4-BE49-F238E27FC236}">
                <a16:creationId xmlns:a16="http://schemas.microsoft.com/office/drawing/2014/main" id="{D88AA31C-5BD2-C37B-0DA9-A675AD93B0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248A4-0F9B-20BB-DA2C-D1B6770EF28C}"/>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180992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9688-BBA8-AA7F-6E49-C3B8F72C8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66E04C-3248-76E7-691F-D4DBDA90B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0D5F6-7666-CE46-B7A5-204B12171C46}"/>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5" name="Footer Placeholder 4">
            <a:extLst>
              <a:ext uri="{FF2B5EF4-FFF2-40B4-BE49-F238E27FC236}">
                <a16:creationId xmlns:a16="http://schemas.microsoft.com/office/drawing/2014/main" id="{8402772C-CED9-D39E-CD8E-8C42055DC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B276A-3BE4-62AA-70FD-7AFA54EDE32D}"/>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250927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9850-B60D-4E12-E8DB-3B0C87FB90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F53748-582F-AEC5-4F35-49B7F3A7B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F40CC2-DC5E-1C21-6637-F92B9EC37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56853E-DD6F-86F0-7588-F1CC8D84161A}"/>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6" name="Footer Placeholder 5">
            <a:extLst>
              <a:ext uri="{FF2B5EF4-FFF2-40B4-BE49-F238E27FC236}">
                <a16:creationId xmlns:a16="http://schemas.microsoft.com/office/drawing/2014/main" id="{9283F3D7-7F14-EEF1-3112-D80D8A93B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B96638-0077-5597-762B-7AFD758AC93A}"/>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229032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D6CA-31F1-39A2-44AC-010185D060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E9AD3-1750-EF20-0C0C-3FD825BBB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D97317-F7D9-F417-CFCA-3E75AD84D1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2F5C4F-03FB-4FED-134A-1554BF4CF4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8E8D0-23B4-0437-1315-580DCE610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105143-F998-1EA9-C241-2544A54206FF}"/>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8" name="Footer Placeholder 7">
            <a:extLst>
              <a:ext uri="{FF2B5EF4-FFF2-40B4-BE49-F238E27FC236}">
                <a16:creationId xmlns:a16="http://schemas.microsoft.com/office/drawing/2014/main" id="{5921BD27-E922-3516-F418-F8D5651D0A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243D9E-5848-6118-E984-FB5FABBCCF8D}"/>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130835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EEE0-99AF-4585-615F-E1801A367A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CF2CB1-DA6D-06D8-9653-0AEF6A1128C8}"/>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4" name="Footer Placeholder 3">
            <a:extLst>
              <a:ext uri="{FF2B5EF4-FFF2-40B4-BE49-F238E27FC236}">
                <a16:creationId xmlns:a16="http://schemas.microsoft.com/office/drawing/2014/main" id="{0ED490D7-BB1E-EB80-63E7-DF4CA317FF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8D657E-2F64-BAC6-C7F5-DEEE91F92E5F}"/>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98390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70615-0F26-8CB1-B167-C7EEE967E777}"/>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3" name="Footer Placeholder 2">
            <a:extLst>
              <a:ext uri="{FF2B5EF4-FFF2-40B4-BE49-F238E27FC236}">
                <a16:creationId xmlns:a16="http://schemas.microsoft.com/office/drawing/2014/main" id="{264E0C0F-DDCE-596A-149D-32DEF75415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B40DC7-B8DD-1682-E8E0-15322E034D07}"/>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165088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C329-6B72-6036-1BB2-5B8B5BE25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6F6497-4717-4EE5-BD8D-36270EC41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0391FC-4C69-629D-1F75-B1BD22158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F552C-B08A-6B57-00D4-41E4101F055A}"/>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6" name="Footer Placeholder 5">
            <a:extLst>
              <a:ext uri="{FF2B5EF4-FFF2-40B4-BE49-F238E27FC236}">
                <a16:creationId xmlns:a16="http://schemas.microsoft.com/office/drawing/2014/main" id="{F74F17AF-427B-05EB-B02C-C78B3D2ACF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6C37F4-6F4D-A753-C328-50D579C0FFA4}"/>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87937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52EF-DF4F-6576-12AE-AE08C2B56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615D0D-A5BC-26FD-D7A6-6CAA83AAA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DB79BB-1E3E-3BA5-2C89-DA5574F40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EE76F-0D31-162D-9F6A-9BC31A7416CD}"/>
              </a:ext>
            </a:extLst>
          </p:cNvPr>
          <p:cNvSpPr>
            <a:spLocks noGrp="1"/>
          </p:cNvSpPr>
          <p:nvPr>
            <p:ph type="dt" sz="half" idx="10"/>
          </p:nvPr>
        </p:nvSpPr>
        <p:spPr/>
        <p:txBody>
          <a:bodyPr/>
          <a:lstStyle/>
          <a:p>
            <a:fld id="{ABE2969B-B77B-404E-8512-8838D01B5090}" type="datetimeFigureOut">
              <a:rPr lang="en-IN" smtClean="0"/>
              <a:t>19-08-2024</a:t>
            </a:fld>
            <a:endParaRPr lang="en-IN"/>
          </a:p>
        </p:txBody>
      </p:sp>
      <p:sp>
        <p:nvSpPr>
          <p:cNvPr id="6" name="Footer Placeholder 5">
            <a:extLst>
              <a:ext uri="{FF2B5EF4-FFF2-40B4-BE49-F238E27FC236}">
                <a16:creationId xmlns:a16="http://schemas.microsoft.com/office/drawing/2014/main" id="{36AEE7FD-4885-59B9-F24B-0BCE7FF79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E94A7-89E9-8535-EFA5-6528D5840122}"/>
              </a:ext>
            </a:extLst>
          </p:cNvPr>
          <p:cNvSpPr>
            <a:spLocks noGrp="1"/>
          </p:cNvSpPr>
          <p:nvPr>
            <p:ph type="sldNum" sz="quarter" idx="12"/>
          </p:nvPr>
        </p:nvSpPr>
        <p:spPr/>
        <p:txBody>
          <a:bodyPr/>
          <a:lstStyle/>
          <a:p>
            <a:fld id="{7CF2BBFB-D42D-4C2C-9767-6F41076DDB70}" type="slidenum">
              <a:rPr lang="en-IN" smtClean="0"/>
              <a:t>‹#›</a:t>
            </a:fld>
            <a:endParaRPr lang="en-IN"/>
          </a:p>
        </p:txBody>
      </p:sp>
    </p:spTree>
    <p:extLst>
      <p:ext uri="{BB962C8B-B14F-4D97-AF65-F5344CB8AC3E}">
        <p14:creationId xmlns:p14="http://schemas.microsoft.com/office/powerpoint/2010/main" val="306886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249345-B21B-F563-66A2-BFF5383B77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46F34-4F6E-035F-5BDA-081DC3A96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CD4B3-4B8F-B024-6E07-D9865842D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2969B-B77B-404E-8512-8838D01B5090}" type="datetimeFigureOut">
              <a:rPr lang="en-IN" smtClean="0"/>
              <a:t>19-08-2024</a:t>
            </a:fld>
            <a:endParaRPr lang="en-IN"/>
          </a:p>
        </p:txBody>
      </p:sp>
      <p:sp>
        <p:nvSpPr>
          <p:cNvPr id="5" name="Footer Placeholder 4">
            <a:extLst>
              <a:ext uri="{FF2B5EF4-FFF2-40B4-BE49-F238E27FC236}">
                <a16:creationId xmlns:a16="http://schemas.microsoft.com/office/drawing/2014/main" id="{E3C8667A-D600-9D19-D742-00D713803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CF0DA2-E5B8-FFDA-6F73-56AA01D4E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2BBFB-D42D-4C2C-9767-6F41076DDB70}" type="slidenum">
              <a:rPr lang="en-IN" smtClean="0"/>
              <a:t>‹#›</a:t>
            </a:fld>
            <a:endParaRPr lang="en-IN"/>
          </a:p>
        </p:txBody>
      </p:sp>
    </p:spTree>
    <p:extLst>
      <p:ext uri="{BB962C8B-B14F-4D97-AF65-F5344CB8AC3E}">
        <p14:creationId xmlns:p14="http://schemas.microsoft.com/office/powerpoint/2010/main" val="135905223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onlineshopdemo.co.uk/"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103E-42CA-A983-E840-F6E9F433FC65}"/>
              </a:ext>
            </a:extLst>
          </p:cNvPr>
          <p:cNvSpPr>
            <a:spLocks noGrp="1"/>
          </p:cNvSpPr>
          <p:nvPr>
            <p:ph type="ctrTitle"/>
          </p:nvPr>
        </p:nvSpPr>
        <p:spPr>
          <a:xfrm>
            <a:off x="457199" y="1122363"/>
            <a:ext cx="11210925" cy="2387600"/>
          </a:xfrm>
        </p:spPr>
        <p:txBody>
          <a:bodyPr>
            <a:normAutofit/>
          </a:bodyPr>
          <a:lstStyle/>
          <a:p>
            <a:r>
              <a:rPr lang="en-IN" b="1" dirty="0">
                <a:latin typeface="Aptos" panose="020B0004020202020204" pitchFamily="34" charset="0"/>
              </a:rPr>
              <a:t>Testing Web Application Functionality</a:t>
            </a:r>
          </a:p>
        </p:txBody>
      </p:sp>
      <p:sp>
        <p:nvSpPr>
          <p:cNvPr id="3" name="Subtitle 2">
            <a:extLst>
              <a:ext uri="{FF2B5EF4-FFF2-40B4-BE49-F238E27FC236}">
                <a16:creationId xmlns:a16="http://schemas.microsoft.com/office/drawing/2014/main" id="{2E0EA0D9-DA1C-6DBA-C267-502DAFC331A7}"/>
              </a:ext>
            </a:extLst>
          </p:cNvPr>
          <p:cNvSpPr>
            <a:spLocks noGrp="1"/>
          </p:cNvSpPr>
          <p:nvPr>
            <p:ph type="subTitle" idx="1"/>
          </p:nvPr>
        </p:nvSpPr>
        <p:spPr>
          <a:xfrm>
            <a:off x="1524000" y="3602038"/>
            <a:ext cx="9144000" cy="236537"/>
          </a:xfrm>
        </p:spPr>
        <p:txBody>
          <a:bodyPr>
            <a:normAutofit fontScale="85000" lnSpcReduction="20000"/>
          </a:bodyPr>
          <a:lstStyle/>
          <a:p>
            <a:r>
              <a:rPr lang="en-IN" sz="1400" dirty="0">
                <a:highlight>
                  <a:srgbClr val="FFFF00"/>
                </a:highlight>
              </a:rPr>
              <a:t>Website: </a:t>
            </a:r>
            <a:r>
              <a:rPr lang="en-IN" sz="1400" i="1" dirty="0">
                <a:highlight>
                  <a:srgbClr val="FFFF00"/>
                </a:highlight>
              </a:rPr>
              <a:t>https://www.onlineshopdemo.co.uk/</a:t>
            </a:r>
          </a:p>
        </p:txBody>
      </p:sp>
      <p:sp>
        <p:nvSpPr>
          <p:cNvPr id="4" name="TextBox 3">
            <a:extLst>
              <a:ext uri="{FF2B5EF4-FFF2-40B4-BE49-F238E27FC236}">
                <a16:creationId xmlns:a16="http://schemas.microsoft.com/office/drawing/2014/main" id="{4A47BD7A-71B9-39DF-DB90-AB5E393D4D6F}"/>
              </a:ext>
            </a:extLst>
          </p:cNvPr>
          <p:cNvSpPr txBox="1"/>
          <p:nvPr/>
        </p:nvSpPr>
        <p:spPr>
          <a:xfrm>
            <a:off x="8391525" y="5486400"/>
            <a:ext cx="3152775" cy="830997"/>
          </a:xfrm>
          <a:prstGeom prst="rect">
            <a:avLst/>
          </a:prstGeom>
          <a:noFill/>
        </p:spPr>
        <p:txBody>
          <a:bodyPr wrap="square" rtlCol="0">
            <a:spAutoFit/>
          </a:bodyPr>
          <a:lstStyle/>
          <a:p>
            <a:r>
              <a:rPr lang="en-IN" sz="2400" dirty="0"/>
              <a:t>By</a:t>
            </a:r>
          </a:p>
          <a:p>
            <a:r>
              <a:rPr lang="en-IN" sz="2400" dirty="0"/>
              <a:t>Akhil </a:t>
            </a:r>
            <a:r>
              <a:rPr lang="en-IN" sz="2400" dirty="0" err="1"/>
              <a:t>Janapatla</a:t>
            </a:r>
            <a:endParaRPr lang="en-IN" sz="2400" dirty="0"/>
          </a:p>
        </p:txBody>
      </p:sp>
    </p:spTree>
    <p:extLst>
      <p:ext uri="{BB962C8B-B14F-4D97-AF65-F5344CB8AC3E}">
        <p14:creationId xmlns:p14="http://schemas.microsoft.com/office/powerpoint/2010/main" val="112065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1B41-D5D0-1505-6221-2FA9F228938D}"/>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Editable search bar check</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Validating if search bar is editable or not</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A3A388-3702-1464-28F1-A6AA5B4BEADA}"/>
              </a:ext>
            </a:extLst>
          </p:cNvPr>
          <p:cNvPicPr>
            <a:picLocks noGrp="1" noChangeAspect="1"/>
          </p:cNvPicPr>
          <p:nvPr>
            <p:ph idx="1"/>
          </p:nvPr>
        </p:nvPicPr>
        <p:blipFill>
          <a:blip r:embed="rId2"/>
          <a:stretch>
            <a:fillRect/>
          </a:stretch>
        </p:blipFill>
        <p:spPr>
          <a:xfrm>
            <a:off x="619125" y="2143125"/>
            <a:ext cx="5905500" cy="1285875"/>
          </a:xfrm>
        </p:spPr>
      </p:pic>
      <p:pic>
        <p:nvPicPr>
          <p:cNvPr id="7" name="Picture 6">
            <a:extLst>
              <a:ext uri="{FF2B5EF4-FFF2-40B4-BE49-F238E27FC236}">
                <a16:creationId xmlns:a16="http://schemas.microsoft.com/office/drawing/2014/main" id="{FF93C572-F447-ACF9-5536-06DE9FBAEFD1}"/>
              </a:ext>
            </a:extLst>
          </p:cNvPr>
          <p:cNvPicPr>
            <a:picLocks noChangeAspect="1"/>
          </p:cNvPicPr>
          <p:nvPr/>
        </p:nvPicPr>
        <p:blipFill>
          <a:blip r:embed="rId3"/>
          <a:stretch>
            <a:fillRect/>
          </a:stretch>
        </p:blipFill>
        <p:spPr>
          <a:xfrm>
            <a:off x="7219373" y="1809540"/>
            <a:ext cx="4134427" cy="1505160"/>
          </a:xfrm>
          <a:prstGeom prst="rect">
            <a:avLst/>
          </a:prstGeom>
        </p:spPr>
      </p:pic>
      <p:pic>
        <p:nvPicPr>
          <p:cNvPr id="9" name="Picture 8">
            <a:extLst>
              <a:ext uri="{FF2B5EF4-FFF2-40B4-BE49-F238E27FC236}">
                <a16:creationId xmlns:a16="http://schemas.microsoft.com/office/drawing/2014/main" id="{47595951-665F-D133-7EDC-9F66B2198357}"/>
              </a:ext>
            </a:extLst>
          </p:cNvPr>
          <p:cNvPicPr>
            <a:picLocks noChangeAspect="1"/>
          </p:cNvPicPr>
          <p:nvPr/>
        </p:nvPicPr>
        <p:blipFill>
          <a:blip r:embed="rId4"/>
          <a:stretch>
            <a:fillRect/>
          </a:stretch>
        </p:blipFill>
        <p:spPr>
          <a:xfrm>
            <a:off x="2533650" y="3814899"/>
            <a:ext cx="5991868" cy="2575018"/>
          </a:xfrm>
          <a:prstGeom prst="rect">
            <a:avLst/>
          </a:prstGeom>
        </p:spPr>
      </p:pic>
    </p:spTree>
    <p:extLst>
      <p:ext uri="{BB962C8B-B14F-4D97-AF65-F5344CB8AC3E}">
        <p14:creationId xmlns:p14="http://schemas.microsoft.com/office/powerpoint/2010/main" val="360067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09BCFA3-CC40-E926-DFD7-BC7190D4D13F}"/>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Highlighting the </a:t>
            </a:r>
            <a:r>
              <a:rPr lang="en-US" altLang="en-US" sz="2000" dirty="0">
                <a:latin typeface="Times New Roman" panose="02020603050405020304" pitchFamily="18" charset="0"/>
                <a:cs typeface="Times New Roman" panose="02020603050405020304" pitchFamily="18" charset="0"/>
              </a:rPr>
              <a:t>selected locator</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Validating if the locator is highlightin</a:t>
            </a:r>
            <a:r>
              <a:rPr lang="en-US" altLang="en-US" sz="2000" dirty="0">
                <a:latin typeface="Times New Roman" panose="02020603050405020304" pitchFamily="18" charset="0"/>
                <a:cs typeface="Times New Roman" panose="02020603050405020304" pitchFamily="18" charset="0"/>
              </a:rPr>
              <a:t>g or not</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2F1A5C6-8C04-AF5F-B6C4-BAFE8110B679}"/>
              </a:ext>
            </a:extLst>
          </p:cNvPr>
          <p:cNvPicPr>
            <a:picLocks noGrp="1" noChangeAspect="1"/>
          </p:cNvPicPr>
          <p:nvPr>
            <p:ph idx="1"/>
          </p:nvPr>
        </p:nvPicPr>
        <p:blipFill>
          <a:blip r:embed="rId2"/>
          <a:stretch>
            <a:fillRect/>
          </a:stretch>
        </p:blipFill>
        <p:spPr>
          <a:xfrm>
            <a:off x="2000250" y="3215997"/>
            <a:ext cx="7125326" cy="2995360"/>
          </a:xfrm>
        </p:spPr>
      </p:pic>
      <p:pic>
        <p:nvPicPr>
          <p:cNvPr id="5" name="Picture 4">
            <a:extLst>
              <a:ext uri="{FF2B5EF4-FFF2-40B4-BE49-F238E27FC236}">
                <a16:creationId xmlns:a16="http://schemas.microsoft.com/office/drawing/2014/main" id="{EF79E6AC-4A1B-29FD-5F63-55153E361221}"/>
              </a:ext>
            </a:extLst>
          </p:cNvPr>
          <p:cNvPicPr>
            <a:picLocks noChangeAspect="1"/>
          </p:cNvPicPr>
          <p:nvPr/>
        </p:nvPicPr>
        <p:blipFill>
          <a:blip r:embed="rId3"/>
          <a:stretch>
            <a:fillRect/>
          </a:stretch>
        </p:blipFill>
        <p:spPr>
          <a:xfrm>
            <a:off x="909638" y="1804988"/>
            <a:ext cx="6491288" cy="1047750"/>
          </a:xfrm>
          <a:prstGeom prst="rect">
            <a:avLst/>
          </a:prstGeom>
        </p:spPr>
      </p:pic>
      <p:pic>
        <p:nvPicPr>
          <p:cNvPr id="12" name="Picture 11">
            <a:extLst>
              <a:ext uri="{FF2B5EF4-FFF2-40B4-BE49-F238E27FC236}">
                <a16:creationId xmlns:a16="http://schemas.microsoft.com/office/drawing/2014/main" id="{BFA67B94-7E9E-7E92-5A71-C2ACCCAEBF7A}"/>
              </a:ext>
            </a:extLst>
          </p:cNvPr>
          <p:cNvPicPr>
            <a:picLocks noChangeAspect="1"/>
          </p:cNvPicPr>
          <p:nvPr/>
        </p:nvPicPr>
        <p:blipFill>
          <a:blip r:embed="rId4"/>
          <a:stretch>
            <a:fillRect/>
          </a:stretch>
        </p:blipFill>
        <p:spPr>
          <a:xfrm>
            <a:off x="8558048" y="1566702"/>
            <a:ext cx="2353003" cy="1152686"/>
          </a:xfrm>
          <a:prstGeom prst="rect">
            <a:avLst/>
          </a:prstGeom>
        </p:spPr>
      </p:pic>
    </p:spTree>
    <p:extLst>
      <p:ext uri="{BB962C8B-B14F-4D97-AF65-F5344CB8AC3E}">
        <p14:creationId xmlns:p14="http://schemas.microsoft.com/office/powerpoint/2010/main" val="2221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EA7485-329E-0299-835F-E5019D3C3E8F}"/>
              </a:ext>
            </a:extLst>
          </p:cNvPr>
          <p:cNvPicPr>
            <a:picLocks noChangeAspect="1"/>
          </p:cNvPicPr>
          <p:nvPr/>
        </p:nvPicPr>
        <p:blipFill>
          <a:blip r:embed="rId2"/>
          <a:stretch>
            <a:fillRect/>
          </a:stretch>
        </p:blipFill>
        <p:spPr>
          <a:xfrm>
            <a:off x="190500" y="1847745"/>
            <a:ext cx="6019800" cy="1419225"/>
          </a:xfrm>
          <a:prstGeom prst="rect">
            <a:avLst/>
          </a:prstGeom>
        </p:spPr>
      </p:pic>
      <p:sp>
        <p:nvSpPr>
          <p:cNvPr id="7" name="Title 1">
            <a:extLst>
              <a:ext uri="{FF2B5EF4-FFF2-40B4-BE49-F238E27FC236}">
                <a16:creationId xmlns:a16="http://schemas.microsoft.com/office/drawing/2014/main" id="{027D5F6C-1345-16C4-B37A-7261BF0227B4}"/>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 for results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typing product name and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produce the results.</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183CEA6-4863-E5BC-1DDA-2CAE17EA2BDC}"/>
              </a:ext>
            </a:extLst>
          </p:cNvPr>
          <p:cNvPicPr>
            <a:picLocks noChangeAspect="1"/>
          </p:cNvPicPr>
          <p:nvPr/>
        </p:nvPicPr>
        <p:blipFill>
          <a:blip r:embed="rId3"/>
          <a:stretch>
            <a:fillRect/>
          </a:stretch>
        </p:blipFill>
        <p:spPr>
          <a:xfrm>
            <a:off x="6698305" y="2369760"/>
            <a:ext cx="4882204" cy="2757307"/>
          </a:xfrm>
          <a:prstGeom prst="rect">
            <a:avLst/>
          </a:prstGeom>
        </p:spPr>
      </p:pic>
      <p:pic>
        <p:nvPicPr>
          <p:cNvPr id="14" name="Picture 13">
            <a:extLst>
              <a:ext uri="{FF2B5EF4-FFF2-40B4-BE49-F238E27FC236}">
                <a16:creationId xmlns:a16="http://schemas.microsoft.com/office/drawing/2014/main" id="{3E7EC254-C44A-15DF-E354-D8A24071D50F}"/>
              </a:ext>
            </a:extLst>
          </p:cNvPr>
          <p:cNvPicPr>
            <a:picLocks noChangeAspect="1"/>
          </p:cNvPicPr>
          <p:nvPr/>
        </p:nvPicPr>
        <p:blipFill>
          <a:blip r:embed="rId4"/>
          <a:stretch>
            <a:fillRect/>
          </a:stretch>
        </p:blipFill>
        <p:spPr>
          <a:xfrm>
            <a:off x="392416" y="3591031"/>
            <a:ext cx="5817884" cy="3072073"/>
          </a:xfrm>
          <a:prstGeom prst="rect">
            <a:avLst/>
          </a:prstGeom>
        </p:spPr>
      </p:pic>
    </p:spTree>
    <p:extLst>
      <p:ext uri="{BB962C8B-B14F-4D97-AF65-F5344CB8AC3E}">
        <p14:creationId xmlns:p14="http://schemas.microsoft.com/office/powerpoint/2010/main" val="408962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D4E028-1B2C-E8F0-0A2B-FFA2A36A523B}"/>
              </a:ext>
            </a:extLst>
          </p:cNvPr>
          <p:cNvPicPr>
            <a:picLocks noChangeAspect="1"/>
          </p:cNvPicPr>
          <p:nvPr/>
        </p:nvPicPr>
        <p:blipFill>
          <a:blip r:embed="rId2"/>
          <a:stretch>
            <a:fillRect/>
          </a:stretch>
        </p:blipFill>
        <p:spPr>
          <a:xfrm>
            <a:off x="423862" y="2169380"/>
            <a:ext cx="4786313" cy="1152525"/>
          </a:xfrm>
          <a:prstGeom prst="rect">
            <a:avLst/>
          </a:prstGeom>
        </p:spPr>
      </p:pic>
      <p:pic>
        <p:nvPicPr>
          <p:cNvPr id="7" name="Picture 6">
            <a:extLst>
              <a:ext uri="{FF2B5EF4-FFF2-40B4-BE49-F238E27FC236}">
                <a16:creationId xmlns:a16="http://schemas.microsoft.com/office/drawing/2014/main" id="{78D1385E-2BB9-48DA-FD45-532BB2C1CF73}"/>
              </a:ext>
            </a:extLst>
          </p:cNvPr>
          <p:cNvPicPr>
            <a:picLocks noChangeAspect="1"/>
          </p:cNvPicPr>
          <p:nvPr/>
        </p:nvPicPr>
        <p:blipFill>
          <a:blip r:embed="rId3"/>
          <a:stretch>
            <a:fillRect/>
          </a:stretch>
        </p:blipFill>
        <p:spPr>
          <a:xfrm>
            <a:off x="714289" y="4694747"/>
            <a:ext cx="4415007" cy="1919568"/>
          </a:xfrm>
          <a:prstGeom prst="rect">
            <a:avLst/>
          </a:prstGeom>
        </p:spPr>
      </p:pic>
      <p:pic>
        <p:nvPicPr>
          <p:cNvPr id="9" name="Picture 8">
            <a:extLst>
              <a:ext uri="{FF2B5EF4-FFF2-40B4-BE49-F238E27FC236}">
                <a16:creationId xmlns:a16="http://schemas.microsoft.com/office/drawing/2014/main" id="{A5029BDA-549B-B7D0-9400-60FA889DEEE5}"/>
              </a:ext>
            </a:extLst>
          </p:cNvPr>
          <p:cNvPicPr>
            <a:picLocks noChangeAspect="1"/>
          </p:cNvPicPr>
          <p:nvPr/>
        </p:nvPicPr>
        <p:blipFill>
          <a:blip r:embed="rId4"/>
          <a:stretch>
            <a:fillRect/>
          </a:stretch>
        </p:blipFill>
        <p:spPr>
          <a:xfrm>
            <a:off x="1692909" y="3608805"/>
            <a:ext cx="2114865" cy="883425"/>
          </a:xfrm>
          <a:prstGeom prst="rect">
            <a:avLst/>
          </a:prstGeom>
        </p:spPr>
      </p:pic>
      <p:sp>
        <p:nvSpPr>
          <p:cNvPr id="10" name="Title 1">
            <a:extLst>
              <a:ext uri="{FF2B5EF4-FFF2-40B4-BE49-F238E27FC236}">
                <a16:creationId xmlns:a16="http://schemas.microsoft.com/office/drawing/2014/main" id="{95FA0887-E60D-FEE3-72FE-B4390DC8D58F}"/>
              </a:ext>
            </a:extLst>
          </p:cNvPr>
          <p:cNvSpPr>
            <a:spLocks noGrp="1"/>
          </p:cNvSpPr>
          <p:nvPr>
            <p:ph type="title"/>
          </p:nvPr>
        </p:nvSpPr>
        <p:spPr>
          <a:xfrm>
            <a:off x="542839" y="633149"/>
            <a:ext cx="8953500" cy="1325563"/>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Price range filter check</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checks if the sliding filter works and produce the products that available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15-screenshot_check</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 a screenshot of the webpage.</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C221B43-01EA-6F67-C2E3-950688744E16}"/>
              </a:ext>
            </a:extLst>
          </p:cNvPr>
          <p:cNvPicPr>
            <a:picLocks noChangeAspect="1"/>
          </p:cNvPicPr>
          <p:nvPr/>
        </p:nvPicPr>
        <p:blipFill>
          <a:blip r:embed="rId5"/>
          <a:stretch>
            <a:fillRect/>
          </a:stretch>
        </p:blipFill>
        <p:spPr>
          <a:xfrm>
            <a:off x="6353175" y="2297904"/>
            <a:ext cx="4553585" cy="895475"/>
          </a:xfrm>
          <a:prstGeom prst="rect">
            <a:avLst/>
          </a:prstGeom>
        </p:spPr>
      </p:pic>
      <p:pic>
        <p:nvPicPr>
          <p:cNvPr id="12" name="Picture 11">
            <a:extLst>
              <a:ext uri="{FF2B5EF4-FFF2-40B4-BE49-F238E27FC236}">
                <a16:creationId xmlns:a16="http://schemas.microsoft.com/office/drawing/2014/main" id="{0501620C-4246-F3CA-75CC-55A27451ECE0}"/>
              </a:ext>
            </a:extLst>
          </p:cNvPr>
          <p:cNvPicPr>
            <a:picLocks noChangeAspect="1"/>
          </p:cNvPicPr>
          <p:nvPr/>
        </p:nvPicPr>
        <p:blipFill>
          <a:blip r:embed="rId6"/>
          <a:stretch>
            <a:fillRect/>
          </a:stretch>
        </p:blipFill>
        <p:spPr>
          <a:xfrm>
            <a:off x="5845262" y="4150376"/>
            <a:ext cx="6045029" cy="2463939"/>
          </a:xfrm>
          <a:prstGeom prst="rect">
            <a:avLst/>
          </a:prstGeom>
        </p:spPr>
      </p:pic>
    </p:spTree>
    <p:extLst>
      <p:ext uri="{BB962C8B-B14F-4D97-AF65-F5344CB8AC3E}">
        <p14:creationId xmlns:p14="http://schemas.microsoft.com/office/powerpoint/2010/main" val="328217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6B1F-D6B0-D3FC-CFF2-3EA40C48EDF4}"/>
              </a:ext>
            </a:extLst>
          </p:cNvPr>
          <p:cNvSpPr>
            <a:spLocks noGrp="1"/>
          </p:cNvSpPr>
          <p:nvPr>
            <p:ph type="title"/>
          </p:nvPr>
        </p:nvSpPr>
        <p:spPr/>
        <p:txBody>
          <a:bodyPr/>
          <a:lstStyle/>
          <a:p>
            <a:r>
              <a:rPr lang="en-IN" b="1" dirty="0"/>
              <a:t>Challenges faced</a:t>
            </a:r>
          </a:p>
        </p:txBody>
      </p:sp>
      <p:sp>
        <p:nvSpPr>
          <p:cNvPr id="3" name="Content Placeholder 2">
            <a:extLst>
              <a:ext uri="{FF2B5EF4-FFF2-40B4-BE49-F238E27FC236}">
                <a16:creationId xmlns:a16="http://schemas.microsoft.com/office/drawing/2014/main" id="{BFD44760-40C8-B3E6-10AC-64291A3824AD}"/>
              </a:ext>
            </a:extLst>
          </p:cNvPr>
          <p:cNvSpPr>
            <a:spLocks noGrp="1"/>
          </p:cNvSpPr>
          <p:nvPr>
            <p:ph idx="1"/>
          </p:nvPr>
        </p:nvSpPr>
        <p:spPr>
          <a:xfrm>
            <a:off x="616819" y="1690688"/>
            <a:ext cx="10515600" cy="4351338"/>
          </a:xfrm>
        </p:spPr>
        <p:txBody>
          <a:bodyPr>
            <a:normAutofit/>
          </a:bodyPr>
          <a:lstStyle/>
          <a:p>
            <a:pPr marL="514350" indent="-514350">
              <a:buFont typeface="+mj-lt"/>
              <a:buAutoNum type="arabicPeriod"/>
            </a:pPr>
            <a:r>
              <a:rPr lang="en-US" sz="2000" dirty="0"/>
              <a:t>Flaky Tests: one of the tests was inconsistent, passing sometimes and failing other times.</a:t>
            </a:r>
          </a:p>
          <a:p>
            <a:pPr marL="0" indent="0">
              <a:buNone/>
            </a:pPr>
            <a:r>
              <a:rPr lang="en-US" sz="2000" dirty="0"/>
              <a:t>         </a:t>
            </a:r>
            <a:r>
              <a:rPr lang="en-US" sz="2000" b="1" dirty="0"/>
              <a:t>Solution</a:t>
            </a:r>
            <a:r>
              <a:rPr lang="en-US" sz="2000" dirty="0"/>
              <a:t>: Implemented retries to minimize the impact of these flaky</a:t>
            </a:r>
          </a:p>
          <a:p>
            <a:pPr marL="0" indent="0">
              <a:buNone/>
            </a:pPr>
            <a:r>
              <a:rPr lang="en-US" sz="2000" dirty="0"/>
              <a:t>         tests.</a:t>
            </a:r>
          </a:p>
          <a:p>
            <a:pPr marL="514350" indent="-514350">
              <a:buFont typeface="+mj-lt"/>
              <a:buAutoNum type="arabicPeriod"/>
            </a:pPr>
            <a:endParaRPr lang="en-US" sz="2000" dirty="0"/>
          </a:p>
          <a:p>
            <a:pPr marL="514350" indent="-514350">
              <a:buAutoNum type="arabicPeriod" startAt="2"/>
            </a:pPr>
            <a:r>
              <a:rPr lang="en-US" sz="2000" dirty="0"/>
              <a:t>Dealing with long page loading times, which affected test execution</a:t>
            </a:r>
          </a:p>
          <a:p>
            <a:pPr marL="0" indent="0">
              <a:buNone/>
            </a:pPr>
            <a:r>
              <a:rPr lang="en-US" sz="2000" dirty="0"/>
              <a:t>         failing.</a:t>
            </a:r>
          </a:p>
          <a:p>
            <a:pPr marL="0" indent="0">
              <a:buNone/>
            </a:pPr>
            <a:r>
              <a:rPr lang="en-US" sz="2000" dirty="0"/>
              <a:t>        </a:t>
            </a:r>
            <a:r>
              <a:rPr lang="en-US" sz="2000" b="1" dirty="0"/>
              <a:t>Solution:</a:t>
            </a:r>
            <a:r>
              <a:rPr lang="en-US" sz="2000" dirty="0"/>
              <a:t> Applied test timeout from default to 60000ms </a:t>
            </a:r>
            <a:endParaRPr lang="en-IN" sz="2000" dirty="0"/>
          </a:p>
        </p:txBody>
      </p:sp>
    </p:spTree>
    <p:extLst>
      <p:ext uri="{BB962C8B-B14F-4D97-AF65-F5344CB8AC3E}">
        <p14:creationId xmlns:p14="http://schemas.microsoft.com/office/powerpoint/2010/main" val="410953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3E2A-7DC5-D6CE-30F6-ADC6551AB1E4}"/>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A357C532-DB60-BCFB-EEA4-3C255BD47384}"/>
              </a:ext>
            </a:extLst>
          </p:cNvPr>
          <p:cNvSpPr>
            <a:spLocks noGrp="1"/>
          </p:cNvSpPr>
          <p:nvPr>
            <p:ph idx="1"/>
          </p:nvPr>
        </p:nvSpPr>
        <p:spPr/>
        <p:txBody>
          <a:bodyPr>
            <a:normAutofit/>
          </a:bodyPr>
          <a:lstStyle/>
          <a:p>
            <a:endParaRPr lang="en-US" sz="2000" b="1" dirty="0"/>
          </a:p>
          <a:p>
            <a:r>
              <a:rPr lang="en-US" sz="2000" b="1" dirty="0"/>
              <a:t>Comprehensive Reporting</a:t>
            </a:r>
            <a:r>
              <a:rPr lang="en-US" sz="2000" dirty="0"/>
              <a:t>: Expand reporting capabilities to include more detailed analytics and visualizations for better insights.</a:t>
            </a:r>
          </a:p>
          <a:p>
            <a:r>
              <a:rPr lang="en-US" sz="2000" b="1" dirty="0"/>
              <a:t>Scalability</a:t>
            </a:r>
            <a:r>
              <a:rPr lang="en-US" sz="2000" dirty="0"/>
              <a:t>: Plan for scaling the test cases to handle larger, more complex applications as the project grows.</a:t>
            </a:r>
          </a:p>
          <a:p>
            <a:r>
              <a:rPr lang="en-US" sz="2000" b="1" dirty="0"/>
              <a:t>Optimize Page Load Times</a:t>
            </a:r>
            <a:r>
              <a:rPr lang="en-US" sz="2000" dirty="0"/>
              <a:t>: Implementation to reduce page loading times, making the tests faster and more efficient.</a:t>
            </a:r>
          </a:p>
          <a:p>
            <a:r>
              <a:rPr lang="en-US" sz="2000" b="1" dirty="0"/>
              <a:t>Performance Testing: </a:t>
            </a:r>
            <a:r>
              <a:rPr lang="en-US" sz="2000" dirty="0"/>
              <a:t>Assess the performance of the webpage under heavy load and optimize for faster load times.</a:t>
            </a:r>
            <a:endParaRPr lang="en-IN" sz="2000" dirty="0"/>
          </a:p>
        </p:txBody>
      </p:sp>
    </p:spTree>
    <p:extLst>
      <p:ext uri="{BB962C8B-B14F-4D97-AF65-F5344CB8AC3E}">
        <p14:creationId xmlns:p14="http://schemas.microsoft.com/office/powerpoint/2010/main" val="1172468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3DA3-1002-669B-422E-089DC8B063FB}"/>
              </a:ext>
            </a:extLst>
          </p:cNvPr>
          <p:cNvSpPr>
            <a:spLocks noGrp="1"/>
          </p:cNvSpPr>
          <p:nvPr>
            <p:ph type="title"/>
          </p:nvPr>
        </p:nvSpPr>
        <p:spPr>
          <a:xfrm>
            <a:off x="638175" y="717550"/>
            <a:ext cx="10515600" cy="1325563"/>
          </a:xfrm>
        </p:spPr>
        <p:txBody>
          <a:bodyPr/>
          <a:lstStyle/>
          <a:p>
            <a:pPr algn="ctr"/>
            <a:r>
              <a:rPr lang="en-IN" b="1" dirty="0">
                <a:latin typeface="+mn-lt"/>
              </a:rPr>
              <a:t>Conclusion</a:t>
            </a:r>
          </a:p>
        </p:txBody>
      </p:sp>
      <p:sp>
        <p:nvSpPr>
          <p:cNvPr id="7" name="Content Placeholder 6">
            <a:extLst>
              <a:ext uri="{FF2B5EF4-FFF2-40B4-BE49-F238E27FC236}">
                <a16:creationId xmlns:a16="http://schemas.microsoft.com/office/drawing/2014/main" id="{5C49CE14-BB24-343D-F8EB-447CF0B24977}"/>
              </a:ext>
            </a:extLst>
          </p:cNvPr>
          <p:cNvSpPr>
            <a:spLocks noGrp="1"/>
          </p:cNvSpPr>
          <p:nvPr>
            <p:ph idx="1"/>
          </p:nvPr>
        </p:nvSpPr>
        <p:spPr>
          <a:xfrm>
            <a:off x="838200" y="1825625"/>
            <a:ext cx="10515600" cy="2670175"/>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test cases was developed to ensure the core functionality and reliability of our web application. We focused on key areas like UI elements, interactions, and overall functionality of the webpage. The test cases have successfully passed, proving effective in validating the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81892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F963-4136-66FE-1675-F00947B5A463}"/>
              </a:ext>
            </a:extLst>
          </p:cNvPr>
          <p:cNvSpPr>
            <a:spLocks noGrp="1"/>
          </p:cNvSpPr>
          <p:nvPr>
            <p:ph type="title"/>
          </p:nvPr>
        </p:nvSpPr>
        <p:spPr>
          <a:xfrm>
            <a:off x="476250" y="2346325"/>
            <a:ext cx="10515600" cy="1325563"/>
          </a:xfrm>
        </p:spPr>
        <p:txBody>
          <a:bodyPr>
            <a:normAutofit/>
          </a:bodyPr>
          <a:lstStyle/>
          <a:p>
            <a:pPr algn="ctr"/>
            <a:r>
              <a:rPr lang="en-IN" sz="8000" b="1" dirty="0">
                <a:latin typeface="Bell MT" panose="02020503060305020303" pitchFamily="18" charset="0"/>
              </a:rPr>
              <a:t>Thank you</a:t>
            </a:r>
          </a:p>
        </p:txBody>
      </p:sp>
    </p:spTree>
    <p:extLst>
      <p:ext uri="{BB962C8B-B14F-4D97-AF65-F5344CB8AC3E}">
        <p14:creationId xmlns:p14="http://schemas.microsoft.com/office/powerpoint/2010/main" val="278202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54212-F01A-E1CE-5D8A-A75D2563D640}"/>
              </a:ext>
            </a:extLst>
          </p:cNvPr>
          <p:cNvSpPr>
            <a:spLocks noGrp="1"/>
          </p:cNvSpPr>
          <p:nvPr>
            <p:ph idx="1"/>
          </p:nvPr>
        </p:nvSpPr>
        <p:spPr>
          <a:xfrm>
            <a:off x="733425" y="796925"/>
            <a:ext cx="10515600" cy="4351338"/>
          </a:xfrm>
        </p:spPr>
        <p:txBody>
          <a:bodyPr/>
          <a:lstStyle/>
          <a:p>
            <a:pPr rtl="0" fontAlgn="base">
              <a:spcBef>
                <a:spcPts val="1200"/>
              </a:spcBef>
              <a:spcAft>
                <a:spcPts val="0"/>
              </a:spcAft>
              <a:buFont typeface="Arial" panose="020B0604020202020204" pitchFamily="34" charset="0"/>
              <a:buChar char="•"/>
            </a:pPr>
            <a:r>
              <a:rPr lang="en-IN" sz="1800" b="1" i="0" u="none" strike="noStrike" dirty="0">
                <a:solidFill>
                  <a:srgbClr val="000000"/>
                </a:solidFill>
                <a:effectLst/>
                <a:latin typeface="Arial" panose="020B0604020202020204" pitchFamily="34" charset="0"/>
              </a:rPr>
              <a:t>Test Case - 1:</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title_check</a:t>
            </a:r>
            <a:endParaRPr lang="en-IN"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IN" sz="1800" b="1" i="0" u="none" strike="noStrike" dirty="0">
                <a:solidFill>
                  <a:srgbClr val="000000"/>
                </a:solidFill>
                <a:effectLst/>
                <a:latin typeface="Arial" panose="020B0604020202020204" pitchFamily="34" charset="0"/>
              </a:rPr>
              <a:t>Description:</a:t>
            </a:r>
            <a:r>
              <a:rPr lang="en-IN" sz="1800" b="0" i="0" u="none" strike="noStrike" dirty="0">
                <a:solidFill>
                  <a:srgbClr val="000000"/>
                </a:solidFill>
                <a:effectLst/>
                <a:latin typeface="Arial" panose="020B0604020202020204" pitchFamily="34" charset="0"/>
              </a:rPr>
              <a:t> Go to </a:t>
            </a:r>
            <a:r>
              <a:rPr lang="en-IN" sz="1800" b="0" i="0" u="none" strike="noStrike" dirty="0">
                <a:solidFill>
                  <a:srgbClr val="000000"/>
                </a:solidFill>
                <a:effectLst/>
                <a:latin typeface="Arial" panose="020B0604020202020204" pitchFamily="34" charset="0"/>
                <a:hlinkClick r:id="rId2"/>
              </a:rPr>
              <a:t>https://www.onlineshopdemo.co.uk/</a:t>
            </a:r>
            <a:r>
              <a:rPr lang="en-IN" sz="1800" b="0" i="0" u="none" strike="noStrike" dirty="0">
                <a:solidFill>
                  <a:srgbClr val="000000"/>
                </a:solidFill>
                <a:effectLst/>
                <a:latin typeface="Arial" panose="020B0604020202020204" pitchFamily="34" charset="0"/>
              </a:rPr>
              <a:t> and Verifying the page title of the home page.</a:t>
            </a:r>
          </a:p>
          <a:p>
            <a:pPr rtl="0" fontAlgn="base">
              <a:spcBef>
                <a:spcPts val="1200"/>
              </a:spcBef>
              <a:spcAft>
                <a:spcPts val="0"/>
              </a:spcAft>
              <a:buFont typeface="Arial" panose="020B0604020202020204" pitchFamily="34" charset="0"/>
              <a:buChar char="•"/>
            </a:pPr>
            <a:r>
              <a:rPr lang="en-IN" sz="1800" b="1" i="0" u="none" strike="noStrike" dirty="0">
                <a:solidFill>
                  <a:srgbClr val="000000"/>
                </a:solidFill>
                <a:effectLst/>
                <a:latin typeface="Arial" panose="020B0604020202020204" pitchFamily="34" charset="0"/>
              </a:rPr>
              <a:t>Test Case - 2:</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url_check</a:t>
            </a:r>
            <a:endParaRPr lang="en-IN" sz="1800" b="0" i="0" u="none" strike="noStrike" dirty="0">
              <a:solidFill>
                <a:srgbClr val="000000"/>
              </a:solidFill>
              <a:effectLst/>
              <a:latin typeface="Arial" panose="020B0604020202020204" pitchFamily="34" charset="0"/>
            </a:endParaRPr>
          </a:p>
          <a:p>
            <a:pPr rtl="0" fontAlgn="base">
              <a:spcBef>
                <a:spcPts val="1200"/>
              </a:spcBef>
              <a:spcAft>
                <a:spcPts val="0"/>
              </a:spcAft>
              <a:buFont typeface="Arial" panose="020B0604020202020204" pitchFamily="34" charset="0"/>
              <a:buChar char="•"/>
            </a:pPr>
            <a:r>
              <a:rPr lang="en-IN" sz="1800" b="1" i="0" u="none" strike="noStrike" dirty="0">
                <a:solidFill>
                  <a:srgbClr val="000000"/>
                </a:solidFill>
                <a:effectLst/>
                <a:latin typeface="Arial" panose="020B0604020202020204" pitchFamily="34" charset="0"/>
              </a:rPr>
              <a:t>Description:</a:t>
            </a:r>
            <a:r>
              <a:rPr lang="en-IN"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Validating URL of the webpage after clicking the 'Login' link.</a:t>
            </a:r>
            <a:endParaRPr lang="en-IN" sz="1800" b="0" i="0" u="none" strike="noStrike" dirty="0">
              <a:solidFill>
                <a:srgbClr val="000000"/>
              </a:solidFill>
              <a:effectLst/>
              <a:latin typeface="Arial" panose="020B0604020202020204" pitchFamily="34" charset="0"/>
            </a:endParaRPr>
          </a:p>
          <a:p>
            <a:pPr marL="0" indent="0" rtl="0" fontAlgn="base">
              <a:spcBef>
                <a:spcPts val="0"/>
              </a:spcBef>
              <a:spcAft>
                <a:spcPts val="1200"/>
              </a:spcAft>
              <a:buNone/>
            </a:pPr>
            <a:br>
              <a:rPr lang="en-IN" sz="1800" b="0" i="0" u="none" strike="noStrike" dirty="0">
                <a:solidFill>
                  <a:srgbClr val="000000"/>
                </a:solidFill>
                <a:effectLst/>
                <a:latin typeface="Arial" panose="020B0604020202020204" pitchFamily="34" charset="0"/>
              </a:rPr>
            </a:br>
            <a:endParaRPr lang="en-IN" sz="1800" b="0" i="0" u="none" strike="noStrike" dirty="0">
              <a:solidFill>
                <a:srgbClr val="000000"/>
              </a:solidFill>
              <a:effectLst/>
              <a:latin typeface="Arial" panose="020B0604020202020204" pitchFamily="34" charset="0"/>
            </a:endParaRPr>
          </a:p>
          <a:p>
            <a:pPr marL="0" indent="0" rtl="0" fontAlgn="base">
              <a:spcBef>
                <a:spcPts val="0"/>
              </a:spcBef>
              <a:spcAft>
                <a:spcPts val="1200"/>
              </a:spcAft>
              <a:buNone/>
            </a:pPr>
            <a:br>
              <a:rPr lang="en-IN" sz="1800" b="0" i="0" u="none" strike="noStrike" dirty="0">
                <a:solidFill>
                  <a:srgbClr val="000000"/>
                </a:solidFill>
                <a:effectLst/>
                <a:latin typeface="Arial" panose="020B0604020202020204" pitchFamily="34" charset="0"/>
              </a:rPr>
            </a:br>
            <a:br>
              <a:rPr lang="en-IN" dirty="0"/>
            </a:br>
            <a:endParaRPr lang="en-IN" dirty="0"/>
          </a:p>
        </p:txBody>
      </p:sp>
      <p:pic>
        <p:nvPicPr>
          <p:cNvPr id="26" name="Picture 25">
            <a:extLst>
              <a:ext uri="{FF2B5EF4-FFF2-40B4-BE49-F238E27FC236}">
                <a16:creationId xmlns:a16="http://schemas.microsoft.com/office/drawing/2014/main" id="{A00981B1-A3FC-A530-2FC1-CCA033025327}"/>
              </a:ext>
            </a:extLst>
          </p:cNvPr>
          <p:cNvPicPr>
            <a:picLocks noChangeAspect="1"/>
          </p:cNvPicPr>
          <p:nvPr/>
        </p:nvPicPr>
        <p:blipFill>
          <a:blip r:embed="rId3"/>
          <a:stretch>
            <a:fillRect/>
          </a:stretch>
        </p:blipFill>
        <p:spPr>
          <a:xfrm>
            <a:off x="394661" y="2777792"/>
            <a:ext cx="5068007" cy="724001"/>
          </a:xfrm>
          <a:prstGeom prst="rect">
            <a:avLst/>
          </a:prstGeom>
        </p:spPr>
      </p:pic>
      <p:pic>
        <p:nvPicPr>
          <p:cNvPr id="28" name="Picture 27">
            <a:extLst>
              <a:ext uri="{FF2B5EF4-FFF2-40B4-BE49-F238E27FC236}">
                <a16:creationId xmlns:a16="http://schemas.microsoft.com/office/drawing/2014/main" id="{8C2E9BE4-621D-D25C-F2F8-122765ED6FF1}"/>
              </a:ext>
            </a:extLst>
          </p:cNvPr>
          <p:cNvPicPr>
            <a:picLocks noChangeAspect="1"/>
          </p:cNvPicPr>
          <p:nvPr/>
        </p:nvPicPr>
        <p:blipFill>
          <a:blip r:embed="rId4"/>
          <a:stretch>
            <a:fillRect/>
          </a:stretch>
        </p:blipFill>
        <p:spPr>
          <a:xfrm>
            <a:off x="1013736" y="3779402"/>
            <a:ext cx="3248478" cy="628738"/>
          </a:xfrm>
          <a:prstGeom prst="rect">
            <a:avLst/>
          </a:prstGeom>
        </p:spPr>
      </p:pic>
      <p:pic>
        <p:nvPicPr>
          <p:cNvPr id="30" name="Picture 29">
            <a:extLst>
              <a:ext uri="{FF2B5EF4-FFF2-40B4-BE49-F238E27FC236}">
                <a16:creationId xmlns:a16="http://schemas.microsoft.com/office/drawing/2014/main" id="{76FF7C95-1761-778C-C42D-D9E216F4ACB3}"/>
              </a:ext>
            </a:extLst>
          </p:cNvPr>
          <p:cNvPicPr>
            <a:picLocks noChangeAspect="1"/>
          </p:cNvPicPr>
          <p:nvPr/>
        </p:nvPicPr>
        <p:blipFill>
          <a:blip r:embed="rId5"/>
          <a:stretch>
            <a:fillRect/>
          </a:stretch>
        </p:blipFill>
        <p:spPr>
          <a:xfrm>
            <a:off x="1013736" y="4770142"/>
            <a:ext cx="3370615" cy="1436890"/>
          </a:xfrm>
          <a:prstGeom prst="rect">
            <a:avLst/>
          </a:prstGeom>
        </p:spPr>
      </p:pic>
      <p:pic>
        <p:nvPicPr>
          <p:cNvPr id="31" name="Picture 30">
            <a:extLst>
              <a:ext uri="{FF2B5EF4-FFF2-40B4-BE49-F238E27FC236}">
                <a16:creationId xmlns:a16="http://schemas.microsoft.com/office/drawing/2014/main" id="{0751A63F-8FD9-5DBA-ACEB-6142B4F2B1CC}"/>
              </a:ext>
            </a:extLst>
          </p:cNvPr>
          <p:cNvPicPr>
            <a:picLocks noChangeAspect="1"/>
          </p:cNvPicPr>
          <p:nvPr/>
        </p:nvPicPr>
        <p:blipFill rotWithShape="1">
          <a:blip r:embed="rId6">
            <a:extLst>
              <a:ext uri="{28A0092B-C50C-407E-A947-70E740481C1C}">
                <a14:useLocalDpi xmlns:a14="http://schemas.microsoft.com/office/drawing/2010/main" val="0"/>
              </a:ext>
            </a:extLst>
          </a:blip>
          <a:srcRect l="5154" r="6357"/>
          <a:stretch/>
        </p:blipFill>
        <p:spPr>
          <a:xfrm>
            <a:off x="6005870" y="2636242"/>
            <a:ext cx="4905375" cy="1143160"/>
          </a:xfrm>
          <a:prstGeom prst="rect">
            <a:avLst/>
          </a:prstGeom>
        </p:spPr>
      </p:pic>
      <p:pic>
        <p:nvPicPr>
          <p:cNvPr id="32" name="Picture 31">
            <a:extLst>
              <a:ext uri="{FF2B5EF4-FFF2-40B4-BE49-F238E27FC236}">
                <a16:creationId xmlns:a16="http://schemas.microsoft.com/office/drawing/2014/main" id="{DEB0835A-E64B-E188-F572-29A461052B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2029" y="3945985"/>
            <a:ext cx="2489819" cy="365638"/>
          </a:xfrm>
          <a:prstGeom prst="rect">
            <a:avLst/>
          </a:prstGeom>
        </p:spPr>
      </p:pic>
      <p:pic>
        <p:nvPicPr>
          <p:cNvPr id="33" name="Picture 32">
            <a:extLst>
              <a:ext uri="{FF2B5EF4-FFF2-40B4-BE49-F238E27FC236}">
                <a16:creationId xmlns:a16="http://schemas.microsoft.com/office/drawing/2014/main" id="{A3982AE5-2331-B7E7-3ED4-1D769B59A6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7679" y="4004024"/>
            <a:ext cx="1712109" cy="307599"/>
          </a:xfrm>
          <a:prstGeom prst="rect">
            <a:avLst/>
          </a:prstGeom>
        </p:spPr>
      </p:pic>
      <p:pic>
        <p:nvPicPr>
          <p:cNvPr id="34" name="Picture 33">
            <a:extLst>
              <a:ext uri="{FF2B5EF4-FFF2-40B4-BE49-F238E27FC236}">
                <a16:creationId xmlns:a16="http://schemas.microsoft.com/office/drawing/2014/main" id="{24553D32-0187-0DC6-5B97-0D54889340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7955" y="4618562"/>
            <a:ext cx="3848148" cy="1733650"/>
          </a:xfrm>
          <a:prstGeom prst="rect">
            <a:avLst/>
          </a:prstGeom>
        </p:spPr>
      </p:pic>
    </p:spTree>
    <p:extLst>
      <p:ext uri="{BB962C8B-B14F-4D97-AF65-F5344CB8AC3E}">
        <p14:creationId xmlns:p14="http://schemas.microsoft.com/office/powerpoint/2010/main" val="374747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CB8181-FD05-C53C-5765-BB82FD9200A6}"/>
              </a:ext>
            </a:extLst>
          </p:cNvPr>
          <p:cNvSpPr txBox="1"/>
          <p:nvPr/>
        </p:nvSpPr>
        <p:spPr>
          <a:xfrm>
            <a:off x="685907" y="462477"/>
            <a:ext cx="9496425"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Case: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search_check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Check for the presence of the search icon and validating the page if it has search icon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Case: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heading_check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Validate visibility of the heading</a:t>
            </a:r>
            <a:r>
              <a:rPr lang="en-US" altLang="en-US" dirty="0">
                <a:latin typeface="Arial" panose="020B0604020202020204" pitchFamily="34" charset="0"/>
              </a:rPr>
              <a:t> (Demo eCommerce)</a:t>
            </a:r>
            <a:r>
              <a:rPr kumimoji="0" lang="en-US" altLang="en-US" sz="1800" b="0" i="0" u="none" strike="noStrike" cap="none" normalizeH="0" baseline="0" dirty="0">
                <a:ln>
                  <a:noFill/>
                </a:ln>
                <a:solidFill>
                  <a:schemeClr val="tx1"/>
                </a:solidFill>
                <a:effectLst/>
                <a:latin typeface="Arial" panose="020B0604020202020204" pitchFamily="34" charset="0"/>
              </a:rPr>
              <a:t> in the webpage.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dirty="0"/>
          </a:p>
        </p:txBody>
      </p:sp>
      <p:pic>
        <p:nvPicPr>
          <p:cNvPr id="10" name="Picture 9">
            <a:extLst>
              <a:ext uri="{FF2B5EF4-FFF2-40B4-BE49-F238E27FC236}">
                <a16:creationId xmlns:a16="http://schemas.microsoft.com/office/drawing/2014/main" id="{AE3330F7-B0E0-5D1F-83F2-E2F32B75B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9" y="2568314"/>
            <a:ext cx="5277587" cy="1114581"/>
          </a:xfrm>
          <a:prstGeom prst="rect">
            <a:avLst/>
          </a:prstGeom>
        </p:spPr>
      </p:pic>
      <p:pic>
        <p:nvPicPr>
          <p:cNvPr id="12" name="Picture 11">
            <a:extLst>
              <a:ext uri="{FF2B5EF4-FFF2-40B4-BE49-F238E27FC236}">
                <a16:creationId xmlns:a16="http://schemas.microsoft.com/office/drawing/2014/main" id="{20D5CD92-C043-0A2C-9320-E3C7C757ECB9}"/>
              </a:ext>
            </a:extLst>
          </p:cNvPr>
          <p:cNvPicPr>
            <a:picLocks noChangeAspect="1"/>
          </p:cNvPicPr>
          <p:nvPr/>
        </p:nvPicPr>
        <p:blipFill>
          <a:blip r:embed="rId3"/>
          <a:stretch>
            <a:fillRect/>
          </a:stretch>
        </p:blipFill>
        <p:spPr>
          <a:xfrm>
            <a:off x="2039689" y="3791337"/>
            <a:ext cx="1166890" cy="714475"/>
          </a:xfrm>
          <a:prstGeom prst="rect">
            <a:avLst/>
          </a:prstGeom>
        </p:spPr>
      </p:pic>
      <p:pic>
        <p:nvPicPr>
          <p:cNvPr id="14" name="Picture 13">
            <a:extLst>
              <a:ext uri="{FF2B5EF4-FFF2-40B4-BE49-F238E27FC236}">
                <a16:creationId xmlns:a16="http://schemas.microsoft.com/office/drawing/2014/main" id="{4E76CE53-E272-83A8-B71F-DF2F276B1F40}"/>
              </a:ext>
            </a:extLst>
          </p:cNvPr>
          <p:cNvPicPr>
            <a:picLocks noChangeAspect="1"/>
          </p:cNvPicPr>
          <p:nvPr/>
        </p:nvPicPr>
        <p:blipFill>
          <a:blip r:embed="rId4"/>
          <a:stretch>
            <a:fillRect/>
          </a:stretch>
        </p:blipFill>
        <p:spPr>
          <a:xfrm>
            <a:off x="928165" y="4505812"/>
            <a:ext cx="4907153" cy="1978691"/>
          </a:xfrm>
          <a:prstGeom prst="rect">
            <a:avLst/>
          </a:prstGeom>
        </p:spPr>
      </p:pic>
      <p:pic>
        <p:nvPicPr>
          <p:cNvPr id="15" name="Content Placeholder 13">
            <a:extLst>
              <a:ext uri="{FF2B5EF4-FFF2-40B4-BE49-F238E27FC236}">
                <a16:creationId xmlns:a16="http://schemas.microsoft.com/office/drawing/2014/main" id="{06A1BAAF-D48C-BD71-B69E-3542A2461D78}"/>
              </a:ext>
            </a:extLst>
          </p:cNvPr>
          <p:cNvPicPr>
            <a:picLocks noGrp="1" noChangeAspect="1"/>
          </p:cNvPicPr>
          <p:nvPr>
            <p:ph idx="1"/>
          </p:nvPr>
        </p:nvPicPr>
        <p:blipFill>
          <a:blip r:embed="rId5"/>
          <a:stretch>
            <a:fillRect/>
          </a:stretch>
        </p:blipFill>
        <p:spPr>
          <a:xfrm>
            <a:off x="6757881" y="2376083"/>
            <a:ext cx="4505954" cy="1066949"/>
          </a:xfrm>
        </p:spPr>
      </p:pic>
      <p:pic>
        <p:nvPicPr>
          <p:cNvPr id="18" name="Picture 17">
            <a:extLst>
              <a:ext uri="{FF2B5EF4-FFF2-40B4-BE49-F238E27FC236}">
                <a16:creationId xmlns:a16="http://schemas.microsoft.com/office/drawing/2014/main" id="{942E3D6C-E4BB-3D25-29C4-026653626F52}"/>
              </a:ext>
            </a:extLst>
          </p:cNvPr>
          <p:cNvPicPr>
            <a:picLocks noChangeAspect="1"/>
          </p:cNvPicPr>
          <p:nvPr/>
        </p:nvPicPr>
        <p:blipFill>
          <a:blip r:embed="rId6"/>
          <a:stretch>
            <a:fillRect/>
          </a:stretch>
        </p:blipFill>
        <p:spPr>
          <a:xfrm>
            <a:off x="6892559" y="4594791"/>
            <a:ext cx="4371276" cy="1800732"/>
          </a:xfrm>
          <a:prstGeom prst="rect">
            <a:avLst/>
          </a:prstGeom>
        </p:spPr>
      </p:pic>
      <p:pic>
        <p:nvPicPr>
          <p:cNvPr id="19" name="Picture 18">
            <a:extLst>
              <a:ext uri="{FF2B5EF4-FFF2-40B4-BE49-F238E27FC236}">
                <a16:creationId xmlns:a16="http://schemas.microsoft.com/office/drawing/2014/main" id="{C3ACC6FE-D29D-4537-EFF4-3DF428AAE7A0}"/>
              </a:ext>
            </a:extLst>
          </p:cNvPr>
          <p:cNvPicPr>
            <a:picLocks noChangeAspect="1"/>
          </p:cNvPicPr>
          <p:nvPr/>
        </p:nvPicPr>
        <p:blipFill rotWithShape="1">
          <a:blip r:embed="rId7"/>
          <a:srcRect l="14469" t="18287" r="14968" b="34711"/>
          <a:stretch/>
        </p:blipFill>
        <p:spPr>
          <a:xfrm>
            <a:off x="7362571" y="3443032"/>
            <a:ext cx="3170739" cy="1062780"/>
          </a:xfrm>
          <a:prstGeom prst="rect">
            <a:avLst/>
          </a:prstGeom>
        </p:spPr>
      </p:pic>
    </p:spTree>
    <p:extLst>
      <p:ext uri="{BB962C8B-B14F-4D97-AF65-F5344CB8AC3E}">
        <p14:creationId xmlns:p14="http://schemas.microsoft.com/office/powerpoint/2010/main" val="43363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DA5A853-4DE8-C123-280C-A0BEC538411C}"/>
              </a:ext>
            </a:extLst>
          </p:cNvPr>
          <p:cNvSpPr>
            <a:spLocks noGrp="1" noChangeArrowheads="1"/>
          </p:cNvSpPr>
          <p:nvPr>
            <p:ph type="title"/>
          </p:nvPr>
        </p:nvSpPr>
        <p:spPr bwMode="auto">
          <a:xfrm>
            <a:off x="838200" y="704741"/>
            <a:ext cx="65106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Case:</a:t>
            </a:r>
            <a:r>
              <a:rPr kumimoji="0" lang="en-US" altLang="en-US" sz="1800" b="0" i="0" u="none" strike="noStrike" cap="none" normalizeH="0" baseline="0" dirty="0">
                <a:ln>
                  <a:noFill/>
                </a:ln>
                <a:solidFill>
                  <a:schemeClr val="tx1"/>
                </a:solidFill>
                <a:effectLst/>
                <a:latin typeface="Arial" panose="020B0604020202020204" pitchFamily="34" charset="0"/>
              </a:rPr>
              <a:t> sale URL check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Verifying navigation to the 'Sale’ URL webpage.</a:t>
            </a:r>
          </a:p>
        </p:txBody>
      </p:sp>
      <p:pic>
        <p:nvPicPr>
          <p:cNvPr id="6" name="Content Placeholder 5">
            <a:extLst>
              <a:ext uri="{FF2B5EF4-FFF2-40B4-BE49-F238E27FC236}">
                <a16:creationId xmlns:a16="http://schemas.microsoft.com/office/drawing/2014/main" id="{5C6CD491-6D31-0A1E-C28A-3C6BEB3854EF}"/>
              </a:ext>
            </a:extLst>
          </p:cNvPr>
          <p:cNvPicPr>
            <a:picLocks noGrp="1" noChangeAspect="1"/>
          </p:cNvPicPr>
          <p:nvPr>
            <p:ph idx="1"/>
          </p:nvPr>
        </p:nvPicPr>
        <p:blipFill>
          <a:blip r:embed="rId2"/>
          <a:stretch>
            <a:fillRect/>
          </a:stretch>
        </p:blipFill>
        <p:spPr>
          <a:xfrm>
            <a:off x="6926433" y="2328181"/>
            <a:ext cx="4686954" cy="609685"/>
          </a:xfrm>
        </p:spPr>
      </p:pic>
      <p:pic>
        <p:nvPicPr>
          <p:cNvPr id="8" name="Picture 7">
            <a:extLst>
              <a:ext uri="{FF2B5EF4-FFF2-40B4-BE49-F238E27FC236}">
                <a16:creationId xmlns:a16="http://schemas.microsoft.com/office/drawing/2014/main" id="{93A6A908-2AB4-5BB8-B324-415BC7FAC2D1}"/>
              </a:ext>
            </a:extLst>
          </p:cNvPr>
          <p:cNvPicPr>
            <a:picLocks noChangeAspect="1"/>
          </p:cNvPicPr>
          <p:nvPr/>
        </p:nvPicPr>
        <p:blipFill>
          <a:blip r:embed="rId3"/>
          <a:stretch>
            <a:fillRect/>
          </a:stretch>
        </p:blipFill>
        <p:spPr>
          <a:xfrm>
            <a:off x="2856847" y="3523913"/>
            <a:ext cx="5576888" cy="2562671"/>
          </a:xfrm>
          <a:prstGeom prst="rect">
            <a:avLst/>
          </a:prstGeom>
        </p:spPr>
      </p:pic>
      <p:pic>
        <p:nvPicPr>
          <p:cNvPr id="10" name="Picture 9">
            <a:extLst>
              <a:ext uri="{FF2B5EF4-FFF2-40B4-BE49-F238E27FC236}">
                <a16:creationId xmlns:a16="http://schemas.microsoft.com/office/drawing/2014/main" id="{DC3F1C1A-0D84-1AB7-23D2-C02E31A43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13" y="2085260"/>
            <a:ext cx="5782218" cy="1095528"/>
          </a:xfrm>
          <a:prstGeom prst="rect">
            <a:avLst/>
          </a:prstGeom>
        </p:spPr>
      </p:pic>
    </p:spTree>
    <p:extLst>
      <p:ext uri="{BB962C8B-B14F-4D97-AF65-F5344CB8AC3E}">
        <p14:creationId xmlns:p14="http://schemas.microsoft.com/office/powerpoint/2010/main" val="304383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136ED49-88FC-0C64-62AB-84E3E36CCF36}"/>
              </a:ext>
            </a:extLst>
          </p:cNvPr>
          <p:cNvSpPr>
            <a:spLocks noGrp="1" noChangeArrowheads="1"/>
          </p:cNvSpPr>
          <p:nvPr>
            <p:ph type="title"/>
          </p:nvPr>
        </p:nvSpPr>
        <p:spPr bwMode="auto">
          <a:xfrm>
            <a:off x="838200" y="704741"/>
            <a:ext cx="57493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 functionality check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checking if hover functionality is </a:t>
            </a:r>
            <a:r>
              <a:rPr lang="en-US" altLang="en-US" sz="1800" dirty="0">
                <a:latin typeface="Times New Roman" panose="02020603050405020304" pitchFamily="18" charset="0"/>
                <a:cs typeface="Times New Roman" panose="02020603050405020304" pitchFamily="18" charset="0"/>
              </a:rPr>
              <a:t>Valid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not</a:t>
            </a:r>
          </a:p>
        </p:txBody>
      </p:sp>
      <p:pic>
        <p:nvPicPr>
          <p:cNvPr id="6" name="Content Placeholder 5">
            <a:extLst>
              <a:ext uri="{FF2B5EF4-FFF2-40B4-BE49-F238E27FC236}">
                <a16:creationId xmlns:a16="http://schemas.microsoft.com/office/drawing/2014/main" id="{8BDCCEF1-CD95-12B6-D453-73CDF5796CF6}"/>
              </a:ext>
            </a:extLst>
          </p:cNvPr>
          <p:cNvPicPr>
            <a:picLocks noGrp="1" noChangeAspect="1"/>
          </p:cNvPicPr>
          <p:nvPr>
            <p:ph idx="1"/>
          </p:nvPr>
        </p:nvPicPr>
        <p:blipFill>
          <a:blip r:embed="rId2"/>
          <a:stretch>
            <a:fillRect/>
          </a:stretch>
        </p:blipFill>
        <p:spPr>
          <a:xfrm>
            <a:off x="1057275" y="1934870"/>
            <a:ext cx="5486400" cy="1295400"/>
          </a:xfrm>
        </p:spPr>
      </p:pic>
      <p:pic>
        <p:nvPicPr>
          <p:cNvPr id="8" name="Picture 7">
            <a:extLst>
              <a:ext uri="{FF2B5EF4-FFF2-40B4-BE49-F238E27FC236}">
                <a16:creationId xmlns:a16="http://schemas.microsoft.com/office/drawing/2014/main" id="{B40B6C37-004E-98D4-AA6A-D82ED23C633C}"/>
              </a:ext>
            </a:extLst>
          </p:cNvPr>
          <p:cNvPicPr>
            <a:picLocks noChangeAspect="1"/>
          </p:cNvPicPr>
          <p:nvPr/>
        </p:nvPicPr>
        <p:blipFill>
          <a:blip r:embed="rId3"/>
          <a:stretch>
            <a:fillRect/>
          </a:stretch>
        </p:blipFill>
        <p:spPr>
          <a:xfrm>
            <a:off x="7165896" y="1209462"/>
            <a:ext cx="3968829" cy="2486238"/>
          </a:xfrm>
          <a:prstGeom prst="rect">
            <a:avLst/>
          </a:prstGeom>
        </p:spPr>
      </p:pic>
      <p:pic>
        <p:nvPicPr>
          <p:cNvPr id="10" name="Picture 9">
            <a:extLst>
              <a:ext uri="{FF2B5EF4-FFF2-40B4-BE49-F238E27FC236}">
                <a16:creationId xmlns:a16="http://schemas.microsoft.com/office/drawing/2014/main" id="{A5590874-5963-0A70-5277-730622A52046}"/>
              </a:ext>
            </a:extLst>
          </p:cNvPr>
          <p:cNvPicPr>
            <a:picLocks noChangeAspect="1"/>
          </p:cNvPicPr>
          <p:nvPr/>
        </p:nvPicPr>
        <p:blipFill>
          <a:blip r:embed="rId4"/>
          <a:stretch>
            <a:fillRect/>
          </a:stretch>
        </p:blipFill>
        <p:spPr>
          <a:xfrm>
            <a:off x="2562225" y="4012614"/>
            <a:ext cx="5563239" cy="2480904"/>
          </a:xfrm>
          <a:prstGeom prst="rect">
            <a:avLst/>
          </a:prstGeom>
        </p:spPr>
      </p:pic>
    </p:spTree>
    <p:extLst>
      <p:ext uri="{BB962C8B-B14F-4D97-AF65-F5344CB8AC3E}">
        <p14:creationId xmlns:p14="http://schemas.microsoft.com/office/powerpoint/2010/main" val="193311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9B35-06CF-A44A-B779-18A82EE1C7E2}"/>
              </a:ext>
            </a:extLst>
          </p:cNvPr>
          <p:cNvSpPr>
            <a:spLocks noGrp="1"/>
          </p:cNvSpPr>
          <p:nvPr>
            <p:ph type="title"/>
          </p:nvPr>
        </p:nvSpPr>
        <p:spPr>
          <a:xfrm>
            <a:off x="647700" y="566857"/>
            <a:ext cx="10515600" cy="1325563"/>
          </a:xfrm>
        </p:spPr>
        <p:txBody>
          <a:bodyPr>
            <a:noAutofit/>
          </a:bodyPr>
          <a:lstStyle/>
          <a:p>
            <a:r>
              <a:rPr lang="en-US" sz="1800" b="1" dirty="0">
                <a:latin typeface="Times New Roman" panose="02020603050405020304" pitchFamily="18" charset="0"/>
                <a:cs typeface="Times New Roman" panose="02020603050405020304" pitchFamily="18" charset="0"/>
              </a:rPr>
              <a:t>Test Case</a:t>
            </a:r>
            <a:r>
              <a:rPr lang="en-US" sz="1800" dirty="0">
                <a:latin typeface="Times New Roman" panose="02020603050405020304" pitchFamily="18" charset="0"/>
                <a:cs typeface="Times New Roman" panose="02020603050405020304" pitchFamily="18" charset="0"/>
              </a:rPr>
              <a:t>: Add to cart product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Add a product to the basket and verify the confirmation message.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700995A-2E2E-18E7-9B33-5346EDA2548E}"/>
              </a:ext>
            </a:extLst>
          </p:cNvPr>
          <p:cNvPicPr>
            <a:picLocks noGrp="1" noChangeAspect="1"/>
          </p:cNvPicPr>
          <p:nvPr>
            <p:ph idx="1"/>
          </p:nvPr>
        </p:nvPicPr>
        <p:blipFill>
          <a:blip r:embed="rId2"/>
          <a:stretch>
            <a:fillRect/>
          </a:stretch>
        </p:blipFill>
        <p:spPr>
          <a:xfrm>
            <a:off x="342900" y="1781080"/>
            <a:ext cx="5905500" cy="1943100"/>
          </a:xfrm>
        </p:spPr>
      </p:pic>
      <p:pic>
        <p:nvPicPr>
          <p:cNvPr id="7" name="Picture 6">
            <a:extLst>
              <a:ext uri="{FF2B5EF4-FFF2-40B4-BE49-F238E27FC236}">
                <a16:creationId xmlns:a16="http://schemas.microsoft.com/office/drawing/2014/main" id="{B3AFD4AD-2862-3417-D2F7-D54804A174A8}"/>
              </a:ext>
            </a:extLst>
          </p:cNvPr>
          <p:cNvPicPr>
            <a:picLocks noChangeAspect="1"/>
          </p:cNvPicPr>
          <p:nvPr/>
        </p:nvPicPr>
        <p:blipFill>
          <a:blip r:embed="rId3"/>
          <a:stretch>
            <a:fillRect/>
          </a:stretch>
        </p:blipFill>
        <p:spPr>
          <a:xfrm>
            <a:off x="6581271" y="2076261"/>
            <a:ext cx="5525004" cy="1352739"/>
          </a:xfrm>
          <a:prstGeom prst="rect">
            <a:avLst/>
          </a:prstGeom>
        </p:spPr>
      </p:pic>
      <p:pic>
        <p:nvPicPr>
          <p:cNvPr id="9" name="Picture 8">
            <a:extLst>
              <a:ext uri="{FF2B5EF4-FFF2-40B4-BE49-F238E27FC236}">
                <a16:creationId xmlns:a16="http://schemas.microsoft.com/office/drawing/2014/main" id="{01929FDE-E928-FDE5-BE6E-07E28AC7DCCF}"/>
              </a:ext>
            </a:extLst>
          </p:cNvPr>
          <p:cNvPicPr>
            <a:picLocks noChangeAspect="1"/>
          </p:cNvPicPr>
          <p:nvPr/>
        </p:nvPicPr>
        <p:blipFill>
          <a:blip r:embed="rId4"/>
          <a:stretch>
            <a:fillRect/>
          </a:stretch>
        </p:blipFill>
        <p:spPr>
          <a:xfrm>
            <a:off x="3228723" y="4091862"/>
            <a:ext cx="4276977" cy="2561731"/>
          </a:xfrm>
          <a:prstGeom prst="rect">
            <a:avLst/>
          </a:prstGeom>
        </p:spPr>
      </p:pic>
    </p:spTree>
    <p:extLst>
      <p:ext uri="{BB962C8B-B14F-4D97-AF65-F5344CB8AC3E}">
        <p14:creationId xmlns:p14="http://schemas.microsoft.com/office/powerpoint/2010/main" val="316885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DF84-4C80-DEFA-476A-DDDB42239AA0}"/>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Test Case</a:t>
            </a:r>
            <a:r>
              <a:rPr lang="en-US" sz="2000" dirty="0">
                <a:latin typeface="Times New Roman" panose="02020603050405020304" pitchFamily="18" charset="0"/>
                <a:cs typeface="Times New Roman" panose="02020603050405020304" pitchFamily="18" charset="0"/>
              </a:rPr>
              <a:t>: Cart quantity</a:t>
            </a:r>
            <a:br>
              <a:rPr lang="en-US" sz="2000" dirty="0">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 a product to the basket and verify the confirmation message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Check the cart quantity after adding a product to the cart.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B12D9A1-EF55-7028-F64F-7190BD0011D4}"/>
              </a:ext>
            </a:extLst>
          </p:cNvPr>
          <p:cNvPicPr>
            <a:picLocks noGrp="1" noChangeAspect="1"/>
          </p:cNvPicPr>
          <p:nvPr>
            <p:ph idx="1"/>
          </p:nvPr>
        </p:nvPicPr>
        <p:blipFill>
          <a:blip r:embed="rId2"/>
          <a:stretch>
            <a:fillRect/>
          </a:stretch>
        </p:blipFill>
        <p:spPr>
          <a:xfrm>
            <a:off x="514350" y="1526659"/>
            <a:ext cx="6143625" cy="2286000"/>
          </a:xfrm>
        </p:spPr>
      </p:pic>
      <p:pic>
        <p:nvPicPr>
          <p:cNvPr id="7" name="Picture 6">
            <a:extLst>
              <a:ext uri="{FF2B5EF4-FFF2-40B4-BE49-F238E27FC236}">
                <a16:creationId xmlns:a16="http://schemas.microsoft.com/office/drawing/2014/main" id="{22BD49F1-6A0F-7E98-B611-EAE7C71B9327}"/>
              </a:ext>
            </a:extLst>
          </p:cNvPr>
          <p:cNvPicPr>
            <a:picLocks noChangeAspect="1"/>
          </p:cNvPicPr>
          <p:nvPr/>
        </p:nvPicPr>
        <p:blipFill rotWithShape="1">
          <a:blip r:embed="rId3"/>
          <a:srcRect l="12597" t="2757" b="10932"/>
          <a:stretch/>
        </p:blipFill>
        <p:spPr>
          <a:xfrm>
            <a:off x="7858125" y="1235590"/>
            <a:ext cx="3172291" cy="2577069"/>
          </a:xfrm>
          <a:prstGeom prst="rect">
            <a:avLst/>
          </a:prstGeom>
        </p:spPr>
      </p:pic>
      <p:pic>
        <p:nvPicPr>
          <p:cNvPr id="9" name="Picture 8">
            <a:extLst>
              <a:ext uri="{FF2B5EF4-FFF2-40B4-BE49-F238E27FC236}">
                <a16:creationId xmlns:a16="http://schemas.microsoft.com/office/drawing/2014/main" id="{91150373-7C98-96F6-3145-9DA48F905A88}"/>
              </a:ext>
            </a:extLst>
          </p:cNvPr>
          <p:cNvPicPr>
            <a:picLocks noChangeAspect="1"/>
          </p:cNvPicPr>
          <p:nvPr/>
        </p:nvPicPr>
        <p:blipFill>
          <a:blip r:embed="rId4"/>
          <a:stretch>
            <a:fillRect/>
          </a:stretch>
        </p:blipFill>
        <p:spPr>
          <a:xfrm>
            <a:off x="3095624" y="4042806"/>
            <a:ext cx="4371975" cy="2577069"/>
          </a:xfrm>
          <a:prstGeom prst="rect">
            <a:avLst/>
          </a:prstGeom>
        </p:spPr>
      </p:pic>
    </p:spTree>
    <p:extLst>
      <p:ext uri="{BB962C8B-B14F-4D97-AF65-F5344CB8AC3E}">
        <p14:creationId xmlns:p14="http://schemas.microsoft.com/office/powerpoint/2010/main" val="304261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7CAB-9C5A-EFCC-5F27-E099AFAC1985}"/>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Test Cases</a:t>
            </a:r>
            <a:r>
              <a:rPr lang="en-US" sz="2000" dirty="0">
                <a:latin typeface="Times New Roman" panose="02020603050405020304" pitchFamily="18" charset="0"/>
                <a:cs typeface="Times New Roman" panose="02020603050405020304" pitchFamily="18" charset="0"/>
              </a:rPr>
              <a:t>: Applying filters</a:t>
            </a:r>
            <a:br>
              <a:rPr lang="en-US" sz="2000" dirty="0">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applying filters if no results are found. Select next filter and find the products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D4E49F-55E3-DEF9-C58B-EC7C3F44041D}"/>
              </a:ext>
            </a:extLst>
          </p:cNvPr>
          <p:cNvPicPr>
            <a:picLocks noChangeAspect="1"/>
          </p:cNvPicPr>
          <p:nvPr/>
        </p:nvPicPr>
        <p:blipFill>
          <a:blip r:embed="rId2"/>
          <a:stretch>
            <a:fillRect/>
          </a:stretch>
        </p:blipFill>
        <p:spPr>
          <a:xfrm>
            <a:off x="838200" y="1725231"/>
            <a:ext cx="4967287" cy="1533526"/>
          </a:xfrm>
          <a:prstGeom prst="rect">
            <a:avLst/>
          </a:prstGeom>
        </p:spPr>
      </p:pic>
      <p:pic>
        <p:nvPicPr>
          <p:cNvPr id="9" name="Picture 8">
            <a:extLst>
              <a:ext uri="{FF2B5EF4-FFF2-40B4-BE49-F238E27FC236}">
                <a16:creationId xmlns:a16="http://schemas.microsoft.com/office/drawing/2014/main" id="{FA1D7359-F8D7-B4DC-C5C2-F80B84EF4F3B}"/>
              </a:ext>
            </a:extLst>
          </p:cNvPr>
          <p:cNvPicPr>
            <a:picLocks noChangeAspect="1"/>
          </p:cNvPicPr>
          <p:nvPr/>
        </p:nvPicPr>
        <p:blipFill>
          <a:blip r:embed="rId3"/>
          <a:stretch>
            <a:fillRect/>
          </a:stretch>
        </p:blipFill>
        <p:spPr>
          <a:xfrm>
            <a:off x="838200" y="3828891"/>
            <a:ext cx="5201312" cy="2454434"/>
          </a:xfrm>
          <a:prstGeom prst="rect">
            <a:avLst/>
          </a:prstGeom>
        </p:spPr>
      </p:pic>
      <p:pic>
        <p:nvPicPr>
          <p:cNvPr id="13" name="Picture 12">
            <a:extLst>
              <a:ext uri="{FF2B5EF4-FFF2-40B4-BE49-F238E27FC236}">
                <a16:creationId xmlns:a16="http://schemas.microsoft.com/office/drawing/2014/main" id="{1A7C49FA-54D5-0B0C-1F7D-C94D35C50F31}"/>
              </a:ext>
            </a:extLst>
          </p:cNvPr>
          <p:cNvPicPr>
            <a:picLocks noChangeAspect="1"/>
          </p:cNvPicPr>
          <p:nvPr/>
        </p:nvPicPr>
        <p:blipFill>
          <a:blip r:embed="rId4"/>
          <a:stretch>
            <a:fillRect/>
          </a:stretch>
        </p:blipFill>
        <p:spPr>
          <a:xfrm>
            <a:off x="6096000" y="1611940"/>
            <a:ext cx="5272538" cy="1760108"/>
          </a:xfrm>
          <a:prstGeom prst="rect">
            <a:avLst/>
          </a:prstGeom>
        </p:spPr>
      </p:pic>
      <p:pic>
        <p:nvPicPr>
          <p:cNvPr id="15" name="Picture 14">
            <a:extLst>
              <a:ext uri="{FF2B5EF4-FFF2-40B4-BE49-F238E27FC236}">
                <a16:creationId xmlns:a16="http://schemas.microsoft.com/office/drawing/2014/main" id="{4290BCD9-488E-003D-F217-E82CA062E8CF}"/>
              </a:ext>
            </a:extLst>
          </p:cNvPr>
          <p:cNvPicPr>
            <a:picLocks noChangeAspect="1"/>
          </p:cNvPicPr>
          <p:nvPr/>
        </p:nvPicPr>
        <p:blipFill>
          <a:blip r:embed="rId5"/>
          <a:stretch>
            <a:fillRect/>
          </a:stretch>
        </p:blipFill>
        <p:spPr>
          <a:xfrm>
            <a:off x="7036549" y="3648360"/>
            <a:ext cx="4202952" cy="2348269"/>
          </a:xfrm>
          <a:prstGeom prst="rect">
            <a:avLst/>
          </a:prstGeom>
        </p:spPr>
      </p:pic>
    </p:spTree>
    <p:extLst>
      <p:ext uri="{BB962C8B-B14F-4D97-AF65-F5344CB8AC3E}">
        <p14:creationId xmlns:p14="http://schemas.microsoft.com/office/powerpoint/2010/main" val="159164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5AFF4B32-5F39-EEE5-3C1F-2A6B103DE74D}"/>
              </a:ext>
            </a:extLst>
          </p:cNvPr>
          <p:cNvSpPr>
            <a:spLocks noGrp="1" noChangeArrowheads="1"/>
          </p:cNvSpPr>
          <p:nvPr>
            <p:ph type="title"/>
          </p:nvPr>
        </p:nvSpPr>
        <p:spPr bwMode="auto">
          <a:xfrm>
            <a:off x="838200" y="704741"/>
            <a:ext cx="63754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R</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ating_check</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product rating and handle </a:t>
            </a:r>
            <a:r>
              <a:rPr lang="en-US" altLang="en-US" sz="1800" dirty="0">
                <a:latin typeface="Times New Roman" panose="02020603050405020304" pitchFamily="18" charset="0"/>
                <a:cs typeface="Times New Roman" panose="02020603050405020304" pitchFamily="18" charset="0"/>
              </a:rPr>
              <a:t>the product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a:t>
            </a:r>
          </a:p>
        </p:txBody>
      </p:sp>
      <p:pic>
        <p:nvPicPr>
          <p:cNvPr id="5" name="Content Placeholder 4">
            <a:extLst>
              <a:ext uri="{FF2B5EF4-FFF2-40B4-BE49-F238E27FC236}">
                <a16:creationId xmlns:a16="http://schemas.microsoft.com/office/drawing/2014/main" id="{274E7CE5-455A-2647-6D99-9DA002EEA8A9}"/>
              </a:ext>
            </a:extLst>
          </p:cNvPr>
          <p:cNvPicPr>
            <a:picLocks noGrp="1" noChangeAspect="1"/>
          </p:cNvPicPr>
          <p:nvPr>
            <p:ph idx="1"/>
          </p:nvPr>
        </p:nvPicPr>
        <p:blipFill>
          <a:blip r:embed="rId2"/>
          <a:stretch>
            <a:fillRect/>
          </a:stretch>
        </p:blipFill>
        <p:spPr>
          <a:xfrm>
            <a:off x="709612" y="2013085"/>
            <a:ext cx="7743825" cy="1790700"/>
          </a:xfrm>
        </p:spPr>
      </p:pic>
      <p:pic>
        <p:nvPicPr>
          <p:cNvPr id="7" name="Content Placeholder 6">
            <a:extLst>
              <a:ext uri="{FF2B5EF4-FFF2-40B4-BE49-F238E27FC236}">
                <a16:creationId xmlns:a16="http://schemas.microsoft.com/office/drawing/2014/main" id="{7907A55F-7DEC-39A7-9EC5-BF4CBF095AA8}"/>
              </a:ext>
            </a:extLst>
          </p:cNvPr>
          <p:cNvPicPr>
            <a:picLocks noChangeAspect="1"/>
          </p:cNvPicPr>
          <p:nvPr/>
        </p:nvPicPr>
        <p:blipFill>
          <a:blip r:embed="rId3"/>
          <a:stretch>
            <a:fillRect/>
          </a:stretch>
        </p:blipFill>
        <p:spPr>
          <a:xfrm>
            <a:off x="2527158" y="4267739"/>
            <a:ext cx="5574490" cy="2225136"/>
          </a:xfrm>
          <a:prstGeom prst="rect">
            <a:avLst/>
          </a:prstGeom>
        </p:spPr>
      </p:pic>
      <p:pic>
        <p:nvPicPr>
          <p:cNvPr id="8" name="Picture 7">
            <a:extLst>
              <a:ext uri="{FF2B5EF4-FFF2-40B4-BE49-F238E27FC236}">
                <a16:creationId xmlns:a16="http://schemas.microsoft.com/office/drawing/2014/main" id="{1A3CDE42-ABDF-3A1D-8D09-81A3393D9B1C}"/>
              </a:ext>
            </a:extLst>
          </p:cNvPr>
          <p:cNvPicPr>
            <a:picLocks noChangeAspect="1"/>
          </p:cNvPicPr>
          <p:nvPr/>
        </p:nvPicPr>
        <p:blipFill>
          <a:blip r:embed="rId4"/>
          <a:stretch>
            <a:fillRect/>
          </a:stretch>
        </p:blipFill>
        <p:spPr>
          <a:xfrm>
            <a:off x="9215298" y="2422592"/>
            <a:ext cx="1991003" cy="971686"/>
          </a:xfrm>
          <a:prstGeom prst="rect">
            <a:avLst/>
          </a:prstGeom>
        </p:spPr>
      </p:pic>
    </p:spTree>
    <p:extLst>
      <p:ext uri="{BB962C8B-B14F-4D97-AF65-F5344CB8AC3E}">
        <p14:creationId xmlns:p14="http://schemas.microsoft.com/office/powerpoint/2010/main" val="44623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537</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Bell MT</vt:lpstr>
      <vt:lpstr>Calibri</vt:lpstr>
      <vt:lpstr>Calibri Light</vt:lpstr>
      <vt:lpstr>Times New Roman</vt:lpstr>
      <vt:lpstr>Office Theme</vt:lpstr>
      <vt:lpstr>Testing Web Application Functionality</vt:lpstr>
      <vt:lpstr>PowerPoint Presentation</vt:lpstr>
      <vt:lpstr>PowerPoint Presentation</vt:lpstr>
      <vt:lpstr>Test Case: sale URL check Description: Verifying navigation to the 'Sale’ URL webpage.</vt:lpstr>
      <vt:lpstr>Test Case: Hover functionality check Description: checking if hover functionality is Valid or not</vt:lpstr>
      <vt:lpstr>Test Case: Add to cart product   Description: Add a product to the basket and verify the confirmation message.  </vt:lpstr>
      <vt:lpstr>Test Case: Cart quantity Description: Add a product to the basket and verify the confirmation message and Check the cart quantity after adding a product to the cart.  </vt:lpstr>
      <vt:lpstr>Test Cases: Applying filters Description: applying filters if no results are found. Select next filter and find the products </vt:lpstr>
      <vt:lpstr>Test Case: Rating_check Description: Check product rating and handle the product results.</vt:lpstr>
      <vt:lpstr>Test Case: Editable search bar check Description: Validating if search bar is editable or not</vt:lpstr>
      <vt:lpstr>Test Case: Highlighting the selected locator Description: Validating if the locator is highlighting or not</vt:lpstr>
      <vt:lpstr>Test Case: search for results  Description: typing product name and produce the results.</vt:lpstr>
      <vt:lpstr>Test Case: Price range filter check Description: checks if the sliding filter works and produce the products that available  Test Case: 15-screenshot_check Description: Capture a screenshot of the webpage.</vt:lpstr>
      <vt:lpstr>Challenges faced</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Janapatla Rahul</dc:creator>
  <cp:lastModifiedBy>Janapatla Rahul</cp:lastModifiedBy>
  <cp:revision>5</cp:revision>
  <dcterms:created xsi:type="dcterms:W3CDTF">2024-08-19T05:53:16Z</dcterms:created>
  <dcterms:modified xsi:type="dcterms:W3CDTF">2024-08-19T10:01:51Z</dcterms:modified>
</cp:coreProperties>
</file>