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a3791605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a3791605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a379160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a379160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a3791605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a3791605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a3791605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a3791605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a3791605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a3791605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a3791605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a3791605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a3791605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a3791605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a3791605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a3791605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a3791605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a3791605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a3791605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a3791605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a37916059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a3791605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a3791605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a3791605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a3791605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a3791605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a3791605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fa3791605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a3791605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fa3791605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a3791605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fa3791605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a3791605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fa3791605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a3791605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a3791605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a3791605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a3791605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a379160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a379160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a3791605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a3791605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a3791605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a3791605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a3791605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a3791605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a3791605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a3791605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sakhilesh12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Crime dataset questions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449827" y="3172900"/>
            <a:ext cx="2967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79"/>
              <a:t>By</a:t>
            </a:r>
            <a:endParaRPr sz="17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79"/>
              <a:t>Akhilesh T S</a:t>
            </a:r>
            <a:endParaRPr sz="17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79"/>
              <a:t>SASTRA University</a:t>
            </a:r>
            <a:endParaRPr sz="17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79" u="sng">
                <a:solidFill>
                  <a:schemeClr val="hlink"/>
                </a:solidFill>
                <a:hlinkClick r:id="rId3"/>
              </a:rPr>
              <a:t>tsakhilesh12@gmail.com</a:t>
            </a:r>
            <a:endParaRPr sz="17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79"/>
              <a:t>9445769936</a:t>
            </a:r>
            <a:endParaRPr sz="17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6.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How does Argentina's NCSI score compare with other South American countries, and what trends can be observed?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4682100" y="1505400"/>
            <a:ext cx="37743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Argentina has a NSCI score of 63.44 compared to average of 48.29 against countries in South America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Argentina NSCI score is higher </a:t>
            </a:r>
            <a:r>
              <a:rPr lang="en"/>
              <a:t>than</a:t>
            </a:r>
            <a:r>
              <a:rPr lang="en"/>
              <a:t> the average NSCI score of the other countries in South America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00" y="1552024"/>
            <a:ext cx="4641828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25" y="2201125"/>
            <a:ext cx="3734600" cy="28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7. What is the correlation between Digital Development Level (DDL) and Global Cybersecurity Index (GCI) across different regions?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3"/>
          <p:cNvSpPr txBox="1"/>
          <p:nvPr>
            <p:ph idx="2" type="body"/>
          </p:nvPr>
        </p:nvSpPr>
        <p:spPr>
          <a:xfrm>
            <a:off x="4682100" y="1505400"/>
            <a:ext cx="37743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Countries in European region have high GCI and DDL values compared to countries in African region with low GCI and DDL values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Countries in Asia-Pacific, South America and North America fall in the median range of values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25" y="1265125"/>
            <a:ext cx="4306025" cy="36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 8. Which countries exhibit a high CEI but low NCSI, and what does that imply about their cybersecurity status?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4"/>
          <p:cNvSpPr txBox="1"/>
          <p:nvPr>
            <p:ph idx="2" type="body"/>
          </p:nvPr>
        </p:nvSpPr>
        <p:spPr>
          <a:xfrm>
            <a:off x="4682100" y="1505400"/>
            <a:ext cx="37743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Countries</a:t>
            </a:r>
            <a:r>
              <a:rPr lang="en"/>
              <a:t> like Libya, </a:t>
            </a:r>
            <a:r>
              <a:rPr lang="en"/>
              <a:t>Afghanistan and Tanzania have high CEI values as compared to their NCSI values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higher CEI (Cybersecurity Exposure Index) combined with lower NCSI (National Cyber Security Index) suggests a concerning mismatch between a country’s cybersecurity exposure and its cyber defense capabilities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00" y="1377025"/>
            <a:ext cx="4380725" cy="35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9. How do countries in Europe compare in terms of CEI vs. DDL levels? Are there any clear patterns or anomalies?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5"/>
          <p:cNvSpPr txBox="1"/>
          <p:nvPr>
            <p:ph idx="2" type="body"/>
          </p:nvPr>
        </p:nvSpPr>
        <p:spPr>
          <a:xfrm>
            <a:off x="4682100" y="1505400"/>
            <a:ext cx="37743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Countries</a:t>
            </a:r>
            <a:r>
              <a:rPr lang="en"/>
              <a:t> in Europe have higher CEI value against moderate to high DDL values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clear pattern with a few </a:t>
            </a:r>
            <a:r>
              <a:rPr lang="en"/>
              <a:t>countries</a:t>
            </a:r>
            <a:r>
              <a:rPr lang="en"/>
              <a:t> like Andorra, Montenegro expressing </a:t>
            </a:r>
            <a:r>
              <a:rPr lang="en"/>
              <a:t>anomalies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00" y="1340300"/>
            <a:ext cx="4158100" cy="36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10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What are the top 5 countries with the highest GCI scores globally, and what are their CEI and NCSI values?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4682100" y="1505400"/>
            <a:ext cx="37743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5 countries with </a:t>
            </a:r>
            <a:r>
              <a:rPr lang="en"/>
              <a:t>high</a:t>
            </a:r>
            <a:r>
              <a:rPr lang="en"/>
              <a:t> GCI values are USA, Saudi Arabia, UK, Estonia and Singapore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Their CEI and NCSI values can be derived from the chart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5" y="1311663"/>
            <a:ext cx="4769250" cy="34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11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What is the regional distribution of countries with a CEI of 0, and what could explain the cybersecurity status in those regions?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7"/>
          <p:cNvSpPr txBox="1"/>
          <p:nvPr>
            <p:ph idx="2" type="body"/>
          </p:nvPr>
        </p:nvSpPr>
        <p:spPr>
          <a:xfrm>
            <a:off x="4682100" y="1505400"/>
            <a:ext cx="37743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chart represents the relation between </a:t>
            </a:r>
            <a:r>
              <a:rPr lang="en"/>
              <a:t>countries</a:t>
            </a:r>
            <a:r>
              <a:rPr lang="en"/>
              <a:t> with 0 CEI value and other factors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shows a high rate of imbalance in the </a:t>
            </a:r>
            <a:r>
              <a:rPr lang="en"/>
              <a:t>values</a:t>
            </a:r>
            <a:r>
              <a:rPr lang="en"/>
              <a:t> of DDL, GCI and NCSI against the CEI values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125"/>
            <a:ext cx="4659150" cy="34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1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How does Canada's GCI compare with other North American countries, and what factors contribute to its ranking?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8"/>
          <p:cNvSpPr txBox="1"/>
          <p:nvPr>
            <p:ph idx="2" type="body"/>
          </p:nvPr>
        </p:nvSpPr>
        <p:spPr>
          <a:xfrm>
            <a:off x="4747175" y="1505400"/>
            <a:ext cx="37092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Canada has a CEI value of 0.21, DDL value of 75.96, GCI value of 97.67 and NCSI value of 70.13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higher GCI, DDL and NCSI values contributing to its higher ranking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25" y="2006875"/>
            <a:ext cx="4049275" cy="29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74" y="1314899"/>
            <a:ext cx="4816896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1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What can be inferred about the cybersecurity state of Australia based on its CEI, GCI, NCSI, and DDL?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9"/>
          <p:cNvSpPr txBox="1"/>
          <p:nvPr>
            <p:ph idx="2" type="body"/>
          </p:nvPr>
        </p:nvSpPr>
        <p:spPr>
          <a:xfrm>
            <a:off x="4747175" y="1505400"/>
            <a:ext cx="37092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Australia has a high CEI value of 0.13, DDL value of 77.61, GCI value of 97.47 and NCSI value of 66.23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Its high GCI, DDL and NCSI values contribute to high cybersecurity measures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175" y="2266150"/>
            <a:ext cx="340042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25" y="1582399"/>
            <a:ext cx="4720014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14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What patterns emerge when comparing CEI scores across different regions (Africa, Europe, Asia-Pacific, etc.)?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0"/>
          <p:cNvSpPr txBox="1"/>
          <p:nvPr>
            <p:ph idx="2" type="body"/>
          </p:nvPr>
        </p:nvSpPr>
        <p:spPr>
          <a:xfrm>
            <a:off x="4747175" y="1505400"/>
            <a:ext cx="37092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CEI scores of North America is lowest with 0.17 against the Asia-Pacific region of 0.31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chart shows the representation of metrics against the regions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0" l="0" r="0" t="2969"/>
          <a:stretch/>
        </p:blipFill>
        <p:spPr>
          <a:xfrm>
            <a:off x="460375" y="1438025"/>
            <a:ext cx="4440800" cy="34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1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 How does the Digital Development Level (DDL) impact the GCI scores within the Asia-Pacific region?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1"/>
          <p:cNvSpPr txBox="1"/>
          <p:nvPr>
            <p:ph idx="2" type="body"/>
          </p:nvPr>
        </p:nvSpPr>
        <p:spPr>
          <a:xfrm>
            <a:off x="4747175" y="1505400"/>
            <a:ext cx="37092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DDL value in Asia-Pacific region stands at 37.33 with GCI value of 52.76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Countries like Australia, China, Israel have high values of DDL and GCI</a:t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50" y="1304625"/>
            <a:ext cx="4354150" cy="37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36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generated</a:t>
            </a:r>
            <a:endParaRPr sz="474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</a:t>
            </a:r>
            <a:r>
              <a:rPr lang="en" sz="3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sz="36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1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Correlation Analysis: Is there a strong correlation between Digital Development Level (DDL) and Global Cybersecurity Index (GCI) across all countries?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3"/>
          <p:cNvSpPr txBox="1"/>
          <p:nvPr>
            <p:ph idx="2" type="body"/>
          </p:nvPr>
        </p:nvSpPr>
        <p:spPr>
          <a:xfrm>
            <a:off x="4747175" y="1505400"/>
            <a:ext cx="37092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</a:t>
            </a:r>
            <a:r>
              <a:rPr lang="en"/>
              <a:t>strong correlation between DDL and GCI except a few outliers</a:t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125"/>
            <a:ext cx="4594775" cy="374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Cluster Analysis: Can countries be clustered into groups based on their CEI, NCSI, and GCI scores?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4"/>
          <p:cNvSpPr txBox="1"/>
          <p:nvPr>
            <p:ph idx="2" type="body"/>
          </p:nvPr>
        </p:nvSpPr>
        <p:spPr>
          <a:xfrm>
            <a:off x="4747175" y="1505400"/>
            <a:ext cx="37092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Countries</a:t>
            </a:r>
            <a:r>
              <a:rPr lang="en"/>
              <a:t> can be clustered together based on their relations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the values of CEI and GCI increase, so does the relation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Similarly it works with CEI and DDL</a:t>
            </a:r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3016"/>
          <a:stretch/>
        </p:blipFill>
        <p:spPr>
          <a:xfrm>
            <a:off x="219775" y="1648038"/>
            <a:ext cx="4442376" cy="18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3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Regional Comparisons: Which region performs best overall in terms of NCSI scores, and what regional trends can be observed?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5"/>
          <p:cNvSpPr txBox="1"/>
          <p:nvPr>
            <p:ph idx="2" type="body"/>
          </p:nvPr>
        </p:nvSpPr>
        <p:spPr>
          <a:xfrm>
            <a:off x="4747175" y="1505400"/>
            <a:ext cx="37092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Europe region performs best in terms of NCSI scores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high NCSI, CEI, DDL and GCI scores as compared to other countries</a:t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25" y="1323101"/>
            <a:ext cx="4545625" cy="35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4. 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Outlier Analysis: Identify countries with extremely high CEI but low GCI or NCSI and investigate the reasons behind these outliers.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6"/>
          <p:cNvSpPr txBox="1"/>
          <p:nvPr>
            <p:ph idx="2" type="body"/>
          </p:nvPr>
        </p:nvSpPr>
        <p:spPr>
          <a:xfrm>
            <a:off x="4747175" y="1505400"/>
            <a:ext cx="37092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Countries like Afganisthan, Myanmar have high CEI but low GCI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Similarly, </a:t>
            </a:r>
            <a:r>
              <a:rPr lang="en"/>
              <a:t>countries</a:t>
            </a:r>
            <a:r>
              <a:rPr lang="en"/>
              <a:t> like Palestine, Myanmar, Bangladesh have high CEI as compared to low DDL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Reasons could be poor </a:t>
            </a:r>
            <a:r>
              <a:rPr lang="en"/>
              <a:t>infrastructure in cyber security and the presence of unstable politics</a:t>
            </a:r>
            <a:endParaRPr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5" y="1551650"/>
            <a:ext cx="4790951" cy="20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4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Trend Analysis: Explore how Digital Development Level (DDL) trends with Cybersecurity Exposure Index (CEI) across different regions.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7"/>
          <p:cNvSpPr txBox="1"/>
          <p:nvPr>
            <p:ph idx="2" type="body"/>
          </p:nvPr>
        </p:nvSpPr>
        <p:spPr>
          <a:xfrm>
            <a:off x="4747175" y="1505400"/>
            <a:ext cx="37092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DDL is high compared to CEI in Europe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North America, both the values are low</a:t>
            </a: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0" y="1322875"/>
            <a:ext cx="4681400" cy="36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16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365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about the Dataset</a:t>
            </a:r>
            <a:endParaRPr sz="47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1. Which country in the Asia-Pacific region has the highest CEI score, and how does its GCI and NCSI compare to other countries in the same region?</a:t>
            </a:r>
            <a:endParaRPr sz="2640"/>
          </a:p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4682100" y="1505400"/>
            <a:ext cx="37743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Afghanistan</a:t>
            </a:r>
            <a:r>
              <a:rPr lang="en"/>
              <a:t> has the highest CEI value in the Asia-Pacific region compared to other countries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less GCI and NCSI value as compared to other countries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4345" l="0" r="1263" t="1792"/>
          <a:stretch/>
        </p:blipFill>
        <p:spPr>
          <a:xfrm>
            <a:off x="678900" y="1505400"/>
            <a:ext cx="3893100" cy="27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2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How does Albania's cybersecurity metrics (CEI, GCI, NCSI) compare to other European countries?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682100" y="1505400"/>
            <a:ext cx="37743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Albania has CEI of 0.57, DDL of 48.74, GCI of 64.32 </a:t>
            </a:r>
            <a:r>
              <a:rPr lang="en"/>
              <a:t>and</a:t>
            </a:r>
            <a:r>
              <a:rPr lang="en"/>
              <a:t> CSI of 62.34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moderate to good cybersecurity measures as compared to other </a:t>
            </a:r>
            <a:r>
              <a:rPr lang="en"/>
              <a:t>countries</a:t>
            </a:r>
            <a:r>
              <a:rPr lang="en"/>
              <a:t> in the European region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00" y="1446350"/>
            <a:ext cx="4512750" cy="5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b="0" l="0" r="0" t="3213"/>
          <a:stretch/>
        </p:blipFill>
        <p:spPr>
          <a:xfrm>
            <a:off x="494325" y="2111775"/>
            <a:ext cx="3827375" cy="27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3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Which country in Africa has the highest NCSI and how does its DDL relate to its other cybersecurity indicators?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682100" y="1505400"/>
            <a:ext cx="37743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Morocco has the highest NCSI value of 70.13 in the Africa region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Morocco has a high DDL value of 46.88 as compared to the average of 19.71 of the Africa region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25" y="1505401"/>
            <a:ext cx="463184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13" y="2141700"/>
            <a:ext cx="3949875" cy="28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tion 4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What is the relationship between CEI and GCI for countries in South America?</a:t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4682100" y="1505400"/>
            <a:ext cx="37743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Countries in South America have an average CEI of 0.45 and average GCI of 48.29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Countries like Uruguay, Chile, Colombia, Peru, Paraguay have a good value of CEI </a:t>
            </a:r>
            <a:r>
              <a:rPr lang="en"/>
              <a:t>against</a:t>
            </a:r>
            <a:r>
              <a:rPr lang="en"/>
              <a:t> the GCI value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1" y="1505400"/>
            <a:ext cx="4623388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00" y="2154500"/>
            <a:ext cx="3362750" cy="27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569825" y="577525"/>
            <a:ext cx="784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 5</a:t>
            </a:r>
            <a:r>
              <a:rPr lang="en" sz="147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Which countries in North America have the lowest Cybersecurity Exposure Index (CEI), and how does it relate to their GCI and NCSI?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7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682100" y="1505400"/>
            <a:ext cx="37743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Antigua and Barbuda has the lowest CEI value with 0.0, GCI of 15.62 and NCSI of 11.69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average values in North America with GCI of  32.78 and NCSI of 29.44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high DDL value as compared to other countries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5" y="1505400"/>
            <a:ext cx="4725148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8617" l="0" r="0" t="0"/>
          <a:stretch/>
        </p:blipFill>
        <p:spPr>
          <a:xfrm>
            <a:off x="344900" y="2193000"/>
            <a:ext cx="3516750" cy="24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