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4002" y="1965224"/>
            <a:ext cx="16979995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F26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F26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18288000" cy="1527175"/>
          </a:xfrm>
          <a:custGeom>
            <a:avLst/>
            <a:gdLst/>
            <a:ahLst/>
            <a:cxnLst/>
            <a:rect l="l" t="t" r="r" b="b"/>
            <a:pathLst>
              <a:path w="18288000" h="1527175">
                <a:moveTo>
                  <a:pt x="17544626" y="1527099"/>
                </a:moveTo>
                <a:lnTo>
                  <a:pt x="743370" y="1527099"/>
                </a:lnTo>
                <a:lnTo>
                  <a:pt x="0" y="783323"/>
                </a:lnTo>
                <a:lnTo>
                  <a:pt x="0" y="0"/>
                </a:lnTo>
                <a:lnTo>
                  <a:pt x="18287998" y="0"/>
                </a:lnTo>
                <a:lnTo>
                  <a:pt x="18287997" y="783323"/>
                </a:lnTo>
                <a:lnTo>
                  <a:pt x="17544626" y="1527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601805" y="41793"/>
            <a:ext cx="1532074" cy="148530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522001" y="399948"/>
            <a:ext cx="13638750" cy="76899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28195" y="41793"/>
            <a:ext cx="1452750" cy="1285279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0" y="0"/>
            <a:ext cx="18288000" cy="1511300"/>
          </a:xfrm>
          <a:custGeom>
            <a:avLst/>
            <a:gdLst/>
            <a:ahLst/>
            <a:cxnLst/>
            <a:rect l="l" t="t" r="r" b="b"/>
            <a:pathLst>
              <a:path w="18288000" h="1511300">
                <a:moveTo>
                  <a:pt x="17544626" y="1511236"/>
                </a:moveTo>
                <a:lnTo>
                  <a:pt x="743371" y="1511236"/>
                </a:lnTo>
                <a:lnTo>
                  <a:pt x="0" y="767475"/>
                </a:lnTo>
                <a:lnTo>
                  <a:pt x="0" y="720295"/>
                </a:lnTo>
                <a:lnTo>
                  <a:pt x="719918" y="0"/>
                </a:lnTo>
                <a:lnTo>
                  <a:pt x="17568079" y="0"/>
                </a:lnTo>
                <a:lnTo>
                  <a:pt x="18287998" y="720295"/>
                </a:lnTo>
                <a:lnTo>
                  <a:pt x="18287998" y="767475"/>
                </a:lnTo>
                <a:lnTo>
                  <a:pt x="17544626" y="15112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bg 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601805" y="25930"/>
            <a:ext cx="1532074" cy="1485304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522003" y="384086"/>
            <a:ext cx="13638748" cy="768994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28196" y="25930"/>
            <a:ext cx="1452751" cy="12852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2981" y="1918348"/>
            <a:ext cx="5728970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1150" y="2935430"/>
            <a:ext cx="16918305" cy="3258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7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9929" y="2166079"/>
            <a:ext cx="2528140" cy="252814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8288000" cy="1511300"/>
            <a:chOff x="0" y="0"/>
            <a:chExt cx="18288000" cy="15113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8288000" cy="1511300"/>
            </a:xfrm>
            <a:custGeom>
              <a:avLst/>
              <a:gdLst/>
              <a:ahLst/>
              <a:cxnLst/>
              <a:rect l="l" t="t" r="r" b="b"/>
              <a:pathLst>
                <a:path w="18288000" h="1511300">
                  <a:moveTo>
                    <a:pt x="17544626" y="1511235"/>
                  </a:moveTo>
                  <a:lnTo>
                    <a:pt x="743371" y="1511235"/>
                  </a:lnTo>
                  <a:lnTo>
                    <a:pt x="0" y="767545"/>
                  </a:lnTo>
                  <a:lnTo>
                    <a:pt x="0" y="14831"/>
                  </a:lnTo>
                  <a:lnTo>
                    <a:pt x="14824" y="0"/>
                  </a:lnTo>
                  <a:lnTo>
                    <a:pt x="18273172" y="0"/>
                  </a:lnTo>
                  <a:lnTo>
                    <a:pt x="18287998" y="14831"/>
                  </a:lnTo>
                  <a:lnTo>
                    <a:pt x="18287998" y="767545"/>
                  </a:lnTo>
                  <a:lnTo>
                    <a:pt x="17544626" y="15112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01805" y="25930"/>
              <a:ext cx="1532074" cy="14853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2003" y="384086"/>
              <a:ext cx="13638748" cy="76899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8196" y="25930"/>
              <a:ext cx="1452751" cy="128527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6207552"/>
            <a:ext cx="18287998" cy="407944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800944" y="4782077"/>
            <a:ext cx="8967470" cy="3825875"/>
          </a:xfrm>
          <a:prstGeom prst="rect"/>
        </p:spPr>
        <p:txBody>
          <a:bodyPr wrap="square" lIns="0" tIns="3060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10"/>
              </a:spcBef>
            </a:pPr>
            <a:r>
              <a:rPr dirty="0" sz="8300" spc="-25">
                <a:latin typeface="Arial MT"/>
                <a:cs typeface="Arial MT"/>
              </a:rPr>
              <a:t>TECHVORTEX </a:t>
            </a:r>
            <a:r>
              <a:rPr dirty="0" sz="8300" spc="-5">
                <a:latin typeface="Arial MT"/>
                <a:cs typeface="Arial MT"/>
              </a:rPr>
              <a:t>2.0</a:t>
            </a:r>
            <a:endParaRPr sz="8300">
              <a:latin typeface="Arial MT"/>
              <a:cs typeface="Arial MT"/>
            </a:endParaRPr>
          </a:p>
          <a:p>
            <a:pPr marL="346075" marR="626110" indent="119380">
              <a:lnSpc>
                <a:spcPct val="121900"/>
              </a:lnSpc>
              <a:spcBef>
                <a:spcPts val="95"/>
              </a:spcBef>
            </a:pPr>
            <a:r>
              <a:rPr dirty="0" sz="6000" spc="-114"/>
              <a:t>Team</a:t>
            </a:r>
            <a:r>
              <a:rPr dirty="0" sz="6000" spc="-40"/>
              <a:t> </a:t>
            </a:r>
            <a:r>
              <a:rPr dirty="0" sz="6000" spc="-5"/>
              <a:t>Name</a:t>
            </a:r>
            <a:r>
              <a:rPr dirty="0" sz="6000" spc="-30"/>
              <a:t> </a:t>
            </a:r>
            <a:r>
              <a:rPr dirty="0" sz="6000"/>
              <a:t>&amp;</a:t>
            </a:r>
            <a:r>
              <a:rPr dirty="0" sz="6000" spc="-30"/>
              <a:t> </a:t>
            </a:r>
            <a:r>
              <a:rPr dirty="0" sz="6000" spc="-5"/>
              <a:t>Members: </a:t>
            </a:r>
            <a:r>
              <a:rPr dirty="0" sz="6000" spc="-1485"/>
              <a:t> </a:t>
            </a:r>
            <a:r>
              <a:rPr dirty="0" sz="6000" spc="-10"/>
              <a:t>The</a:t>
            </a:r>
            <a:r>
              <a:rPr dirty="0" sz="6000" spc="-35"/>
              <a:t> </a:t>
            </a:r>
            <a:r>
              <a:rPr dirty="0" sz="6000" spc="-5"/>
              <a:t>Qubits</a:t>
            </a:r>
            <a:r>
              <a:rPr dirty="0" sz="6000" spc="-25"/>
              <a:t> </a:t>
            </a:r>
            <a:r>
              <a:rPr dirty="0" sz="6000"/>
              <a:t>-</a:t>
            </a:r>
            <a:r>
              <a:rPr dirty="0" sz="6000" spc="-350"/>
              <a:t> </a:t>
            </a:r>
            <a:r>
              <a:rPr dirty="0" sz="6000" spc="-5"/>
              <a:t>Akhilesh</a:t>
            </a:r>
            <a:r>
              <a:rPr dirty="0" sz="6000" spc="-130"/>
              <a:t> </a:t>
            </a:r>
            <a:r>
              <a:rPr dirty="0" sz="6000"/>
              <a:t>T</a:t>
            </a:r>
            <a:r>
              <a:rPr dirty="0" sz="6000" spc="-130"/>
              <a:t> </a:t>
            </a:r>
            <a:r>
              <a:rPr dirty="0" sz="6000"/>
              <a:t>S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Resul</a:t>
            </a:r>
            <a:r>
              <a:rPr dirty="0"/>
              <a:t>t</a:t>
            </a:r>
            <a:r>
              <a:rPr dirty="0" spc="-415"/>
              <a:t> </a:t>
            </a:r>
            <a:r>
              <a:rPr dirty="0" spc="-5"/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07552"/>
            <a:ext cx="18287998" cy="40794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327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20"/>
              </a:spcBef>
            </a:pPr>
            <a:r>
              <a:rPr dirty="0" sz="3800" spc="254">
                <a:latin typeface="Segoe UI Symbol"/>
                <a:cs typeface="Segoe UI Symbol"/>
              </a:rPr>
              <a:t>⚬</a:t>
            </a:r>
            <a:r>
              <a:rPr dirty="0" sz="3800" spc="480">
                <a:latin typeface="Segoe UI Symbol"/>
                <a:cs typeface="Segoe UI Symbol"/>
              </a:rPr>
              <a:t> </a:t>
            </a:r>
            <a:r>
              <a:rPr dirty="0" spc="-10"/>
              <a:t>Random</a:t>
            </a:r>
            <a:r>
              <a:rPr dirty="0" spc="-15"/>
              <a:t> </a:t>
            </a:r>
            <a:r>
              <a:rPr dirty="0" spc="-5"/>
              <a:t>Forest</a:t>
            </a:r>
            <a:r>
              <a:rPr dirty="0" spc="-10"/>
              <a:t> Classifier</a:t>
            </a:r>
            <a:r>
              <a:rPr dirty="0" spc="-15"/>
              <a:t> </a:t>
            </a:r>
            <a:r>
              <a:rPr dirty="0"/>
              <a:t>used</a:t>
            </a:r>
            <a:r>
              <a:rPr dirty="0" spc="-5"/>
              <a:t> </a:t>
            </a:r>
            <a:r>
              <a:rPr dirty="0" spc="-10"/>
              <a:t>that</a:t>
            </a:r>
            <a:r>
              <a:rPr dirty="0" spc="-15"/>
              <a:t> </a:t>
            </a:r>
            <a:r>
              <a:rPr dirty="0"/>
              <a:t>predicts</a:t>
            </a:r>
            <a:r>
              <a:rPr dirty="0" spc="-5"/>
              <a:t> </a:t>
            </a:r>
            <a:r>
              <a:rPr dirty="0" spc="-10"/>
              <a:t>approximately</a:t>
            </a:r>
            <a:r>
              <a:rPr dirty="0" spc="-15"/>
              <a:t> </a:t>
            </a:r>
            <a:r>
              <a:rPr dirty="0"/>
              <a:t>99%</a:t>
            </a:r>
            <a:r>
              <a:rPr dirty="0" spc="-5"/>
              <a:t> accuracy</a:t>
            </a:r>
            <a:endParaRPr sz="38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2520"/>
              </a:spcBef>
            </a:pPr>
            <a:r>
              <a:rPr dirty="0" sz="3800" spc="254">
                <a:latin typeface="Segoe UI Symbol"/>
                <a:cs typeface="Segoe UI Symbol"/>
              </a:rPr>
              <a:t>⚬</a:t>
            </a:r>
            <a:r>
              <a:rPr dirty="0" sz="3800" spc="475">
                <a:latin typeface="Segoe UI Symbol"/>
                <a:cs typeface="Segoe UI Symbol"/>
              </a:rPr>
              <a:t> </a:t>
            </a:r>
            <a:r>
              <a:rPr dirty="0" spc="-5"/>
              <a:t>Scalable</a:t>
            </a:r>
            <a:r>
              <a:rPr dirty="0" spc="-10"/>
              <a:t> </a:t>
            </a:r>
            <a:r>
              <a:rPr dirty="0" spc="-5"/>
              <a:t>system</a:t>
            </a:r>
            <a:r>
              <a:rPr dirty="0" spc="-10"/>
              <a:t> </a:t>
            </a:r>
            <a:r>
              <a:rPr dirty="0" spc="-5"/>
              <a:t>with</a:t>
            </a:r>
            <a:r>
              <a:rPr dirty="0" spc="-10"/>
              <a:t> more</a:t>
            </a:r>
            <a:r>
              <a:rPr dirty="0" spc="-20"/>
              <a:t> </a:t>
            </a:r>
            <a:r>
              <a:rPr dirty="0" spc="-10"/>
              <a:t>different</a:t>
            </a:r>
            <a:r>
              <a:rPr dirty="0" spc="-5"/>
              <a:t> </a:t>
            </a:r>
            <a:r>
              <a:rPr dirty="0" spc="-10"/>
              <a:t>types</a:t>
            </a:r>
            <a:r>
              <a:rPr dirty="0" spc="-15"/>
              <a:t> </a:t>
            </a:r>
            <a:r>
              <a:rPr dirty="0"/>
              <a:t>of</a:t>
            </a:r>
            <a:r>
              <a:rPr dirty="0" spc="-5"/>
              <a:t> attacks</a:t>
            </a:r>
            <a:endParaRPr sz="3800">
              <a:latin typeface="Segoe UI Symbol"/>
              <a:cs typeface="Segoe UI Symbol"/>
            </a:endParaRPr>
          </a:p>
          <a:p>
            <a:pPr marL="12700" marR="5080">
              <a:lnSpc>
                <a:spcPct val="100299"/>
              </a:lnSpc>
              <a:spcBef>
                <a:spcPts val="2505"/>
              </a:spcBef>
              <a:tabLst>
                <a:tab pos="475615" algn="l"/>
                <a:tab pos="2341880" algn="l"/>
                <a:tab pos="3429635" algn="l"/>
                <a:tab pos="4568825" algn="l"/>
                <a:tab pos="5753100" algn="l"/>
                <a:tab pos="6593205" algn="l"/>
                <a:tab pos="7707630" algn="l"/>
                <a:tab pos="9211310" algn="l"/>
                <a:tab pos="10917555" algn="l"/>
                <a:tab pos="12007850" algn="l"/>
                <a:tab pos="13368655" algn="l"/>
                <a:tab pos="14359255" algn="l"/>
                <a:tab pos="15819119" algn="l"/>
                <a:tab pos="16363950" algn="l"/>
              </a:tabLst>
            </a:pPr>
            <a:r>
              <a:rPr dirty="0" sz="3800" spc="254">
                <a:latin typeface="Segoe UI Symbol"/>
                <a:cs typeface="Segoe UI Symbol"/>
              </a:rPr>
              <a:t>⚬</a:t>
            </a:r>
            <a:r>
              <a:rPr dirty="0" sz="3800" spc="254">
                <a:latin typeface="Segoe UI Symbol"/>
                <a:cs typeface="Segoe UI Symbol"/>
              </a:rPr>
              <a:t>	</a:t>
            </a:r>
            <a:r>
              <a:rPr dirty="0" spc="-5"/>
              <a:t>F1-score</a:t>
            </a:r>
            <a:r>
              <a:rPr dirty="0"/>
              <a:t>,	</a:t>
            </a:r>
            <a:r>
              <a:rPr dirty="0" spc="-10"/>
              <a:t>RO</a:t>
            </a:r>
            <a:r>
              <a:rPr dirty="0"/>
              <a:t>C	</a:t>
            </a:r>
            <a:r>
              <a:rPr dirty="0" spc="-5"/>
              <a:t>AU</a:t>
            </a:r>
            <a:r>
              <a:rPr dirty="0"/>
              <a:t>C	</a:t>
            </a:r>
            <a:r>
              <a:rPr dirty="0" spc="-10"/>
              <a:t>curv</a:t>
            </a:r>
            <a:r>
              <a:rPr dirty="0"/>
              <a:t>e	</a:t>
            </a:r>
            <a:r>
              <a:rPr dirty="0" spc="-10"/>
              <a:t>an</a:t>
            </a:r>
            <a:r>
              <a:rPr dirty="0"/>
              <a:t>d	other	</a:t>
            </a:r>
            <a:r>
              <a:rPr dirty="0" spc="-10"/>
              <a:t>metric</a:t>
            </a:r>
            <a:r>
              <a:rPr dirty="0"/>
              <a:t>s	generate	good	</a:t>
            </a:r>
            <a:r>
              <a:rPr dirty="0" spc="-5"/>
              <a:t>result</a:t>
            </a:r>
            <a:r>
              <a:rPr dirty="0"/>
              <a:t>s	</a:t>
            </a:r>
            <a:r>
              <a:rPr dirty="0" spc="-5"/>
              <a:t>wit</a:t>
            </a:r>
            <a:r>
              <a:rPr dirty="0"/>
              <a:t>h	</a:t>
            </a:r>
            <a:r>
              <a:rPr dirty="0" spc="-5"/>
              <a:t>respec</a:t>
            </a:r>
            <a:r>
              <a:rPr dirty="0"/>
              <a:t>t	</a:t>
            </a:r>
            <a:r>
              <a:rPr dirty="0" spc="-10"/>
              <a:t>t</a:t>
            </a:r>
            <a:r>
              <a:rPr dirty="0"/>
              <a:t>o	</a:t>
            </a:r>
            <a:r>
              <a:rPr dirty="0" spc="-10"/>
              <a:t>the  </a:t>
            </a:r>
            <a:r>
              <a:rPr dirty="0" spc="-5"/>
              <a:t>Intrusion Detection System</a:t>
            </a:r>
            <a:endParaRPr sz="38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048" y="1941799"/>
            <a:ext cx="679450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Key</a:t>
            </a:r>
            <a:r>
              <a:rPr dirty="0" spc="-95"/>
              <a:t> </a:t>
            </a:r>
            <a:r>
              <a:rPr dirty="0" spc="-10"/>
              <a:t>Contributions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07552"/>
            <a:ext cx="18287998" cy="407944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1150" y="3255978"/>
            <a:ext cx="16988155" cy="687006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5244">
              <a:lnSpc>
                <a:spcPct val="100299"/>
              </a:lnSpc>
              <a:spcBef>
                <a:spcPts val="85"/>
              </a:spcBef>
            </a:pPr>
            <a:r>
              <a:rPr dirty="0" sz="3700" spc="245">
                <a:solidFill>
                  <a:srgbClr val="FFFFFF"/>
                </a:solidFill>
                <a:latin typeface="Segoe UI Symbol"/>
                <a:cs typeface="Segoe UI Symbol"/>
              </a:rPr>
              <a:t>⚬ 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Interactive </a:t>
            </a:r>
            <a:r>
              <a:rPr dirty="0" sz="3400" spc="-95">
                <a:solidFill>
                  <a:srgbClr val="FFFFFF"/>
                </a:solidFill>
                <a:latin typeface="Times New Roman"/>
                <a:cs typeface="Times New Roman"/>
              </a:rPr>
              <a:t>Web 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Interface: Provides 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user-friendly interface 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via 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Streamlit for 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easy 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data upload, </a:t>
            </a:r>
            <a:r>
              <a:rPr dirty="0" sz="34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processing,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3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visualization,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making</a:t>
            </a:r>
            <a:r>
              <a:rPr dirty="0" sz="3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intrusion 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detection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accessible</a:t>
            </a:r>
            <a:r>
              <a:rPr dirty="0" sz="3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even</a:t>
            </a:r>
            <a:r>
              <a:rPr dirty="0" sz="3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non-technical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users.</a:t>
            </a:r>
            <a:endParaRPr sz="3400">
              <a:latin typeface="Times New Roman"/>
              <a:cs typeface="Times New Roman"/>
            </a:endParaRPr>
          </a:p>
          <a:p>
            <a:pPr algn="just" marL="12700" marR="18415">
              <a:lnSpc>
                <a:spcPct val="100099"/>
              </a:lnSpc>
              <a:spcBef>
                <a:spcPts val="2505"/>
              </a:spcBef>
            </a:pPr>
            <a:r>
              <a:rPr dirty="0" sz="3700" spc="245">
                <a:solidFill>
                  <a:srgbClr val="FFFFFF"/>
                </a:solidFill>
                <a:latin typeface="Segoe UI Symbol"/>
                <a:cs typeface="Segoe UI Symbol"/>
              </a:rPr>
              <a:t>⚬ 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Automated Intrusion Detection: Utilizes 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a pre-trained 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machine learning model 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automatically 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analyze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network</a:t>
            </a:r>
            <a:r>
              <a:rPr dirty="0" sz="34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 spc="-15">
                <a:solidFill>
                  <a:srgbClr val="FFFFFF"/>
                </a:solidFill>
                <a:latin typeface="Times New Roman"/>
                <a:cs typeface="Times New Roman"/>
              </a:rPr>
              <a:t>traffic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 and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detect</a:t>
            </a:r>
            <a:r>
              <a:rPr dirty="0" sz="34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potential</a:t>
            </a:r>
            <a:r>
              <a:rPr dirty="0" sz="34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security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threats,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 reducing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need</a:t>
            </a:r>
            <a:r>
              <a:rPr dirty="0" sz="34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manual 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 inspection.</a:t>
            </a:r>
            <a:endParaRPr sz="34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99"/>
              </a:lnSpc>
              <a:spcBef>
                <a:spcPts val="2500"/>
              </a:spcBef>
            </a:pPr>
            <a:r>
              <a:rPr dirty="0" sz="3700" spc="245">
                <a:solidFill>
                  <a:srgbClr val="FFFFFF"/>
                </a:solidFill>
                <a:latin typeface="Segoe UI Symbol"/>
                <a:cs typeface="Segoe UI Symbol"/>
              </a:rPr>
              <a:t>⚬ </a:t>
            </a:r>
            <a:r>
              <a:rPr dirty="0" sz="3400" spc="-20">
                <a:solidFill>
                  <a:srgbClr val="FFFFFF"/>
                </a:solidFill>
                <a:latin typeface="Times New Roman"/>
                <a:cs typeface="Times New Roman"/>
              </a:rPr>
              <a:t>Real-Time 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Threat </a:t>
            </a:r>
            <a:r>
              <a:rPr dirty="0" sz="3400" spc="-25">
                <a:solidFill>
                  <a:srgbClr val="FFFFFF"/>
                </a:solidFill>
                <a:latin typeface="Times New Roman"/>
                <a:cs typeface="Times New Roman"/>
              </a:rPr>
              <a:t>Visualization: 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Incorporates 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visual 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tools, 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such as 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pie 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charts, 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clearly 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present </a:t>
            </a:r>
            <a:r>
              <a:rPr dirty="0" sz="34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3400" spc="7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results</a:t>
            </a:r>
            <a:r>
              <a:rPr dirty="0" sz="3400" spc="7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3400" spc="7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intrusion</a:t>
            </a:r>
            <a:r>
              <a:rPr dirty="0" sz="3400" spc="7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detection,</a:t>
            </a:r>
            <a:r>
              <a:rPr dirty="0" sz="3400" spc="7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helping</a:t>
            </a:r>
            <a:r>
              <a:rPr dirty="0" sz="3400" spc="7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users</a:t>
            </a:r>
            <a:r>
              <a:rPr dirty="0" sz="3400" spc="7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quickly</a:t>
            </a:r>
            <a:r>
              <a:rPr dirty="0" sz="3400" spc="7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understand</a:t>
            </a:r>
            <a:r>
              <a:rPr dirty="0" sz="3400" spc="7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3400" spc="7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nature</a:t>
            </a:r>
            <a:r>
              <a:rPr dirty="0" sz="3400" spc="7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3400" spc="7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extent</a:t>
            </a:r>
            <a:r>
              <a:rPr dirty="0" sz="3400" spc="7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3400" spc="-8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potential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 attacks.</a:t>
            </a:r>
            <a:endParaRPr sz="3400">
              <a:latin typeface="Times New Roman"/>
              <a:cs typeface="Times New Roman"/>
            </a:endParaRPr>
          </a:p>
          <a:p>
            <a:pPr algn="just" marL="12700" marR="12700">
              <a:lnSpc>
                <a:spcPct val="100099"/>
              </a:lnSpc>
              <a:spcBef>
                <a:spcPts val="2505"/>
              </a:spcBef>
            </a:pPr>
            <a:r>
              <a:rPr dirty="0" sz="3700" spc="245">
                <a:solidFill>
                  <a:srgbClr val="FFFFFF"/>
                </a:solidFill>
                <a:latin typeface="Segoe UI Symbol"/>
                <a:cs typeface="Segoe UI Symbol"/>
              </a:rPr>
              <a:t>⚬ 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Customizable and Extensible 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Framework: </a:t>
            </a:r>
            <a:r>
              <a:rPr dirty="0" sz="3400" spc="-15">
                <a:solidFill>
                  <a:srgbClr val="FFFFFF"/>
                </a:solidFill>
                <a:latin typeface="Times New Roman"/>
                <a:cs typeface="Times New Roman"/>
              </a:rPr>
              <a:t>Offers 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modular and 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flexible framework 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that can 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be </a:t>
            </a:r>
            <a:r>
              <a:rPr dirty="0" sz="34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extended</a:t>
            </a:r>
            <a:r>
              <a:rPr dirty="0" sz="3400" spc="8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dirty="0" sz="3400" spc="8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real-time</a:t>
            </a:r>
            <a:r>
              <a:rPr dirty="0" sz="3400" spc="8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dirty="0" sz="3400" spc="8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processing,</a:t>
            </a:r>
            <a:r>
              <a:rPr dirty="0" sz="3400" spc="8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additional</a:t>
            </a:r>
            <a:r>
              <a:rPr dirty="0" sz="3400" spc="8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visualizations,</a:t>
            </a:r>
            <a:r>
              <a:rPr dirty="0" sz="3400" spc="8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3400" spc="8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advanced</a:t>
            </a:r>
            <a:r>
              <a:rPr dirty="0" sz="3400" spc="8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model </a:t>
            </a:r>
            <a:r>
              <a:rPr dirty="0" sz="3400" spc="-8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management,</a:t>
            </a:r>
            <a:r>
              <a:rPr dirty="0" sz="3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supporting future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enhancements and </a:t>
            </a:r>
            <a:r>
              <a:rPr dirty="0" sz="3400" spc="-25">
                <a:solidFill>
                  <a:srgbClr val="FFFFFF"/>
                </a:solidFill>
                <a:latin typeface="Times New Roman"/>
                <a:cs typeface="Times New Roman"/>
              </a:rPr>
              <a:t>adaptability.</a:t>
            </a:r>
            <a:endParaRPr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34582" y="1988660"/>
            <a:ext cx="418211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Conclusion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07552"/>
            <a:ext cx="18287998" cy="407944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1150" y="3255978"/>
            <a:ext cx="16986250" cy="6870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26670">
              <a:lnSpc>
                <a:spcPct val="100099"/>
              </a:lnSpc>
              <a:spcBef>
                <a:spcPts val="95"/>
              </a:spcBef>
            </a:pPr>
            <a:r>
              <a:rPr dirty="0" sz="3700" spc="245">
                <a:solidFill>
                  <a:srgbClr val="FFFFFF"/>
                </a:solidFill>
                <a:latin typeface="Segoe UI Symbol"/>
                <a:cs typeface="Segoe UI Symbol"/>
              </a:rPr>
              <a:t>⚬ </a:t>
            </a:r>
            <a:r>
              <a:rPr dirty="0" sz="3400" spc="-15">
                <a:solidFill>
                  <a:srgbClr val="FFFFFF"/>
                </a:solidFill>
                <a:latin typeface="Times New Roman"/>
                <a:cs typeface="Times New Roman"/>
              </a:rPr>
              <a:t>Effective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 Threat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 Detection: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implemented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 IDS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successfully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 utilizes</a:t>
            </a:r>
            <a:r>
              <a:rPr dirty="0" sz="3400" spc="8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real-time</a:t>
            </a:r>
            <a:r>
              <a:rPr dirty="0" sz="3400" spc="8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network </a:t>
            </a:r>
            <a:r>
              <a:rPr dirty="0" sz="34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 spc="-15">
                <a:solidFill>
                  <a:srgbClr val="FFFFFF"/>
                </a:solidFill>
                <a:latin typeface="Times New Roman"/>
                <a:cs typeface="Times New Roman"/>
              </a:rPr>
              <a:t>traffic 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monitoring and 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AI-driven 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algorithms 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accurately 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detect 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and differentiate 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between benign </a:t>
            </a:r>
            <a:r>
              <a:rPr dirty="0" sz="34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3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malicious activities, addressing the challenge 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zero-day attacks and 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ransomware.</a:t>
            </a:r>
            <a:endParaRPr sz="3400">
              <a:latin typeface="Times New Roman"/>
              <a:cs typeface="Times New Roman"/>
            </a:endParaRPr>
          </a:p>
          <a:p>
            <a:pPr algn="just" marL="12700" marR="33020">
              <a:lnSpc>
                <a:spcPct val="100299"/>
              </a:lnSpc>
              <a:spcBef>
                <a:spcPts val="2495"/>
              </a:spcBef>
            </a:pPr>
            <a:r>
              <a:rPr dirty="0" sz="3700" spc="245">
                <a:solidFill>
                  <a:srgbClr val="FFFFFF"/>
                </a:solidFill>
                <a:latin typeface="Segoe UI Symbol"/>
                <a:cs typeface="Segoe UI Symbol"/>
              </a:rPr>
              <a:t>⚬ </a:t>
            </a:r>
            <a:r>
              <a:rPr dirty="0" sz="3400" spc="-20">
                <a:solidFill>
                  <a:srgbClr val="FFFFFF"/>
                </a:solidFill>
                <a:latin typeface="Times New Roman"/>
                <a:cs typeface="Times New Roman"/>
              </a:rPr>
              <a:t>Real-Time 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Performance: 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system 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demonstrates </a:t>
            </a:r>
            <a:r>
              <a:rPr dirty="0" sz="3400" spc="-15">
                <a:solidFill>
                  <a:srgbClr val="FFFFFF"/>
                </a:solidFill>
                <a:latin typeface="Times New Roman"/>
                <a:cs typeface="Times New Roman"/>
              </a:rPr>
              <a:t>efficient 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performance 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detecting 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threats 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 with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 low </a:t>
            </a:r>
            <a:r>
              <a:rPr dirty="0" sz="3400" spc="-35">
                <a:solidFill>
                  <a:srgbClr val="FFFFFF"/>
                </a:solidFill>
                <a:latin typeface="Times New Roman"/>
                <a:cs typeface="Times New Roman"/>
              </a:rPr>
              <a:t>latency,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ensuring timely identification and mitigation 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of potential 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security 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breaches.</a:t>
            </a:r>
            <a:endParaRPr sz="3400">
              <a:latin typeface="Times New Roman"/>
              <a:cs typeface="Times New Roman"/>
            </a:endParaRPr>
          </a:p>
          <a:p>
            <a:pPr algn="just" marL="12700" marR="40005">
              <a:lnSpc>
                <a:spcPct val="100099"/>
              </a:lnSpc>
              <a:spcBef>
                <a:spcPts val="2500"/>
              </a:spcBef>
            </a:pPr>
            <a:r>
              <a:rPr dirty="0" sz="3700" spc="245">
                <a:solidFill>
                  <a:srgbClr val="FFFFFF"/>
                </a:solidFill>
                <a:latin typeface="Segoe UI Symbol"/>
                <a:cs typeface="Segoe UI Symbol"/>
              </a:rPr>
              <a:t>⚬ </a:t>
            </a:r>
            <a:r>
              <a:rPr dirty="0" sz="3400" spc="-45">
                <a:solidFill>
                  <a:srgbClr val="FFFFFF"/>
                </a:solidFill>
                <a:latin typeface="Times New Roman"/>
                <a:cs typeface="Times New Roman"/>
              </a:rPr>
              <a:t>Visual 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Metric Insights: 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Streamlit 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interface 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provides 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clear 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visualizations 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and metrics, 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 such as </a:t>
            </a:r>
            <a:r>
              <a:rPr dirty="0" sz="3400" spc="-30">
                <a:solidFill>
                  <a:srgbClr val="FFFFFF"/>
                </a:solidFill>
                <a:latin typeface="Times New Roman"/>
                <a:cs typeface="Times New Roman"/>
              </a:rPr>
              <a:t>accuracy, 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precision, 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and ROC curves, 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facilitating 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comprehensive 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understanding of 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 spc="-30">
                <a:solidFill>
                  <a:srgbClr val="FFFFFF"/>
                </a:solidFill>
                <a:latin typeface="Times New Roman"/>
                <a:cs typeface="Times New Roman"/>
              </a:rPr>
              <a:t>system’s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performance 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and areas 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improvement.</a:t>
            </a:r>
            <a:endParaRPr sz="34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99"/>
              </a:lnSpc>
              <a:spcBef>
                <a:spcPts val="2505"/>
              </a:spcBef>
            </a:pPr>
            <a:r>
              <a:rPr dirty="0" sz="3700" spc="245">
                <a:solidFill>
                  <a:srgbClr val="FFFFFF"/>
                </a:solidFill>
                <a:latin typeface="Segoe UI Symbol"/>
                <a:cs typeface="Segoe UI Symbol"/>
              </a:rPr>
              <a:t>⚬ 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User Feedback Integration: By 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incorporating 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user 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feedback, 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project 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ensures that the 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system 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remains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adaptable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 responsive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real-world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 needs,</a:t>
            </a:r>
            <a:r>
              <a:rPr dirty="0" sz="34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paving</a:t>
            </a:r>
            <a:r>
              <a:rPr dirty="0" sz="34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 way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3400" spc="8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continuous 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enhancement</a:t>
            </a:r>
            <a:r>
              <a:rPr dirty="0" sz="3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and effectiveness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3400" spc="-10">
                <a:solidFill>
                  <a:srgbClr val="FFFFFF"/>
                </a:solidFill>
                <a:latin typeface="Times New Roman"/>
                <a:cs typeface="Times New Roman"/>
              </a:rPr>
              <a:t> evolving threat </a:t>
            </a:r>
            <a:r>
              <a:rPr dirty="0" sz="3400" spc="-5">
                <a:solidFill>
                  <a:srgbClr val="FFFFFF"/>
                </a:solidFill>
                <a:latin typeface="Times New Roman"/>
                <a:cs typeface="Times New Roman"/>
              </a:rPr>
              <a:t>landscapes.</a:t>
            </a:r>
            <a:endParaRPr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4002" y="1965224"/>
            <a:ext cx="590867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5">
                <a:solidFill>
                  <a:srgbClr val="FFFFFF"/>
                </a:solidFill>
                <a:latin typeface="Times New Roman"/>
                <a:cs typeface="Times New Roman"/>
              </a:rPr>
              <a:t>Anything</a:t>
            </a:r>
            <a:r>
              <a:rPr dirty="0" sz="72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7200" spc="-15">
                <a:solidFill>
                  <a:srgbClr val="FFFFFF"/>
                </a:solidFill>
                <a:latin typeface="Times New Roman"/>
                <a:cs typeface="Times New Roman"/>
              </a:rPr>
              <a:t>Else</a:t>
            </a:r>
            <a:r>
              <a:rPr dirty="0" sz="72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720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sz="7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155300"/>
            <a:ext cx="18288000" cy="6132195"/>
            <a:chOff x="0" y="4155300"/>
            <a:chExt cx="18288000" cy="61321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207552"/>
              <a:ext cx="18287998" cy="40794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26850" y="4155300"/>
              <a:ext cx="7204224" cy="564532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41300" y="3418428"/>
            <a:ext cx="13208635" cy="589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dirty="0" sz="3700" spc="245">
                <a:solidFill>
                  <a:srgbClr val="FFFFFF"/>
                </a:solidFill>
                <a:latin typeface="Segoe UI Symbol"/>
                <a:cs typeface="Segoe UI Symbol"/>
              </a:rPr>
              <a:t>⚬	</a:t>
            </a:r>
            <a:r>
              <a:rPr dirty="0" sz="3400" spc="-10" b="1">
                <a:solidFill>
                  <a:srgbClr val="FFFFFF"/>
                </a:solidFill>
                <a:latin typeface="Times New Roman"/>
                <a:cs typeface="Times New Roman"/>
              </a:rPr>
              <a:t>Github</a:t>
            </a:r>
            <a:r>
              <a:rPr dirty="0" sz="3400" spc="-5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 spc="-5" b="1">
                <a:solidFill>
                  <a:srgbClr val="FFFFFF"/>
                </a:solidFill>
                <a:latin typeface="Times New Roman"/>
                <a:cs typeface="Times New Roman"/>
              </a:rPr>
              <a:t>link:</a:t>
            </a:r>
            <a:r>
              <a:rPr dirty="0" sz="340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00">
                <a:solidFill>
                  <a:srgbClr val="FFFFFF"/>
                </a:solidFill>
                <a:latin typeface="Times New Roman"/>
                <a:cs typeface="Times New Roman"/>
              </a:rPr>
              <a:t>https://github.com/akhilesh1709/Intrusion-detection-system</a:t>
            </a:r>
            <a:endParaRPr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527175"/>
            <a:chOff x="0" y="0"/>
            <a:chExt cx="18288000" cy="152717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1527175"/>
            </a:xfrm>
            <a:custGeom>
              <a:avLst/>
              <a:gdLst/>
              <a:ahLst/>
              <a:cxnLst/>
              <a:rect l="l" t="t" r="r" b="b"/>
              <a:pathLst>
                <a:path w="18288000" h="1527175">
                  <a:moveTo>
                    <a:pt x="17544626" y="1527099"/>
                  </a:moveTo>
                  <a:lnTo>
                    <a:pt x="743370" y="1527099"/>
                  </a:lnTo>
                  <a:lnTo>
                    <a:pt x="0" y="783323"/>
                  </a:lnTo>
                  <a:lnTo>
                    <a:pt x="0" y="0"/>
                  </a:lnTo>
                  <a:lnTo>
                    <a:pt x="18287998" y="0"/>
                  </a:lnTo>
                  <a:lnTo>
                    <a:pt x="18287997" y="783323"/>
                  </a:lnTo>
                  <a:lnTo>
                    <a:pt x="17544626" y="1527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01805" y="41793"/>
              <a:ext cx="1532074" cy="148530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2001" y="399948"/>
              <a:ext cx="13638750" cy="76899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195" y="41793"/>
              <a:ext cx="1452750" cy="12852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18288000" cy="1511300"/>
            </a:xfrm>
            <a:custGeom>
              <a:avLst/>
              <a:gdLst/>
              <a:ahLst/>
              <a:cxnLst/>
              <a:rect l="l" t="t" r="r" b="b"/>
              <a:pathLst>
                <a:path w="18288000" h="1511300">
                  <a:moveTo>
                    <a:pt x="17544626" y="1511236"/>
                  </a:moveTo>
                  <a:lnTo>
                    <a:pt x="743371" y="1511236"/>
                  </a:lnTo>
                  <a:lnTo>
                    <a:pt x="0" y="767475"/>
                  </a:lnTo>
                  <a:lnTo>
                    <a:pt x="0" y="720295"/>
                  </a:lnTo>
                  <a:lnTo>
                    <a:pt x="719918" y="0"/>
                  </a:lnTo>
                  <a:lnTo>
                    <a:pt x="17568079" y="0"/>
                  </a:lnTo>
                  <a:lnTo>
                    <a:pt x="18287998" y="720295"/>
                  </a:lnTo>
                  <a:lnTo>
                    <a:pt x="18287998" y="767475"/>
                  </a:lnTo>
                  <a:lnTo>
                    <a:pt x="17544626" y="15112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01805" y="25930"/>
              <a:ext cx="1532074" cy="148530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2003" y="384086"/>
              <a:ext cx="13638748" cy="76899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196" y="25930"/>
              <a:ext cx="1452751" cy="1285279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268744" y="1955703"/>
            <a:ext cx="522795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User</a:t>
            </a:r>
            <a:r>
              <a:rPr dirty="0" spc="-95"/>
              <a:t> </a:t>
            </a:r>
            <a:r>
              <a:rPr dirty="0" spc="-5"/>
              <a:t>Interface</a:t>
            </a: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36200" y="3359025"/>
            <a:ext cx="8215699" cy="64379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F26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0802" y="2077936"/>
            <a:ext cx="10042525" cy="955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100" spc="-10"/>
              <a:t>TELL</a:t>
            </a:r>
            <a:r>
              <a:rPr dirty="0" sz="6100" spc="-265"/>
              <a:t> </a:t>
            </a:r>
            <a:r>
              <a:rPr dirty="0" sz="6100" spc="-5"/>
              <a:t>US</a:t>
            </a:r>
            <a:r>
              <a:rPr dirty="0" sz="6100" spc="-365"/>
              <a:t> </a:t>
            </a:r>
            <a:r>
              <a:rPr dirty="0" sz="6100" spc="-5"/>
              <a:t>ABOUT</a:t>
            </a:r>
            <a:r>
              <a:rPr dirty="0" sz="6100" spc="-365"/>
              <a:t> </a:t>
            </a:r>
            <a:r>
              <a:rPr dirty="0" sz="6100" spc="-5"/>
              <a:t>YOURSELF</a:t>
            </a:r>
            <a:endParaRPr sz="61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49202"/>
            <a:ext cx="18287998" cy="393779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15235" y="4297009"/>
            <a:ext cx="15434944" cy="462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24815">
              <a:lnSpc>
                <a:spcPct val="100000"/>
              </a:lnSpc>
              <a:spcBef>
                <a:spcPts val="100"/>
              </a:spcBef>
              <a:tabLst>
                <a:tab pos="3530600" algn="l"/>
                <a:tab pos="14157325" algn="l"/>
              </a:tabLst>
            </a:pPr>
            <a:r>
              <a:rPr dirty="0" sz="5200" spc="350">
                <a:solidFill>
                  <a:srgbClr val="FFFFFF"/>
                </a:solidFill>
                <a:latin typeface="Segoe UI Symbol"/>
                <a:cs typeface="Segoe UI Symbol"/>
              </a:rPr>
              <a:t>⚬</a:t>
            </a:r>
            <a:r>
              <a:rPr dirty="0" sz="5200" spc="64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dirty="0" sz="5200" spc="-5">
                <a:solidFill>
                  <a:srgbClr val="FFFFFF"/>
                </a:solidFill>
                <a:latin typeface="Times New Roman"/>
                <a:cs typeface="Times New Roman"/>
              </a:rPr>
              <a:t>Studen</a:t>
            </a:r>
            <a:r>
              <a:rPr dirty="0" sz="520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52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5200">
                <a:solidFill>
                  <a:srgbClr val="FFFFFF"/>
                </a:solidFill>
                <a:latin typeface="Times New Roman"/>
                <a:cs typeface="Times New Roman"/>
              </a:rPr>
              <a:t>of	</a:t>
            </a:r>
            <a:r>
              <a:rPr dirty="0" sz="5200" spc="-5">
                <a:solidFill>
                  <a:srgbClr val="FFFFFF"/>
                </a:solidFill>
                <a:latin typeface="Times New Roman"/>
                <a:cs typeface="Times New Roman"/>
              </a:rPr>
              <a:t>SASTR</a:t>
            </a:r>
            <a:r>
              <a:rPr dirty="0" sz="52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5200" spc="-2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5200" spc="-5">
                <a:solidFill>
                  <a:srgbClr val="FFFFFF"/>
                </a:solidFill>
                <a:latin typeface="Times New Roman"/>
                <a:cs typeface="Times New Roman"/>
              </a:rPr>
              <a:t>Universit</a:t>
            </a:r>
            <a:r>
              <a:rPr dirty="0" sz="520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52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5200" spc="-10">
                <a:solidFill>
                  <a:srgbClr val="FFFFFF"/>
                </a:solidFill>
                <a:latin typeface="Times New Roman"/>
                <a:cs typeface="Times New Roman"/>
              </a:rPr>
              <a:t>currentl</a:t>
            </a:r>
            <a:r>
              <a:rPr dirty="0" sz="520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52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5200">
                <a:solidFill>
                  <a:srgbClr val="FFFFFF"/>
                </a:solidFill>
                <a:latin typeface="Times New Roman"/>
                <a:cs typeface="Times New Roman"/>
              </a:rPr>
              <a:t>pursuing	4th  </a:t>
            </a:r>
            <a:r>
              <a:rPr dirty="0" sz="5200">
                <a:solidFill>
                  <a:srgbClr val="FFFFFF"/>
                </a:solidFill>
                <a:latin typeface="Times New Roman"/>
                <a:cs typeface="Times New Roman"/>
              </a:rPr>
              <a:t>year</a:t>
            </a:r>
            <a:endParaRPr sz="5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20"/>
              </a:spcBef>
              <a:tabLst>
                <a:tab pos="3970020" algn="l"/>
                <a:tab pos="5528310" algn="l"/>
              </a:tabLst>
            </a:pPr>
            <a:r>
              <a:rPr dirty="0" sz="5200" spc="350">
                <a:solidFill>
                  <a:srgbClr val="FFFFFF"/>
                </a:solidFill>
                <a:latin typeface="Segoe UI Symbol"/>
                <a:cs typeface="Segoe UI Symbol"/>
              </a:rPr>
              <a:t>⚬</a:t>
            </a:r>
            <a:r>
              <a:rPr dirty="0" sz="5200" spc="64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dirty="0" sz="5200" spc="-5">
                <a:solidFill>
                  <a:srgbClr val="FFFFFF"/>
                </a:solidFill>
                <a:latin typeface="Times New Roman"/>
                <a:cs typeface="Times New Roman"/>
              </a:rPr>
              <a:t>Secure</a:t>
            </a:r>
            <a:r>
              <a:rPr dirty="0" sz="520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52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5200">
                <a:solidFill>
                  <a:srgbClr val="FFFFFF"/>
                </a:solidFill>
                <a:latin typeface="Times New Roman"/>
                <a:cs typeface="Times New Roman"/>
              </a:rPr>
              <a:t>3rd	place	</a:t>
            </a:r>
            <a:r>
              <a:rPr dirty="0" sz="5200" spc="-1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52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520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5200" spc="-42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5200" spc="-57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5200" spc="-42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52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5200" spc="-2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5200" spc="-15">
                <a:solidFill>
                  <a:srgbClr val="FFFFFF"/>
                </a:solidFill>
                <a:latin typeface="Times New Roman"/>
                <a:cs typeface="Times New Roman"/>
              </a:rPr>
              <a:t>Communication</a:t>
            </a:r>
            <a:r>
              <a:rPr dirty="0" sz="520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52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5200" spc="-5">
                <a:solidFill>
                  <a:srgbClr val="FFFFFF"/>
                </a:solidFill>
                <a:latin typeface="Times New Roman"/>
                <a:cs typeface="Times New Roman"/>
              </a:rPr>
              <a:t>Hackathon</a:t>
            </a:r>
            <a:endParaRPr sz="5200">
              <a:latin typeface="Times New Roman"/>
              <a:cs typeface="Times New Roman"/>
            </a:endParaRPr>
          </a:p>
          <a:p>
            <a:pPr marL="12700" marR="468630">
              <a:lnSpc>
                <a:spcPct val="100000"/>
              </a:lnSpc>
              <a:spcBef>
                <a:spcPts val="2520"/>
              </a:spcBef>
              <a:tabLst>
                <a:tab pos="2029460" algn="l"/>
              </a:tabLst>
            </a:pPr>
            <a:r>
              <a:rPr dirty="0" sz="5200" spc="350">
                <a:solidFill>
                  <a:srgbClr val="FFFFFF"/>
                </a:solidFill>
                <a:latin typeface="Segoe UI Symbol"/>
                <a:cs typeface="Segoe UI Symbol"/>
              </a:rPr>
              <a:t>⚬</a:t>
            </a:r>
            <a:r>
              <a:rPr dirty="0" sz="5200" spc="645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dirty="0" sz="5200" spc="-145">
                <a:solidFill>
                  <a:srgbClr val="FFFFFF"/>
                </a:solidFill>
                <a:latin typeface="Times New Roman"/>
                <a:cs typeface="Times New Roman"/>
              </a:rPr>
              <a:t>Won	</a:t>
            </a:r>
            <a:r>
              <a:rPr dirty="0" sz="5200" spc="-5">
                <a:solidFill>
                  <a:srgbClr val="FFFFFF"/>
                </a:solidFill>
                <a:latin typeface="Times New Roman"/>
                <a:cs typeface="Times New Roman"/>
              </a:rPr>
              <a:t>several </a:t>
            </a:r>
            <a:r>
              <a:rPr dirty="0" sz="5200" spc="-10">
                <a:solidFill>
                  <a:srgbClr val="FFFFFF"/>
                </a:solidFill>
                <a:latin typeface="Times New Roman"/>
                <a:cs typeface="Times New Roman"/>
              </a:rPr>
              <a:t>competitions involving </a:t>
            </a:r>
            <a:r>
              <a:rPr dirty="0" sz="5200" spc="-5">
                <a:solidFill>
                  <a:srgbClr val="FFFFFF"/>
                </a:solidFill>
                <a:latin typeface="Times New Roman"/>
                <a:cs typeface="Times New Roman"/>
              </a:rPr>
              <a:t>Data </a:t>
            </a:r>
            <a:r>
              <a:rPr dirty="0" sz="5200" spc="-10">
                <a:solidFill>
                  <a:srgbClr val="FFFFFF"/>
                </a:solidFill>
                <a:latin typeface="Times New Roman"/>
                <a:cs typeface="Times New Roman"/>
              </a:rPr>
              <a:t>analysis and </a:t>
            </a:r>
            <a:r>
              <a:rPr dirty="0" sz="5200" spc="-12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5200" spc="-5">
                <a:solidFill>
                  <a:srgbClr val="FFFFFF"/>
                </a:solidFill>
                <a:latin typeface="Times New Roman"/>
                <a:cs typeface="Times New Roman"/>
              </a:rPr>
              <a:t>Machine</a:t>
            </a:r>
            <a:r>
              <a:rPr dirty="0" sz="52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5200" spc="-5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sz="5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18288000" cy="1511300"/>
            <a:chOff x="0" y="0"/>
            <a:chExt cx="18288000" cy="1511300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18288000" cy="1511300"/>
            </a:xfrm>
            <a:custGeom>
              <a:avLst/>
              <a:gdLst/>
              <a:ahLst/>
              <a:cxnLst/>
              <a:rect l="l" t="t" r="r" b="b"/>
              <a:pathLst>
                <a:path w="18288000" h="1511300">
                  <a:moveTo>
                    <a:pt x="17544626" y="1511235"/>
                  </a:moveTo>
                  <a:lnTo>
                    <a:pt x="743371" y="1511235"/>
                  </a:lnTo>
                  <a:lnTo>
                    <a:pt x="0" y="767536"/>
                  </a:lnTo>
                  <a:lnTo>
                    <a:pt x="0" y="41969"/>
                  </a:lnTo>
                  <a:lnTo>
                    <a:pt x="41951" y="0"/>
                  </a:lnTo>
                  <a:lnTo>
                    <a:pt x="18246044" y="0"/>
                  </a:lnTo>
                  <a:lnTo>
                    <a:pt x="18287998" y="41969"/>
                  </a:lnTo>
                  <a:lnTo>
                    <a:pt x="18287998" y="767536"/>
                  </a:lnTo>
                  <a:lnTo>
                    <a:pt x="17544626" y="15112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01805" y="71002"/>
              <a:ext cx="1532074" cy="144023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2003" y="418287"/>
              <a:ext cx="13638748" cy="74566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8196" y="71001"/>
              <a:ext cx="1452751" cy="12462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F264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527175"/>
            <a:chOff x="0" y="0"/>
            <a:chExt cx="18288000" cy="152717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8232120" cy="1527175"/>
            </a:xfrm>
            <a:custGeom>
              <a:avLst/>
              <a:gdLst/>
              <a:ahLst/>
              <a:cxnLst/>
              <a:rect l="l" t="t" r="r" b="b"/>
              <a:pathLst>
                <a:path w="18232120" h="1527175">
                  <a:moveTo>
                    <a:pt x="17488373" y="1527099"/>
                  </a:moveTo>
                  <a:lnTo>
                    <a:pt x="743628" y="1527099"/>
                  </a:lnTo>
                  <a:lnTo>
                    <a:pt x="0" y="783321"/>
                  </a:lnTo>
                  <a:lnTo>
                    <a:pt x="0" y="0"/>
                  </a:lnTo>
                  <a:lnTo>
                    <a:pt x="18232004" y="0"/>
                  </a:lnTo>
                  <a:lnTo>
                    <a:pt x="18232004" y="783321"/>
                  </a:lnTo>
                  <a:lnTo>
                    <a:pt x="17488373" y="1527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50971" y="41793"/>
              <a:ext cx="1527383" cy="14853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14280" y="399948"/>
              <a:ext cx="13596984" cy="76899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6271" y="41793"/>
              <a:ext cx="1448303" cy="128527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0"/>
              <a:ext cx="18288000" cy="1527175"/>
            </a:xfrm>
            <a:custGeom>
              <a:avLst/>
              <a:gdLst/>
              <a:ahLst/>
              <a:cxnLst/>
              <a:rect l="l" t="t" r="r" b="b"/>
              <a:pathLst>
                <a:path w="18288000" h="1527175">
                  <a:moveTo>
                    <a:pt x="17544051" y="1527099"/>
                  </a:moveTo>
                  <a:lnTo>
                    <a:pt x="687951" y="1527099"/>
                  </a:lnTo>
                  <a:lnTo>
                    <a:pt x="0" y="839320"/>
                  </a:lnTo>
                  <a:lnTo>
                    <a:pt x="0" y="680173"/>
                  </a:lnTo>
                  <a:lnTo>
                    <a:pt x="680345" y="0"/>
                  </a:lnTo>
                  <a:lnTo>
                    <a:pt x="17551657" y="0"/>
                  </a:lnTo>
                  <a:lnTo>
                    <a:pt x="18287998" y="736153"/>
                  </a:lnTo>
                  <a:lnTo>
                    <a:pt x="18287998" y="783341"/>
                  </a:lnTo>
                  <a:lnTo>
                    <a:pt x="17544051" y="1527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96644" y="41792"/>
              <a:ext cx="1536765" cy="148530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73726" y="399946"/>
              <a:ext cx="13680511" cy="7689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4121" y="41792"/>
              <a:ext cx="1457199" cy="1285281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954883" y="1801196"/>
            <a:ext cx="1033018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Selected</a:t>
            </a:r>
            <a:r>
              <a:rPr dirty="0" spc="-50"/>
              <a:t> </a:t>
            </a:r>
            <a:r>
              <a:rPr dirty="0" spc="-5"/>
              <a:t>Problem</a:t>
            </a:r>
            <a:r>
              <a:rPr dirty="0" spc="-50"/>
              <a:t> </a:t>
            </a:r>
            <a:r>
              <a:rPr dirty="0" spc="-5"/>
              <a:t>Statement</a:t>
            </a: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207552"/>
            <a:ext cx="18287998" cy="407944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51150" y="3248359"/>
            <a:ext cx="16971645" cy="6583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5">
                <a:solidFill>
                  <a:srgbClr val="FFFFFF"/>
                </a:solidFill>
                <a:latin typeface="Times New Roman"/>
                <a:cs typeface="Times New Roman"/>
              </a:rPr>
              <a:t>Domain</a:t>
            </a:r>
            <a:r>
              <a:rPr dirty="0" sz="5200" spc="-15">
                <a:solidFill>
                  <a:srgbClr val="FFFFFF"/>
                </a:solidFill>
                <a:latin typeface="Times New Roman"/>
                <a:cs typeface="Times New Roman"/>
              </a:rPr>
              <a:t> Chosen:</a:t>
            </a:r>
            <a:r>
              <a:rPr dirty="0" sz="5200" spc="-3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5200" spc="-5">
                <a:solidFill>
                  <a:srgbClr val="FFFFFF"/>
                </a:solidFill>
                <a:latin typeface="Times New Roman"/>
                <a:cs typeface="Times New Roman"/>
              </a:rPr>
              <a:t>AI/ML</a:t>
            </a:r>
            <a:r>
              <a:rPr dirty="0" sz="5200" spc="-20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5200" spc="-1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52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5200" spc="-15">
                <a:solidFill>
                  <a:srgbClr val="FFFFFF"/>
                </a:solidFill>
                <a:latin typeface="Times New Roman"/>
                <a:cs typeface="Times New Roman"/>
              </a:rPr>
              <a:t>Cyber</a:t>
            </a:r>
            <a:r>
              <a:rPr dirty="0" sz="52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5200" spc="-5">
                <a:solidFill>
                  <a:srgbClr val="FFFFFF"/>
                </a:solidFill>
                <a:latin typeface="Times New Roman"/>
                <a:cs typeface="Times New Roman"/>
              </a:rPr>
              <a:t>Security</a:t>
            </a:r>
            <a:endParaRPr sz="5200">
              <a:latin typeface="Times New Roman"/>
              <a:cs typeface="Times New Roman"/>
            </a:endParaRPr>
          </a:p>
          <a:p>
            <a:pPr algn="just" marL="127000" marR="5080">
              <a:lnSpc>
                <a:spcPct val="100000"/>
              </a:lnSpc>
              <a:spcBef>
                <a:spcPts val="40"/>
              </a:spcBef>
            </a:pPr>
            <a:r>
              <a:rPr dirty="0" sz="4200" spc="280">
                <a:solidFill>
                  <a:srgbClr val="FFFFFF"/>
                </a:solidFill>
                <a:latin typeface="Segoe UI Symbol"/>
                <a:cs typeface="Segoe UI Symbol"/>
              </a:rPr>
              <a:t>⚬ </a:t>
            </a:r>
            <a:r>
              <a:rPr dirty="0" sz="4200" spc="-1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42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200" spc="-10">
                <a:solidFill>
                  <a:srgbClr val="FFFFFF"/>
                </a:solidFill>
                <a:latin typeface="Times New Roman"/>
                <a:cs typeface="Times New Roman"/>
              </a:rPr>
              <a:t>increasing</a:t>
            </a:r>
            <a:r>
              <a:rPr dirty="0" sz="4200" spc="-5">
                <a:solidFill>
                  <a:srgbClr val="FFFFFF"/>
                </a:solidFill>
                <a:latin typeface="Times New Roman"/>
                <a:cs typeface="Times New Roman"/>
              </a:rPr>
              <a:t> frequency</a:t>
            </a:r>
            <a:r>
              <a:rPr dirty="0" sz="4200">
                <a:solidFill>
                  <a:srgbClr val="FFFFFF"/>
                </a:solidFill>
                <a:latin typeface="Times New Roman"/>
                <a:cs typeface="Times New Roman"/>
              </a:rPr>
              <a:t> of</a:t>
            </a:r>
            <a:r>
              <a:rPr dirty="0" sz="4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200" spc="-10">
                <a:solidFill>
                  <a:srgbClr val="FFFFFF"/>
                </a:solidFill>
                <a:latin typeface="Times New Roman"/>
                <a:cs typeface="Times New Roman"/>
              </a:rPr>
              <a:t>zero-day</a:t>
            </a:r>
            <a:r>
              <a:rPr dirty="0" sz="42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200" spc="-10">
                <a:solidFill>
                  <a:srgbClr val="FFFFFF"/>
                </a:solidFill>
                <a:latin typeface="Times New Roman"/>
                <a:cs typeface="Times New Roman"/>
              </a:rPr>
              <a:t>exploits</a:t>
            </a:r>
            <a:r>
              <a:rPr dirty="0" sz="42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200" spc="-1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4200" spc="-5">
                <a:solidFill>
                  <a:srgbClr val="FFFFFF"/>
                </a:solidFill>
                <a:latin typeface="Times New Roman"/>
                <a:cs typeface="Times New Roman"/>
              </a:rPr>
              <a:t> ransomware</a:t>
            </a:r>
            <a:r>
              <a:rPr dirty="0" sz="4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200" spc="-10">
                <a:solidFill>
                  <a:srgbClr val="FFFFFF"/>
                </a:solidFill>
                <a:latin typeface="Times New Roman"/>
                <a:cs typeface="Times New Roman"/>
              </a:rPr>
              <a:t>attacks </a:t>
            </a:r>
            <a:r>
              <a:rPr dirty="0" sz="42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200">
                <a:solidFill>
                  <a:srgbClr val="FFFFFF"/>
                </a:solidFill>
                <a:latin typeface="Times New Roman"/>
                <a:cs typeface="Times New Roman"/>
              </a:rPr>
              <a:t>highlights </a:t>
            </a:r>
            <a:r>
              <a:rPr dirty="0" sz="4200" spc="-1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4200">
                <a:solidFill>
                  <a:srgbClr val="FFFFFF"/>
                </a:solidFill>
                <a:latin typeface="Times New Roman"/>
                <a:cs typeface="Times New Roman"/>
              </a:rPr>
              <a:t>need </a:t>
            </a:r>
            <a:r>
              <a:rPr dirty="0" sz="4200" spc="-5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dirty="0" sz="4200" spc="-10">
                <a:solidFill>
                  <a:srgbClr val="FFFFFF"/>
                </a:solidFill>
                <a:latin typeface="Times New Roman"/>
                <a:cs typeface="Times New Roman"/>
              </a:rPr>
              <a:t>advanced </a:t>
            </a:r>
            <a:r>
              <a:rPr dirty="0" sz="4200">
                <a:solidFill>
                  <a:srgbClr val="FFFFFF"/>
                </a:solidFill>
                <a:latin typeface="Times New Roman"/>
                <a:cs typeface="Times New Roman"/>
              </a:rPr>
              <a:t>detection </a:t>
            </a:r>
            <a:r>
              <a:rPr dirty="0" sz="4200" spc="-10">
                <a:solidFill>
                  <a:srgbClr val="FFFFFF"/>
                </a:solidFill>
                <a:latin typeface="Times New Roman"/>
                <a:cs typeface="Times New Roman"/>
              </a:rPr>
              <a:t>methods that can </a:t>
            </a:r>
            <a:r>
              <a:rPr dirty="0" sz="4200">
                <a:solidFill>
                  <a:srgbClr val="FFFFFF"/>
                </a:solidFill>
                <a:latin typeface="Times New Roman"/>
                <a:cs typeface="Times New Roman"/>
              </a:rPr>
              <a:t>quickly </a:t>
            </a:r>
            <a:r>
              <a:rPr dirty="0" sz="4200" spc="-10">
                <a:solidFill>
                  <a:srgbClr val="FFFFFF"/>
                </a:solidFill>
                <a:latin typeface="Times New Roman"/>
                <a:cs typeface="Times New Roman"/>
              </a:rPr>
              <a:t>adapt to </a:t>
            </a:r>
            <a:r>
              <a:rPr dirty="0" sz="42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200" spc="-70">
                <a:solidFill>
                  <a:srgbClr val="FFFFFF"/>
                </a:solidFill>
                <a:latin typeface="Times New Roman"/>
                <a:cs typeface="Times New Roman"/>
              </a:rPr>
              <a:t>new,</a:t>
            </a:r>
            <a:r>
              <a:rPr dirty="0" sz="42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200">
                <a:solidFill>
                  <a:srgbClr val="FFFFFF"/>
                </a:solidFill>
                <a:latin typeface="Times New Roman"/>
                <a:cs typeface="Times New Roman"/>
              </a:rPr>
              <a:t>unseen </a:t>
            </a:r>
            <a:r>
              <a:rPr dirty="0" sz="4200" spc="-5">
                <a:solidFill>
                  <a:srgbClr val="FFFFFF"/>
                </a:solidFill>
                <a:latin typeface="Times New Roman"/>
                <a:cs typeface="Times New Roman"/>
              </a:rPr>
              <a:t>threats.</a:t>
            </a:r>
            <a:endParaRPr sz="4200">
              <a:latin typeface="Times New Roman"/>
              <a:cs typeface="Times New Roman"/>
            </a:endParaRPr>
          </a:p>
          <a:p>
            <a:pPr algn="just" marL="127000" marR="42545">
              <a:lnSpc>
                <a:spcPct val="100000"/>
              </a:lnSpc>
            </a:pPr>
            <a:r>
              <a:rPr dirty="0" sz="4200" spc="280">
                <a:solidFill>
                  <a:srgbClr val="FFFFFF"/>
                </a:solidFill>
                <a:latin typeface="Segoe UI Symbol"/>
                <a:cs typeface="Segoe UI Symbol"/>
              </a:rPr>
              <a:t>⚬ </a:t>
            </a:r>
            <a:r>
              <a:rPr dirty="0" sz="4200" spc="-20">
                <a:solidFill>
                  <a:srgbClr val="FFFFFF"/>
                </a:solidFill>
                <a:latin typeface="Times New Roman"/>
                <a:cs typeface="Times New Roman"/>
              </a:rPr>
              <a:t>Traditional </a:t>
            </a:r>
            <a:r>
              <a:rPr dirty="0" sz="4200" spc="-5">
                <a:solidFill>
                  <a:srgbClr val="FFFFFF"/>
                </a:solidFill>
                <a:latin typeface="Times New Roman"/>
                <a:cs typeface="Times New Roman"/>
              </a:rPr>
              <a:t>security systems </a:t>
            </a:r>
            <a:r>
              <a:rPr dirty="0" sz="4200">
                <a:solidFill>
                  <a:srgbClr val="FFFFFF"/>
                </a:solidFill>
                <a:latin typeface="Times New Roman"/>
                <a:cs typeface="Times New Roman"/>
              </a:rPr>
              <a:t>often </a:t>
            </a:r>
            <a:r>
              <a:rPr dirty="0" sz="4200" spc="-5">
                <a:solidFill>
                  <a:srgbClr val="FFFFFF"/>
                </a:solidFill>
                <a:latin typeface="Times New Roman"/>
                <a:cs typeface="Times New Roman"/>
              </a:rPr>
              <a:t>fail to </a:t>
            </a:r>
            <a:r>
              <a:rPr dirty="0" sz="4200" spc="-10">
                <a:solidFill>
                  <a:srgbClr val="FFFFFF"/>
                </a:solidFill>
                <a:latin typeface="Times New Roman"/>
                <a:cs typeface="Times New Roman"/>
              </a:rPr>
              <a:t>identify evolving threats </a:t>
            </a:r>
            <a:r>
              <a:rPr dirty="0" sz="4200" spc="-5">
                <a:solidFill>
                  <a:srgbClr val="FFFFFF"/>
                </a:solidFill>
                <a:latin typeface="Times New Roman"/>
                <a:cs typeface="Times New Roman"/>
              </a:rPr>
              <a:t>in real </a:t>
            </a:r>
            <a:r>
              <a:rPr dirty="0" sz="4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200" spc="-10">
                <a:solidFill>
                  <a:srgbClr val="FFFFFF"/>
                </a:solidFill>
                <a:latin typeface="Times New Roman"/>
                <a:cs typeface="Times New Roman"/>
              </a:rPr>
              <a:t>time, making </a:t>
            </a:r>
            <a:r>
              <a:rPr dirty="0" sz="4200" spc="-5">
                <a:solidFill>
                  <a:srgbClr val="FFFFFF"/>
                </a:solidFill>
                <a:latin typeface="Times New Roman"/>
                <a:cs typeface="Times New Roman"/>
              </a:rPr>
              <a:t>it </a:t>
            </a:r>
            <a:r>
              <a:rPr dirty="0" sz="4200" spc="-10">
                <a:solidFill>
                  <a:srgbClr val="FFFFFF"/>
                </a:solidFill>
                <a:latin typeface="Times New Roman"/>
                <a:cs typeface="Times New Roman"/>
              </a:rPr>
              <a:t>essential </a:t>
            </a:r>
            <a:r>
              <a:rPr dirty="0" sz="4200" spc="-5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dirty="0" sz="4200">
                <a:solidFill>
                  <a:srgbClr val="FFFFFF"/>
                </a:solidFill>
                <a:latin typeface="Times New Roman"/>
                <a:cs typeface="Times New Roman"/>
              </a:rPr>
              <a:t>develop </a:t>
            </a:r>
            <a:r>
              <a:rPr dirty="0" sz="4200" spc="-5">
                <a:solidFill>
                  <a:srgbClr val="FFFFFF"/>
                </a:solidFill>
                <a:latin typeface="Times New Roman"/>
                <a:cs typeface="Times New Roman"/>
              </a:rPr>
              <a:t>AI-driven systems </a:t>
            </a:r>
            <a:r>
              <a:rPr dirty="0" sz="4200" spc="-10">
                <a:solidFill>
                  <a:srgbClr val="FFFFFF"/>
                </a:solidFill>
                <a:latin typeface="Times New Roman"/>
                <a:cs typeface="Times New Roman"/>
              </a:rPr>
              <a:t>capable </a:t>
            </a:r>
            <a:r>
              <a:rPr dirty="0" sz="420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4200" spc="-10">
                <a:solidFill>
                  <a:srgbClr val="FFFFFF"/>
                </a:solidFill>
                <a:latin typeface="Times New Roman"/>
                <a:cs typeface="Times New Roman"/>
              </a:rPr>
              <a:t>continuous, </a:t>
            </a:r>
            <a:r>
              <a:rPr dirty="0" sz="4200" spc="-5">
                <a:solidFill>
                  <a:srgbClr val="FFFFFF"/>
                </a:solidFill>
                <a:latin typeface="Times New Roman"/>
                <a:cs typeface="Times New Roman"/>
              </a:rPr>
              <a:t> real-time </a:t>
            </a:r>
            <a:r>
              <a:rPr dirty="0" sz="4200">
                <a:solidFill>
                  <a:srgbClr val="FFFFFF"/>
                </a:solidFill>
                <a:latin typeface="Times New Roman"/>
                <a:cs typeface="Times New Roman"/>
              </a:rPr>
              <a:t>network </a:t>
            </a:r>
            <a:r>
              <a:rPr dirty="0" sz="4200" spc="-15">
                <a:solidFill>
                  <a:srgbClr val="FFFFFF"/>
                </a:solidFill>
                <a:latin typeface="Times New Roman"/>
                <a:cs typeface="Times New Roman"/>
              </a:rPr>
              <a:t>traffic</a:t>
            </a:r>
            <a:r>
              <a:rPr dirty="0" sz="4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200" spc="-5">
                <a:solidFill>
                  <a:srgbClr val="FFFFFF"/>
                </a:solidFill>
                <a:latin typeface="Times New Roman"/>
                <a:cs typeface="Times New Roman"/>
              </a:rPr>
              <a:t>monitoring.</a:t>
            </a:r>
            <a:endParaRPr sz="4200">
              <a:latin typeface="Times New Roman"/>
              <a:cs typeface="Times New Roman"/>
            </a:endParaRPr>
          </a:p>
          <a:p>
            <a:pPr algn="just" marL="127000" marR="10795">
              <a:lnSpc>
                <a:spcPct val="100000"/>
              </a:lnSpc>
            </a:pPr>
            <a:r>
              <a:rPr dirty="0" sz="4200" spc="280">
                <a:solidFill>
                  <a:srgbClr val="FFFFFF"/>
                </a:solidFill>
                <a:latin typeface="Segoe UI Symbol"/>
                <a:cs typeface="Segoe UI Symbol"/>
              </a:rPr>
              <a:t>⚬</a:t>
            </a:r>
            <a:r>
              <a:rPr dirty="0" sz="4200" spc="65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dirty="0" sz="4200" spc="-10">
                <a:solidFill>
                  <a:srgbClr val="FFFFFF"/>
                </a:solidFill>
                <a:latin typeface="Times New Roman"/>
                <a:cs typeface="Times New Roman"/>
              </a:rPr>
              <a:t>Capturing</a:t>
            </a:r>
            <a:r>
              <a:rPr dirty="0" sz="4200" spc="7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200" spc="-10">
                <a:solidFill>
                  <a:srgbClr val="FFFFFF"/>
                </a:solidFill>
                <a:latin typeface="Times New Roman"/>
                <a:cs typeface="Times New Roman"/>
              </a:rPr>
              <a:t>crucial</a:t>
            </a:r>
            <a:r>
              <a:rPr dirty="0" sz="4200" spc="7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200">
                <a:solidFill>
                  <a:srgbClr val="FFFFFF"/>
                </a:solidFill>
                <a:latin typeface="Times New Roman"/>
                <a:cs typeface="Times New Roman"/>
              </a:rPr>
              <a:t>details</a:t>
            </a:r>
            <a:r>
              <a:rPr dirty="0" sz="4200" spc="7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200" spc="-5">
                <a:solidFill>
                  <a:srgbClr val="FFFFFF"/>
                </a:solidFill>
                <a:latin typeface="Times New Roman"/>
                <a:cs typeface="Times New Roman"/>
              </a:rPr>
              <a:t>such</a:t>
            </a:r>
            <a:r>
              <a:rPr dirty="0" sz="4200" spc="7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200" spc="-5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dirty="0" sz="4200" spc="7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200">
                <a:solidFill>
                  <a:srgbClr val="FFFFFF"/>
                </a:solidFill>
                <a:latin typeface="Times New Roman"/>
                <a:cs typeface="Times New Roman"/>
              </a:rPr>
              <a:t>IP</a:t>
            </a:r>
            <a:r>
              <a:rPr dirty="0" sz="4200" spc="5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200" spc="-10">
                <a:solidFill>
                  <a:srgbClr val="FFFFFF"/>
                </a:solidFill>
                <a:latin typeface="Times New Roman"/>
                <a:cs typeface="Times New Roman"/>
              </a:rPr>
              <a:t>addresses,</a:t>
            </a:r>
            <a:r>
              <a:rPr dirty="0" sz="4200" spc="7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200" spc="-10">
                <a:solidFill>
                  <a:srgbClr val="FFFFFF"/>
                </a:solidFill>
                <a:latin typeface="Times New Roman"/>
                <a:cs typeface="Times New Roman"/>
              </a:rPr>
              <a:t>communication</a:t>
            </a:r>
            <a:r>
              <a:rPr dirty="0" sz="4200" spc="7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200">
                <a:solidFill>
                  <a:srgbClr val="FFFFFF"/>
                </a:solidFill>
                <a:latin typeface="Times New Roman"/>
                <a:cs typeface="Times New Roman"/>
              </a:rPr>
              <a:t>protocols, </a:t>
            </a:r>
            <a:r>
              <a:rPr dirty="0" sz="4200" spc="-10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200" spc="-10">
                <a:solidFill>
                  <a:srgbClr val="FFFFFF"/>
                </a:solidFill>
                <a:latin typeface="Times New Roman"/>
                <a:cs typeface="Times New Roman"/>
              </a:rPr>
              <a:t>and metadata </a:t>
            </a:r>
            <a:r>
              <a:rPr dirty="0" sz="4200" spc="-5">
                <a:solidFill>
                  <a:srgbClr val="FFFFFF"/>
                </a:solidFill>
                <a:latin typeface="Times New Roman"/>
                <a:cs typeface="Times New Roman"/>
              </a:rPr>
              <a:t>from </a:t>
            </a:r>
            <a:r>
              <a:rPr dirty="0" sz="4200">
                <a:solidFill>
                  <a:srgbClr val="FFFFFF"/>
                </a:solidFill>
                <a:latin typeface="Times New Roman"/>
                <a:cs typeface="Times New Roman"/>
              </a:rPr>
              <a:t>network </a:t>
            </a:r>
            <a:r>
              <a:rPr dirty="0" sz="4200" spc="-15">
                <a:solidFill>
                  <a:srgbClr val="FFFFFF"/>
                </a:solidFill>
                <a:latin typeface="Times New Roman"/>
                <a:cs typeface="Times New Roman"/>
              </a:rPr>
              <a:t>traffic </a:t>
            </a:r>
            <a:r>
              <a:rPr dirty="0" sz="4200" spc="-5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dirty="0" sz="4200" spc="-10">
                <a:solidFill>
                  <a:srgbClr val="FFFFFF"/>
                </a:solidFill>
                <a:latin typeface="Times New Roman"/>
                <a:cs typeface="Times New Roman"/>
              </a:rPr>
              <a:t>critical </a:t>
            </a:r>
            <a:r>
              <a:rPr dirty="0" sz="4200" spc="-5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dirty="0" sz="4200">
                <a:solidFill>
                  <a:srgbClr val="FFFFFF"/>
                </a:solidFill>
                <a:latin typeface="Times New Roman"/>
                <a:cs typeface="Times New Roman"/>
              </a:rPr>
              <a:t>detecting </a:t>
            </a:r>
            <a:r>
              <a:rPr dirty="0" sz="4200" spc="-10">
                <a:solidFill>
                  <a:srgbClr val="FFFFFF"/>
                </a:solidFill>
                <a:latin typeface="Times New Roman"/>
                <a:cs typeface="Times New Roman"/>
              </a:rPr>
              <a:t>abnormal </a:t>
            </a:r>
            <a:r>
              <a:rPr dirty="0" sz="4200">
                <a:solidFill>
                  <a:srgbClr val="FFFFFF"/>
                </a:solidFill>
                <a:latin typeface="Times New Roman"/>
                <a:cs typeface="Times New Roman"/>
              </a:rPr>
              <a:t>behavior </a:t>
            </a:r>
            <a:r>
              <a:rPr dirty="0" sz="4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200" spc="-10">
                <a:solidFill>
                  <a:srgbClr val="FFFFFF"/>
                </a:solidFill>
                <a:latin typeface="Times New Roman"/>
                <a:cs typeface="Times New Roman"/>
              </a:rPr>
              <a:t>indicative</a:t>
            </a:r>
            <a:r>
              <a:rPr dirty="0" sz="42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20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4200" spc="-10">
                <a:solidFill>
                  <a:srgbClr val="FFFFFF"/>
                </a:solidFill>
                <a:latin typeface="Times New Roman"/>
                <a:cs typeface="Times New Roman"/>
              </a:rPr>
              <a:t>malicious </a:t>
            </a:r>
            <a:r>
              <a:rPr dirty="0" sz="4200" spc="-35">
                <a:solidFill>
                  <a:srgbClr val="FFFFFF"/>
                </a:solidFill>
                <a:latin typeface="Times New Roman"/>
                <a:cs typeface="Times New Roman"/>
              </a:rPr>
              <a:t>activity.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F264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527175"/>
            <a:chOff x="0" y="0"/>
            <a:chExt cx="18288000" cy="152717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8232120" cy="1527175"/>
            </a:xfrm>
            <a:custGeom>
              <a:avLst/>
              <a:gdLst/>
              <a:ahLst/>
              <a:cxnLst/>
              <a:rect l="l" t="t" r="r" b="b"/>
              <a:pathLst>
                <a:path w="18232120" h="1527175">
                  <a:moveTo>
                    <a:pt x="17488373" y="1527099"/>
                  </a:moveTo>
                  <a:lnTo>
                    <a:pt x="743628" y="1527099"/>
                  </a:lnTo>
                  <a:lnTo>
                    <a:pt x="0" y="783321"/>
                  </a:lnTo>
                  <a:lnTo>
                    <a:pt x="0" y="0"/>
                  </a:lnTo>
                  <a:lnTo>
                    <a:pt x="18232004" y="0"/>
                  </a:lnTo>
                  <a:lnTo>
                    <a:pt x="18232004" y="783321"/>
                  </a:lnTo>
                  <a:lnTo>
                    <a:pt x="17488373" y="1527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50971" y="41793"/>
              <a:ext cx="1527383" cy="14853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14280" y="399948"/>
              <a:ext cx="13596984" cy="76899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6271" y="41793"/>
              <a:ext cx="1448303" cy="128527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0"/>
              <a:ext cx="18288000" cy="1511300"/>
            </a:xfrm>
            <a:custGeom>
              <a:avLst/>
              <a:gdLst/>
              <a:ahLst/>
              <a:cxnLst/>
              <a:rect l="l" t="t" r="r" b="b"/>
              <a:pathLst>
                <a:path w="18288000" h="1511300">
                  <a:moveTo>
                    <a:pt x="17544626" y="1511236"/>
                  </a:moveTo>
                  <a:lnTo>
                    <a:pt x="743371" y="1511236"/>
                  </a:lnTo>
                  <a:lnTo>
                    <a:pt x="0" y="767475"/>
                  </a:lnTo>
                  <a:lnTo>
                    <a:pt x="0" y="720295"/>
                  </a:lnTo>
                  <a:lnTo>
                    <a:pt x="719918" y="0"/>
                  </a:lnTo>
                  <a:lnTo>
                    <a:pt x="17568079" y="0"/>
                  </a:lnTo>
                  <a:lnTo>
                    <a:pt x="18287998" y="720295"/>
                  </a:lnTo>
                  <a:lnTo>
                    <a:pt x="18287998" y="767475"/>
                  </a:lnTo>
                  <a:lnTo>
                    <a:pt x="17544626" y="15112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01805" y="25930"/>
              <a:ext cx="1532074" cy="148530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2003" y="384086"/>
              <a:ext cx="13638748" cy="76899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196" y="25930"/>
              <a:ext cx="1452751" cy="1285279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728872" y="1918348"/>
            <a:ext cx="404431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35"/>
              <a:t>Tech</a:t>
            </a:r>
            <a:r>
              <a:rPr dirty="0" spc="-105"/>
              <a:t> </a:t>
            </a:r>
            <a:r>
              <a:rPr dirty="0" spc="-5"/>
              <a:t>Stack</a:t>
            </a: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207552"/>
            <a:ext cx="18287998" cy="407944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51150" y="3252423"/>
            <a:ext cx="16842740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3420" algn="l"/>
                <a:tab pos="3028950" algn="l"/>
                <a:tab pos="5614035" algn="l"/>
                <a:tab pos="6774180" algn="l"/>
                <a:tab pos="8879840" algn="l"/>
                <a:tab pos="11456670" algn="l"/>
                <a:tab pos="12356465" algn="l"/>
                <a:tab pos="13570585" algn="l"/>
                <a:tab pos="16080740" algn="l"/>
              </a:tabLst>
            </a:pPr>
            <a:r>
              <a:rPr dirty="0" sz="4400" spc="295">
                <a:solidFill>
                  <a:srgbClr val="FFFFFF"/>
                </a:solidFill>
                <a:latin typeface="Segoe UI Symbol"/>
                <a:cs typeface="Segoe UI Symbol"/>
              </a:rPr>
              <a:t>⚬</a:t>
            </a:r>
            <a:r>
              <a:rPr dirty="0" sz="4400" spc="295">
                <a:solidFill>
                  <a:srgbClr val="FFFFFF"/>
                </a:solidFill>
                <a:latin typeface="Segoe UI Symbol"/>
                <a:cs typeface="Segoe UI Symbol"/>
              </a:rPr>
              <a:t>	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Streamlit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:	</a:t>
            </a:r>
            <a:r>
              <a:rPr dirty="0" sz="4100" spc="-335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eb-base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d	user	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interfac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e	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framewor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k	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fo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r	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eas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y	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interactio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n	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1150" y="3627708"/>
            <a:ext cx="13876655" cy="1936114"/>
          </a:xfrm>
          <a:prstGeom prst="rect">
            <a:avLst/>
          </a:prstGeom>
        </p:spPr>
        <p:txBody>
          <a:bodyPr wrap="square" lIns="0" tIns="3092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35"/>
              </a:spcBef>
            </a:pP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visualization.</a:t>
            </a:r>
            <a:endParaRPr sz="4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10"/>
              </a:spcBef>
              <a:tabLst>
                <a:tab pos="606425" algn="l"/>
                <a:tab pos="9752330" algn="l"/>
                <a:tab pos="11704955" algn="l"/>
              </a:tabLst>
            </a:pPr>
            <a:r>
              <a:rPr dirty="0" sz="4400" spc="295">
                <a:solidFill>
                  <a:srgbClr val="FFFFFF"/>
                </a:solidFill>
                <a:latin typeface="Segoe UI Symbol"/>
                <a:cs typeface="Segoe UI Symbol"/>
              </a:rPr>
              <a:t>⚬	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Pandas: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manipulation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for	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handling	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CSV</a:t>
            </a:r>
            <a:r>
              <a:rPr dirty="0" sz="4100" spc="-1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files.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1150" y="5858462"/>
            <a:ext cx="16924020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0085" algn="l"/>
                <a:tab pos="2364105" algn="l"/>
                <a:tab pos="3990340" algn="l"/>
                <a:tab pos="9978390" algn="l"/>
                <a:tab pos="10853420" algn="l"/>
                <a:tab pos="12676505" algn="l"/>
                <a:tab pos="13578205" algn="l"/>
                <a:tab pos="16129635" algn="l"/>
              </a:tabLst>
            </a:pPr>
            <a:r>
              <a:rPr dirty="0" sz="4400" spc="295">
                <a:solidFill>
                  <a:srgbClr val="FFFFFF"/>
                </a:solidFill>
                <a:latin typeface="Segoe UI Symbol"/>
                <a:cs typeface="Segoe UI Symbol"/>
              </a:rPr>
              <a:t>⚬</a:t>
            </a:r>
            <a:r>
              <a:rPr dirty="0" sz="4400" spc="295">
                <a:solidFill>
                  <a:srgbClr val="FFFFFF"/>
                </a:solidFill>
                <a:latin typeface="Segoe UI Symbol"/>
                <a:cs typeface="Segoe UI Symbol"/>
              </a:rPr>
              <a:t>	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Joblib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:	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Mode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l	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serialization/deserializatio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n	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fo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r	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loadin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g	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th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e	pre-trained	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ML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1150" y="6233748"/>
            <a:ext cx="15583535" cy="1936114"/>
          </a:xfrm>
          <a:prstGeom prst="rect">
            <a:avLst/>
          </a:prstGeom>
        </p:spPr>
        <p:txBody>
          <a:bodyPr wrap="square" lIns="0" tIns="3092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35"/>
              </a:spcBef>
            </a:pP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model.</a:t>
            </a:r>
            <a:endParaRPr sz="4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10"/>
              </a:spcBef>
              <a:tabLst>
                <a:tab pos="606425" algn="l"/>
                <a:tab pos="6981190" algn="l"/>
                <a:tab pos="9408160" algn="l"/>
                <a:tab pos="10174605" algn="l"/>
                <a:tab pos="12279630" algn="l"/>
              </a:tabLst>
            </a:pPr>
            <a:r>
              <a:rPr dirty="0" sz="4400" spc="295">
                <a:solidFill>
                  <a:srgbClr val="FFFFFF"/>
                </a:solidFill>
                <a:latin typeface="Segoe UI Symbol"/>
                <a:cs typeface="Segoe UI Symbol"/>
              </a:rPr>
              <a:t>⚬	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Matplotlib: Data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 visualization	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generate	pie	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charts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 for	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attack</a:t>
            </a:r>
            <a:r>
              <a:rPr dirty="0" sz="4100" spc="-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statistics.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1150" y="8464502"/>
            <a:ext cx="16866235" cy="13227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0"/>
              </a:spcBef>
              <a:tabLst>
                <a:tab pos="674370" algn="l"/>
                <a:tab pos="2853055" algn="l"/>
                <a:tab pos="5083810" algn="l"/>
                <a:tab pos="5488305" algn="l"/>
                <a:tab pos="7597140" algn="l"/>
                <a:tab pos="8681720" algn="l"/>
                <a:tab pos="10915015" algn="l"/>
                <a:tab pos="11169015" algn="l"/>
                <a:tab pos="13098780" algn="l"/>
                <a:tab pos="13838555" algn="l"/>
                <a:tab pos="15494000" algn="l"/>
              </a:tabLst>
            </a:pPr>
            <a:r>
              <a:rPr dirty="0" sz="4400" spc="295">
                <a:solidFill>
                  <a:srgbClr val="FFFFFF"/>
                </a:solidFill>
                <a:latin typeface="Segoe UI Symbol"/>
                <a:cs typeface="Segoe UI Symbol"/>
              </a:rPr>
              <a:t>⚬</a:t>
            </a:r>
            <a:r>
              <a:rPr dirty="0" sz="4400" spc="295">
                <a:solidFill>
                  <a:srgbClr val="FFFFFF"/>
                </a:solidFill>
                <a:latin typeface="Segoe UI Symbol"/>
                <a:cs typeface="Segoe UI Symbol"/>
              </a:rPr>
              <a:t>	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Machin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e	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Learnin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g	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(RandomFores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t	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Classifier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:		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Pre-traine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d	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mode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l	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(likely  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classification-based) 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used	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predict	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intrusions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from	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processed	data.</a:t>
            </a:r>
            <a:endParaRPr sz="4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527175"/>
            <a:chOff x="0" y="0"/>
            <a:chExt cx="18288000" cy="152717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32120" cy="1527175"/>
            </a:xfrm>
            <a:custGeom>
              <a:avLst/>
              <a:gdLst/>
              <a:ahLst/>
              <a:cxnLst/>
              <a:rect l="l" t="t" r="r" b="b"/>
              <a:pathLst>
                <a:path w="18232120" h="1527175">
                  <a:moveTo>
                    <a:pt x="17488373" y="1527099"/>
                  </a:moveTo>
                  <a:lnTo>
                    <a:pt x="743628" y="1527099"/>
                  </a:lnTo>
                  <a:lnTo>
                    <a:pt x="0" y="783321"/>
                  </a:lnTo>
                  <a:lnTo>
                    <a:pt x="0" y="0"/>
                  </a:lnTo>
                  <a:lnTo>
                    <a:pt x="18232004" y="0"/>
                  </a:lnTo>
                  <a:lnTo>
                    <a:pt x="18232004" y="783321"/>
                  </a:lnTo>
                  <a:lnTo>
                    <a:pt x="17488373" y="1527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50971" y="41793"/>
              <a:ext cx="1527383" cy="148530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14280" y="399948"/>
              <a:ext cx="13596984" cy="76899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6271" y="41793"/>
              <a:ext cx="1448303" cy="12852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18288000" cy="1511300"/>
            </a:xfrm>
            <a:custGeom>
              <a:avLst/>
              <a:gdLst/>
              <a:ahLst/>
              <a:cxnLst/>
              <a:rect l="l" t="t" r="r" b="b"/>
              <a:pathLst>
                <a:path w="18288000" h="1511300">
                  <a:moveTo>
                    <a:pt x="17544626" y="1511236"/>
                  </a:moveTo>
                  <a:lnTo>
                    <a:pt x="743371" y="1511236"/>
                  </a:lnTo>
                  <a:lnTo>
                    <a:pt x="0" y="767475"/>
                  </a:lnTo>
                  <a:lnTo>
                    <a:pt x="0" y="720295"/>
                  </a:lnTo>
                  <a:lnTo>
                    <a:pt x="719918" y="0"/>
                  </a:lnTo>
                  <a:lnTo>
                    <a:pt x="17568079" y="0"/>
                  </a:lnTo>
                  <a:lnTo>
                    <a:pt x="18287998" y="720295"/>
                  </a:lnTo>
                  <a:lnTo>
                    <a:pt x="18287998" y="767475"/>
                  </a:lnTo>
                  <a:lnTo>
                    <a:pt x="17544626" y="15112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01805" y="25930"/>
              <a:ext cx="1532074" cy="148530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2003" y="384086"/>
              <a:ext cx="13638748" cy="76899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196" y="25930"/>
              <a:ext cx="1452751" cy="1285279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451739" y="1959423"/>
            <a:ext cx="1327023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17610" algn="l"/>
              </a:tabLst>
            </a:pPr>
            <a:r>
              <a:rPr dirty="0" spc="-5"/>
              <a:t>Detailed Description</a:t>
            </a:r>
            <a:r>
              <a:rPr dirty="0"/>
              <a:t> of	</a:t>
            </a:r>
            <a:r>
              <a:rPr dirty="0" spc="-10"/>
              <a:t>the</a:t>
            </a:r>
            <a:r>
              <a:rPr dirty="0" spc="-110"/>
              <a:t> </a:t>
            </a:r>
            <a:r>
              <a:rPr dirty="0" spc="-5"/>
              <a:t>Solution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0" y="3292450"/>
            <a:ext cx="18288000" cy="6995159"/>
            <a:chOff x="0" y="3292450"/>
            <a:chExt cx="18288000" cy="6995159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6207552"/>
              <a:ext cx="18287998" cy="407944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10550" y="3292450"/>
              <a:ext cx="12266899" cy="65531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F264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527175"/>
            <a:chOff x="0" y="0"/>
            <a:chExt cx="18288000" cy="152717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8232120" cy="1527175"/>
            </a:xfrm>
            <a:custGeom>
              <a:avLst/>
              <a:gdLst/>
              <a:ahLst/>
              <a:cxnLst/>
              <a:rect l="l" t="t" r="r" b="b"/>
              <a:pathLst>
                <a:path w="18232120" h="1527175">
                  <a:moveTo>
                    <a:pt x="17488373" y="1527099"/>
                  </a:moveTo>
                  <a:lnTo>
                    <a:pt x="743628" y="1527099"/>
                  </a:lnTo>
                  <a:lnTo>
                    <a:pt x="0" y="783321"/>
                  </a:lnTo>
                  <a:lnTo>
                    <a:pt x="0" y="0"/>
                  </a:lnTo>
                  <a:lnTo>
                    <a:pt x="18232004" y="0"/>
                  </a:lnTo>
                  <a:lnTo>
                    <a:pt x="18232004" y="783321"/>
                  </a:lnTo>
                  <a:lnTo>
                    <a:pt x="17488373" y="1527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50971" y="41793"/>
              <a:ext cx="1527383" cy="14853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14280" y="399948"/>
              <a:ext cx="13596984" cy="76899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6271" y="41793"/>
              <a:ext cx="1448303" cy="128527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0"/>
              <a:ext cx="18288000" cy="1511300"/>
            </a:xfrm>
            <a:custGeom>
              <a:avLst/>
              <a:gdLst/>
              <a:ahLst/>
              <a:cxnLst/>
              <a:rect l="l" t="t" r="r" b="b"/>
              <a:pathLst>
                <a:path w="18288000" h="1511300">
                  <a:moveTo>
                    <a:pt x="17544626" y="1511236"/>
                  </a:moveTo>
                  <a:lnTo>
                    <a:pt x="743371" y="1511236"/>
                  </a:lnTo>
                  <a:lnTo>
                    <a:pt x="0" y="767475"/>
                  </a:lnTo>
                  <a:lnTo>
                    <a:pt x="0" y="720295"/>
                  </a:lnTo>
                  <a:lnTo>
                    <a:pt x="719918" y="0"/>
                  </a:lnTo>
                  <a:lnTo>
                    <a:pt x="17568079" y="0"/>
                  </a:lnTo>
                  <a:lnTo>
                    <a:pt x="18287998" y="720295"/>
                  </a:lnTo>
                  <a:lnTo>
                    <a:pt x="18287998" y="767475"/>
                  </a:lnTo>
                  <a:lnTo>
                    <a:pt x="17544626" y="15112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01805" y="25930"/>
              <a:ext cx="1532074" cy="148530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2003" y="384086"/>
              <a:ext cx="13638748" cy="76899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196" y="25930"/>
              <a:ext cx="1452751" cy="1285279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408973" y="1894923"/>
            <a:ext cx="1148143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58055" algn="l"/>
              </a:tabLst>
            </a:pPr>
            <a:r>
              <a:rPr dirty="0" spc="-5"/>
              <a:t>How </a:t>
            </a:r>
            <a:r>
              <a:rPr dirty="0" spc="-10"/>
              <a:t>is </a:t>
            </a:r>
            <a:r>
              <a:rPr dirty="0"/>
              <a:t>your	</a:t>
            </a:r>
            <a:r>
              <a:rPr dirty="0" spc="-5"/>
              <a:t>solution</a:t>
            </a:r>
            <a:r>
              <a:rPr dirty="0" spc="-60"/>
              <a:t> </a:t>
            </a:r>
            <a:r>
              <a:rPr dirty="0" spc="-20"/>
              <a:t>different?</a:t>
            </a: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207552"/>
            <a:ext cx="18287998" cy="407944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51150" y="3252423"/>
            <a:ext cx="16967200" cy="679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715">
              <a:lnSpc>
                <a:spcPct val="100099"/>
              </a:lnSpc>
              <a:spcBef>
                <a:spcPts val="95"/>
              </a:spcBef>
            </a:pPr>
            <a:r>
              <a:rPr dirty="0" sz="4400" spc="295">
                <a:solidFill>
                  <a:srgbClr val="FFFFFF"/>
                </a:solidFill>
                <a:latin typeface="Segoe UI Symbol"/>
                <a:cs typeface="Segoe UI Symbol"/>
              </a:rPr>
              <a:t>⚬ </a:t>
            </a:r>
            <a:r>
              <a:rPr dirty="0" sz="4100" spc="-25">
                <a:solidFill>
                  <a:srgbClr val="FFFFFF"/>
                </a:solidFill>
                <a:latin typeface="Times New Roman"/>
                <a:cs typeface="Times New Roman"/>
              </a:rPr>
              <a:t>Real-Time</a:t>
            </a:r>
            <a:r>
              <a:rPr dirty="0" sz="4100" spc="9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Intrusion Detection: 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system 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processes network </a:t>
            </a:r>
            <a:r>
              <a:rPr dirty="0" sz="4100" spc="-15">
                <a:solidFill>
                  <a:srgbClr val="FFFFFF"/>
                </a:solidFill>
                <a:latin typeface="Times New Roman"/>
                <a:cs typeface="Times New Roman"/>
              </a:rPr>
              <a:t>traffic 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data </a:t>
            </a:r>
            <a:r>
              <a:rPr dirty="0" sz="41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from CSV files 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detects 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intrusions 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in real-time 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using a 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machine learning 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 model.</a:t>
            </a:r>
            <a:endParaRPr sz="4100">
              <a:latin typeface="Times New Roman"/>
              <a:cs typeface="Times New Roman"/>
            </a:endParaRPr>
          </a:p>
          <a:p>
            <a:pPr algn="just" marL="12700" marR="12700">
              <a:lnSpc>
                <a:spcPct val="100200"/>
              </a:lnSpc>
              <a:spcBef>
                <a:spcPts val="2495"/>
              </a:spcBef>
            </a:pPr>
            <a:r>
              <a:rPr dirty="0" sz="4400" spc="295">
                <a:solidFill>
                  <a:srgbClr val="FFFFFF"/>
                </a:solidFill>
                <a:latin typeface="Segoe UI Symbol"/>
                <a:cs typeface="Segoe UI Symbol"/>
              </a:rPr>
              <a:t>⚬ 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Pre-trained 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models analyze 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uploaded data 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abnormal 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patterns or 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malicious 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activities,</a:t>
            </a:r>
            <a:r>
              <a:rPr dirty="0" sz="41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classifying 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records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 either 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normal or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attack </a:t>
            </a:r>
            <a:r>
              <a:rPr dirty="0" sz="4100" spc="-15">
                <a:solidFill>
                  <a:srgbClr val="FFFFFF"/>
                </a:solidFill>
                <a:latin typeface="Times New Roman"/>
                <a:cs typeface="Times New Roman"/>
              </a:rPr>
              <a:t>traffic.</a:t>
            </a:r>
            <a:endParaRPr sz="41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200"/>
              </a:lnSpc>
              <a:spcBef>
                <a:spcPts val="2500"/>
              </a:spcBef>
            </a:pPr>
            <a:r>
              <a:rPr dirty="0" sz="4400" spc="295">
                <a:solidFill>
                  <a:srgbClr val="FFFFFF"/>
                </a:solidFill>
                <a:latin typeface="Segoe UI Symbol"/>
                <a:cs typeface="Segoe UI Symbol"/>
              </a:rPr>
              <a:t>⚬ 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Provides 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clear insights into 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detected 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threats, including the 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percentage of 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attack 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00" spc="-15">
                <a:solidFill>
                  <a:srgbClr val="FFFFFF"/>
                </a:solidFill>
                <a:latin typeface="Times New Roman"/>
                <a:cs typeface="Times New Roman"/>
              </a:rPr>
              <a:t>traffic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specific samples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of detected 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intrusions.</a:t>
            </a:r>
            <a:endParaRPr sz="4100">
              <a:latin typeface="Times New Roman"/>
              <a:cs typeface="Times New Roman"/>
            </a:endParaRPr>
          </a:p>
          <a:p>
            <a:pPr algn="just" marL="12700" marR="66675">
              <a:lnSpc>
                <a:spcPct val="100200"/>
              </a:lnSpc>
              <a:spcBef>
                <a:spcPts val="2495"/>
              </a:spcBef>
            </a:pPr>
            <a:r>
              <a:rPr dirty="0" sz="4400" spc="295">
                <a:solidFill>
                  <a:srgbClr val="FFFFFF"/>
                </a:solidFill>
                <a:latin typeface="Segoe UI Symbol"/>
                <a:cs typeface="Segoe UI Symbol"/>
              </a:rPr>
              <a:t>⚬</a:t>
            </a:r>
            <a:r>
              <a:rPr dirty="0" sz="4400" spc="30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Utilizes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 graphical</a:t>
            </a:r>
            <a:r>
              <a:rPr dirty="0" sz="41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visualizations</a:t>
            </a:r>
            <a:r>
              <a:rPr dirty="0" sz="41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(like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 pie</a:t>
            </a:r>
            <a:r>
              <a:rPr dirty="0" sz="41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charts)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 to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 help</a:t>
            </a:r>
            <a:r>
              <a:rPr dirty="0" sz="41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users</a:t>
            </a:r>
            <a:r>
              <a:rPr dirty="0" sz="41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quickly </a:t>
            </a:r>
            <a:r>
              <a:rPr dirty="0" sz="41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understand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proportion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of normal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00" spc="-15">
                <a:solidFill>
                  <a:srgbClr val="FFFFFF"/>
                </a:solidFill>
                <a:latin typeface="Times New Roman"/>
                <a:cs typeface="Times New Roman"/>
              </a:rPr>
              <a:t>traffic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 versus 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attacks.</a:t>
            </a:r>
            <a:endParaRPr sz="4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3624" y="1941799"/>
            <a:ext cx="1123759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Future</a:t>
            </a:r>
            <a:r>
              <a:rPr dirty="0" spc="-50"/>
              <a:t> </a:t>
            </a:r>
            <a:r>
              <a:rPr dirty="0" spc="-5"/>
              <a:t>Possible</a:t>
            </a:r>
            <a:r>
              <a:rPr dirty="0" spc="-50"/>
              <a:t> </a:t>
            </a:r>
            <a:r>
              <a:rPr dirty="0" spc="-10"/>
              <a:t>Enhancements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07552"/>
            <a:ext cx="18287998" cy="407944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1150" y="3252423"/>
            <a:ext cx="16976725" cy="61537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0"/>
              </a:spcBef>
              <a:tabLst>
                <a:tab pos="1790700" algn="l"/>
              </a:tabLst>
            </a:pPr>
            <a:r>
              <a:rPr dirty="0" sz="4400" spc="295">
                <a:solidFill>
                  <a:srgbClr val="FFFFFF"/>
                </a:solidFill>
                <a:latin typeface="Segoe UI Symbol"/>
                <a:cs typeface="Segoe UI Symbol"/>
              </a:rPr>
              <a:t>⚬</a:t>
            </a:r>
            <a:r>
              <a:rPr dirty="0" sz="4400" spc="-5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dirty="0" sz="4100" spc="-25">
                <a:solidFill>
                  <a:srgbClr val="FFFFFF"/>
                </a:solidFill>
                <a:latin typeface="Times New Roman"/>
                <a:cs typeface="Times New Roman"/>
              </a:rPr>
              <a:t>Real-Time</a:t>
            </a:r>
            <a:r>
              <a:rPr dirty="0" sz="4100" spc="1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dirty="0" sz="4100" spc="1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Streaming:</a:t>
            </a:r>
            <a:r>
              <a:rPr dirty="0" sz="4100" spc="1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Implement</a:t>
            </a:r>
            <a:r>
              <a:rPr dirty="0" sz="4100" spc="1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real-time</a:t>
            </a:r>
            <a:r>
              <a:rPr dirty="0" sz="4100" spc="1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dirty="0" sz="4100" spc="1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processing</a:t>
            </a:r>
            <a:r>
              <a:rPr dirty="0" sz="4100" spc="1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4100" spc="1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detect</a:t>
            </a:r>
            <a:r>
              <a:rPr dirty="0" sz="4100" spc="1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4100" spc="-10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respond	to</a:t>
            </a:r>
            <a:r>
              <a:rPr dirty="0" sz="41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intrusions 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 they </a:t>
            </a:r>
            <a:r>
              <a:rPr dirty="0" sz="4100" spc="-40">
                <a:solidFill>
                  <a:srgbClr val="FFFFFF"/>
                </a:solidFill>
                <a:latin typeface="Times New Roman"/>
                <a:cs typeface="Times New Roman"/>
              </a:rPr>
              <a:t>occur.</a:t>
            </a:r>
            <a:endParaRPr sz="4100">
              <a:latin typeface="Times New Roman"/>
              <a:cs typeface="Times New Roman"/>
            </a:endParaRPr>
          </a:p>
          <a:p>
            <a:pPr marL="12700" marR="50165">
              <a:lnSpc>
                <a:spcPct val="100200"/>
              </a:lnSpc>
              <a:spcBef>
                <a:spcPts val="2495"/>
              </a:spcBef>
              <a:tabLst>
                <a:tab pos="2108835" algn="l"/>
                <a:tab pos="6536055" algn="l"/>
                <a:tab pos="7273290" algn="l"/>
                <a:tab pos="8790940" algn="l"/>
                <a:tab pos="11155680" algn="l"/>
              </a:tabLst>
            </a:pPr>
            <a:r>
              <a:rPr dirty="0" sz="4400" spc="295">
                <a:solidFill>
                  <a:srgbClr val="FFFFFF"/>
                </a:solidFill>
                <a:latin typeface="Segoe UI Symbol"/>
                <a:cs typeface="Segoe UI Symbol"/>
              </a:rPr>
              <a:t>⚬</a:t>
            </a:r>
            <a:r>
              <a:rPr dirty="0" sz="4400" spc="-5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Advanced</a:t>
            </a:r>
            <a:r>
              <a:rPr dirty="0" sz="41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dirty="0" sz="41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00" spc="-30">
                <a:solidFill>
                  <a:srgbClr val="FFFFFF"/>
                </a:solidFill>
                <a:latin typeface="Times New Roman"/>
                <a:cs typeface="Times New Roman"/>
              </a:rPr>
              <a:t>Visualization:</a:t>
            </a:r>
            <a:r>
              <a:rPr dirty="0" sz="41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Enhance</a:t>
            </a:r>
            <a:r>
              <a:rPr dirty="0" sz="41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visualizations</a:t>
            </a:r>
            <a:r>
              <a:rPr dirty="0" sz="41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dirty="0" sz="41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additional</a:t>
            </a:r>
            <a:r>
              <a:rPr dirty="0" sz="41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tools</a:t>
            </a:r>
            <a:r>
              <a:rPr dirty="0" sz="41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like </a:t>
            </a:r>
            <a:r>
              <a:rPr dirty="0" sz="4100" spc="-10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heatmaps	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time-series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plots	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for	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deeper	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of	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attack</a:t>
            </a:r>
            <a:r>
              <a:rPr dirty="0" sz="41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patterns.</a:t>
            </a:r>
            <a:endParaRPr sz="4100">
              <a:latin typeface="Times New Roman"/>
              <a:cs typeface="Times New Roman"/>
            </a:endParaRPr>
          </a:p>
          <a:p>
            <a:pPr marL="12700" marR="596265">
              <a:lnSpc>
                <a:spcPts val="4990"/>
              </a:lnSpc>
              <a:spcBef>
                <a:spcPts val="395"/>
              </a:spcBef>
              <a:tabLst>
                <a:tab pos="2773045" algn="l"/>
                <a:tab pos="8836660" algn="l"/>
                <a:tab pos="9083040" algn="l"/>
                <a:tab pos="10861040" algn="l"/>
                <a:tab pos="15074900" algn="l"/>
              </a:tabLst>
            </a:pPr>
            <a:r>
              <a:rPr dirty="0" sz="4400" spc="295">
                <a:solidFill>
                  <a:srgbClr val="FFFFFF"/>
                </a:solidFill>
                <a:latin typeface="Segoe UI Symbol"/>
                <a:cs typeface="Segoe UI Symbol"/>
              </a:rPr>
              <a:t>⚬</a:t>
            </a:r>
            <a:r>
              <a:rPr dirty="0" sz="4400" spc="295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Mode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 Performanc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 Monitoring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 Includ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e	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feature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s	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 trac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 an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display	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model  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performance	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metrics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 support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 periodic	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model 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updates.</a:t>
            </a:r>
            <a:endParaRPr sz="4100">
              <a:latin typeface="Times New Roman"/>
              <a:cs typeface="Times New Roman"/>
            </a:endParaRPr>
          </a:p>
          <a:p>
            <a:pPr marL="12700">
              <a:lnSpc>
                <a:spcPts val="5090"/>
              </a:lnSpc>
              <a:tabLst>
                <a:tab pos="11212830" algn="l"/>
                <a:tab pos="12210415" algn="l"/>
              </a:tabLst>
            </a:pPr>
            <a:r>
              <a:rPr dirty="0" sz="4400" spc="295">
                <a:solidFill>
                  <a:srgbClr val="FFFFFF"/>
                </a:solidFill>
                <a:latin typeface="Segoe UI Symbol"/>
                <a:cs typeface="Segoe UI Symbol"/>
              </a:rPr>
              <a:t>⚬</a:t>
            </a:r>
            <a:r>
              <a:rPr dirty="0" sz="4400" spc="5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r>
              <a:rPr dirty="0" sz="4100" spc="-2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Authentication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4100" spc="-22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Access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Control: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 Introduce	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user	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authentication</a:t>
            </a:r>
            <a:r>
              <a:rPr dirty="0" sz="41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endParaRPr sz="4100">
              <a:latin typeface="Times New Roman"/>
              <a:cs typeface="Times New Roman"/>
            </a:endParaRPr>
          </a:p>
          <a:p>
            <a:pPr marL="12700" marR="304800">
              <a:lnSpc>
                <a:spcPct val="100000"/>
              </a:lnSpc>
              <a:spcBef>
                <a:spcPts val="15"/>
              </a:spcBef>
              <a:tabLst>
                <a:tab pos="2310765" algn="l"/>
                <a:tab pos="14175105" algn="l"/>
              </a:tabLst>
            </a:pP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role-base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d	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acces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 contro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 t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secur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41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th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 applicatio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 an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 manag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41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00">
                <a:solidFill>
                  <a:srgbClr val="FFFFFF"/>
                </a:solidFill>
                <a:latin typeface="Times New Roman"/>
                <a:cs typeface="Times New Roman"/>
              </a:rPr>
              <a:t>user	permissions  </a:t>
            </a:r>
            <a:r>
              <a:rPr dirty="0" sz="4100" spc="-30">
                <a:solidFill>
                  <a:srgbClr val="FFFFFF"/>
                </a:solidFill>
                <a:latin typeface="Times New Roman"/>
                <a:cs typeface="Times New Roman"/>
              </a:rPr>
              <a:t>effectively.</a:t>
            </a:r>
            <a:endParaRPr sz="4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2692" y="1965228"/>
            <a:ext cx="1241107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Risks/</a:t>
            </a:r>
            <a:r>
              <a:rPr dirty="0" spc="-40"/>
              <a:t> </a:t>
            </a:r>
            <a:r>
              <a:rPr dirty="0" spc="-15"/>
              <a:t>Challenges</a:t>
            </a:r>
            <a:r>
              <a:rPr dirty="0" spc="-40"/>
              <a:t> </a:t>
            </a:r>
            <a:r>
              <a:rPr dirty="0"/>
              <a:t>/</a:t>
            </a:r>
            <a:r>
              <a:rPr dirty="0" spc="-35"/>
              <a:t> </a:t>
            </a:r>
            <a:r>
              <a:rPr dirty="0" spc="-5"/>
              <a:t>Dependencies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07552"/>
            <a:ext cx="18287998" cy="407944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1150" y="3255471"/>
            <a:ext cx="16981170" cy="650430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12065">
              <a:lnSpc>
                <a:spcPct val="100299"/>
              </a:lnSpc>
              <a:spcBef>
                <a:spcPts val="85"/>
              </a:spcBef>
            </a:pPr>
            <a:r>
              <a:rPr dirty="0" sz="3800" spc="254">
                <a:solidFill>
                  <a:srgbClr val="FFFFFF"/>
                </a:solidFill>
                <a:latin typeface="Segoe UI Symbol"/>
                <a:cs typeface="Segoe UI Symbol"/>
              </a:rPr>
              <a:t>⚬ </a:t>
            </a:r>
            <a:r>
              <a:rPr dirty="0" sz="3500" spc="-5">
                <a:solidFill>
                  <a:srgbClr val="FFFFFF"/>
                </a:solidFill>
                <a:latin typeface="Times New Roman"/>
                <a:cs typeface="Times New Roman"/>
              </a:rPr>
              <a:t>Data Quality </a:t>
            </a:r>
            <a:r>
              <a:rPr dirty="0" sz="3500" spc="-1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3500" spc="-5">
                <a:solidFill>
                  <a:srgbClr val="FFFFFF"/>
                </a:solidFill>
                <a:latin typeface="Times New Roman"/>
                <a:cs typeface="Times New Roman"/>
              </a:rPr>
              <a:t>Integrity: </a:t>
            </a:r>
            <a:r>
              <a:rPr dirty="0" sz="3500" spc="-10">
                <a:solidFill>
                  <a:srgbClr val="FFFFFF"/>
                </a:solidFill>
                <a:latin typeface="Times New Roman"/>
                <a:cs typeface="Times New Roman"/>
              </a:rPr>
              <a:t>Ensuring that the </a:t>
            </a:r>
            <a:r>
              <a:rPr dirty="0" sz="3500">
                <a:solidFill>
                  <a:srgbClr val="FFFFFF"/>
                </a:solidFill>
                <a:latin typeface="Times New Roman"/>
                <a:cs typeface="Times New Roman"/>
              </a:rPr>
              <a:t>uploaded </a:t>
            </a:r>
            <a:r>
              <a:rPr dirty="0" sz="3500" spc="-5">
                <a:solidFill>
                  <a:srgbClr val="FFFFFF"/>
                </a:solidFill>
                <a:latin typeface="Times New Roman"/>
                <a:cs typeface="Times New Roman"/>
              </a:rPr>
              <a:t>CSV files </a:t>
            </a:r>
            <a:r>
              <a:rPr dirty="0" sz="3500" spc="-10">
                <a:solidFill>
                  <a:srgbClr val="FFFFFF"/>
                </a:solidFill>
                <a:latin typeface="Times New Roman"/>
                <a:cs typeface="Times New Roman"/>
              </a:rPr>
              <a:t>are correctly </a:t>
            </a:r>
            <a:r>
              <a:rPr dirty="0" sz="3500" spc="-5">
                <a:solidFill>
                  <a:srgbClr val="FFFFFF"/>
                </a:solidFill>
                <a:latin typeface="Times New Roman"/>
                <a:cs typeface="Times New Roman"/>
              </a:rPr>
              <a:t>formatted, </a:t>
            </a:r>
            <a:r>
              <a:rPr dirty="0" sz="35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500" spc="-10">
                <a:solidFill>
                  <a:srgbClr val="FFFFFF"/>
                </a:solidFill>
                <a:latin typeface="Times New Roman"/>
                <a:cs typeface="Times New Roman"/>
              </a:rPr>
              <a:t>complete,</a:t>
            </a:r>
            <a:r>
              <a:rPr dirty="0" sz="35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500" spc="-1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3500" spc="-5">
                <a:solidFill>
                  <a:srgbClr val="FFFFFF"/>
                </a:solidFill>
                <a:latin typeface="Times New Roman"/>
                <a:cs typeface="Times New Roman"/>
              </a:rPr>
              <a:t>free</a:t>
            </a:r>
            <a:r>
              <a:rPr dirty="0" sz="35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500" spc="-5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dirty="0" sz="35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500" spc="-10">
                <a:solidFill>
                  <a:srgbClr val="FFFFFF"/>
                </a:solidFill>
                <a:latin typeface="Times New Roman"/>
                <a:cs typeface="Times New Roman"/>
              </a:rPr>
              <a:t>errors </a:t>
            </a:r>
            <a:r>
              <a:rPr dirty="0" sz="3500" spc="-5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3500" spc="-10">
                <a:solidFill>
                  <a:srgbClr val="FFFFFF"/>
                </a:solidFill>
                <a:latin typeface="Times New Roman"/>
                <a:cs typeface="Times New Roman"/>
              </a:rPr>
              <a:t> crucial </a:t>
            </a:r>
            <a:r>
              <a:rPr dirty="0" sz="3500" spc="-5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35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500" spc="-10">
                <a:solidFill>
                  <a:srgbClr val="FFFFFF"/>
                </a:solidFill>
                <a:latin typeface="Times New Roman"/>
                <a:cs typeface="Times New Roman"/>
              </a:rPr>
              <a:t>accurate</a:t>
            </a:r>
            <a:r>
              <a:rPr dirty="0" sz="35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500">
                <a:solidFill>
                  <a:srgbClr val="FFFFFF"/>
                </a:solidFill>
                <a:latin typeface="Times New Roman"/>
                <a:cs typeface="Times New Roman"/>
              </a:rPr>
              <a:t>detection </a:t>
            </a:r>
            <a:r>
              <a:rPr dirty="0" sz="3500" spc="-1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3500" spc="-5">
                <a:solidFill>
                  <a:srgbClr val="FFFFFF"/>
                </a:solidFill>
                <a:latin typeface="Times New Roman"/>
                <a:cs typeface="Times New Roman"/>
              </a:rPr>
              <a:t>analysis.</a:t>
            </a:r>
            <a:endParaRPr sz="3500">
              <a:latin typeface="Times New Roman"/>
              <a:cs typeface="Times New Roman"/>
            </a:endParaRPr>
          </a:p>
          <a:p>
            <a:pPr algn="just" marL="12700" marR="10795">
              <a:lnSpc>
                <a:spcPct val="100099"/>
              </a:lnSpc>
              <a:spcBef>
                <a:spcPts val="2505"/>
              </a:spcBef>
            </a:pPr>
            <a:r>
              <a:rPr dirty="0" sz="3800" spc="254">
                <a:solidFill>
                  <a:srgbClr val="FFFFFF"/>
                </a:solidFill>
                <a:latin typeface="Segoe UI Symbol"/>
                <a:cs typeface="Segoe UI Symbol"/>
              </a:rPr>
              <a:t>⚬ </a:t>
            </a:r>
            <a:r>
              <a:rPr dirty="0" sz="3500" spc="-5">
                <a:solidFill>
                  <a:srgbClr val="FFFFFF"/>
                </a:solidFill>
                <a:latin typeface="Times New Roman"/>
                <a:cs typeface="Times New Roman"/>
              </a:rPr>
              <a:t>Model Accuracy </a:t>
            </a:r>
            <a:r>
              <a:rPr dirty="0" sz="3500" spc="-1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3500" spc="-5">
                <a:solidFill>
                  <a:srgbClr val="FFFFFF"/>
                </a:solidFill>
                <a:latin typeface="Times New Roman"/>
                <a:cs typeface="Times New Roman"/>
              </a:rPr>
              <a:t>Performance: </a:t>
            </a:r>
            <a:r>
              <a:rPr dirty="0" sz="3500" spc="-10">
                <a:solidFill>
                  <a:srgbClr val="FFFFFF"/>
                </a:solidFill>
                <a:latin typeface="Times New Roman"/>
                <a:cs typeface="Times New Roman"/>
              </a:rPr>
              <a:t>The effectiveness </a:t>
            </a:r>
            <a:r>
              <a:rPr dirty="0" sz="350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3500" spc="-10">
                <a:solidFill>
                  <a:srgbClr val="FFFFFF"/>
                </a:solidFill>
                <a:latin typeface="Times New Roman"/>
                <a:cs typeface="Times New Roman"/>
              </a:rPr>
              <a:t>intrusion </a:t>
            </a:r>
            <a:r>
              <a:rPr dirty="0" sz="3500">
                <a:solidFill>
                  <a:srgbClr val="FFFFFF"/>
                </a:solidFill>
                <a:latin typeface="Times New Roman"/>
                <a:cs typeface="Times New Roman"/>
              </a:rPr>
              <a:t>detection heavily depends </a:t>
            </a:r>
            <a:r>
              <a:rPr dirty="0" sz="35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500">
                <a:solidFill>
                  <a:srgbClr val="FFFFFF"/>
                </a:solidFill>
                <a:latin typeface="Times New Roman"/>
                <a:cs typeface="Times New Roman"/>
              </a:rPr>
              <a:t>on </a:t>
            </a:r>
            <a:r>
              <a:rPr dirty="0" sz="3500" spc="-1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3500">
                <a:solidFill>
                  <a:srgbClr val="FFFFFF"/>
                </a:solidFill>
                <a:latin typeface="Times New Roman"/>
                <a:cs typeface="Times New Roman"/>
              </a:rPr>
              <a:t>quality </a:t>
            </a:r>
            <a:r>
              <a:rPr dirty="0" sz="3500" spc="-1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3500">
                <a:solidFill>
                  <a:srgbClr val="FFFFFF"/>
                </a:solidFill>
                <a:latin typeface="Times New Roman"/>
                <a:cs typeface="Times New Roman"/>
              </a:rPr>
              <a:t>performance of </a:t>
            </a:r>
            <a:r>
              <a:rPr dirty="0" sz="3500" spc="-10">
                <a:solidFill>
                  <a:srgbClr val="FFFFFF"/>
                </a:solidFill>
                <a:latin typeface="Times New Roman"/>
                <a:cs typeface="Times New Roman"/>
              </a:rPr>
              <a:t>the machine learning model. Regular </a:t>
            </a:r>
            <a:r>
              <a:rPr dirty="0" sz="3500">
                <a:solidFill>
                  <a:srgbClr val="FFFFFF"/>
                </a:solidFill>
                <a:latin typeface="Times New Roman"/>
                <a:cs typeface="Times New Roman"/>
              </a:rPr>
              <a:t>updates </a:t>
            </a:r>
            <a:r>
              <a:rPr dirty="0" sz="3500" spc="-1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3500">
                <a:solidFill>
                  <a:srgbClr val="FFFFFF"/>
                </a:solidFill>
                <a:latin typeface="Times New Roman"/>
                <a:cs typeface="Times New Roman"/>
              </a:rPr>
              <a:t>validation </a:t>
            </a:r>
            <a:r>
              <a:rPr dirty="0" sz="35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500" spc="-1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dirty="0" sz="35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500">
                <a:solidFill>
                  <a:srgbClr val="FFFFFF"/>
                </a:solidFill>
                <a:latin typeface="Times New Roman"/>
                <a:cs typeface="Times New Roman"/>
              </a:rPr>
              <a:t>needed </a:t>
            </a:r>
            <a:r>
              <a:rPr dirty="0" sz="3500" spc="-5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3500" spc="-10">
                <a:solidFill>
                  <a:srgbClr val="FFFFFF"/>
                </a:solidFill>
                <a:latin typeface="Times New Roman"/>
                <a:cs typeface="Times New Roman"/>
              </a:rPr>
              <a:t> maintain </a:t>
            </a:r>
            <a:r>
              <a:rPr dirty="0" sz="3500" spc="-30">
                <a:solidFill>
                  <a:srgbClr val="FFFFFF"/>
                </a:solidFill>
                <a:latin typeface="Times New Roman"/>
                <a:cs typeface="Times New Roman"/>
              </a:rPr>
              <a:t>accuracy.</a:t>
            </a:r>
            <a:endParaRPr sz="3500">
              <a:latin typeface="Times New Roman"/>
              <a:cs typeface="Times New Roman"/>
            </a:endParaRPr>
          </a:p>
          <a:p>
            <a:pPr algn="just" marL="12700" marR="23495">
              <a:lnSpc>
                <a:spcPct val="100299"/>
              </a:lnSpc>
              <a:spcBef>
                <a:spcPts val="2495"/>
              </a:spcBef>
            </a:pPr>
            <a:r>
              <a:rPr dirty="0" sz="3800" spc="254">
                <a:solidFill>
                  <a:srgbClr val="FFFFFF"/>
                </a:solidFill>
                <a:latin typeface="Segoe UI Symbol"/>
                <a:cs typeface="Segoe UI Symbol"/>
              </a:rPr>
              <a:t>⚬ </a:t>
            </a:r>
            <a:r>
              <a:rPr dirty="0" sz="3500" spc="-20">
                <a:solidFill>
                  <a:srgbClr val="FFFFFF"/>
                </a:solidFill>
                <a:latin typeface="Times New Roman"/>
                <a:cs typeface="Times New Roman"/>
              </a:rPr>
              <a:t>Real-Time </a:t>
            </a:r>
            <a:r>
              <a:rPr dirty="0" sz="3500" spc="-5">
                <a:solidFill>
                  <a:srgbClr val="FFFFFF"/>
                </a:solidFill>
                <a:latin typeface="Times New Roman"/>
                <a:cs typeface="Times New Roman"/>
              </a:rPr>
              <a:t>Processing </a:t>
            </a:r>
            <a:r>
              <a:rPr dirty="0" sz="3500" spc="-10">
                <a:solidFill>
                  <a:srgbClr val="FFFFFF"/>
                </a:solidFill>
                <a:latin typeface="Times New Roman"/>
                <a:cs typeface="Times New Roman"/>
              </a:rPr>
              <a:t>Challenges: </a:t>
            </a:r>
            <a:r>
              <a:rPr dirty="0" sz="3500" spc="-5">
                <a:solidFill>
                  <a:srgbClr val="FFFFFF"/>
                </a:solidFill>
                <a:latin typeface="Times New Roman"/>
                <a:cs typeface="Times New Roman"/>
              </a:rPr>
              <a:t>Implementing real-time </a:t>
            </a:r>
            <a:r>
              <a:rPr dirty="0" sz="3500">
                <a:solidFill>
                  <a:srgbClr val="FFFFFF"/>
                </a:solidFill>
                <a:latin typeface="Times New Roman"/>
                <a:cs typeface="Times New Roman"/>
              </a:rPr>
              <a:t>data </a:t>
            </a:r>
            <a:r>
              <a:rPr dirty="0" sz="3500" spc="-5">
                <a:solidFill>
                  <a:srgbClr val="FFFFFF"/>
                </a:solidFill>
                <a:latin typeface="Times New Roman"/>
                <a:cs typeface="Times New Roman"/>
              </a:rPr>
              <a:t>streaming </a:t>
            </a:r>
            <a:r>
              <a:rPr dirty="0" sz="3500" spc="-10">
                <a:solidFill>
                  <a:srgbClr val="FFFFFF"/>
                </a:solidFill>
                <a:latin typeface="Times New Roman"/>
                <a:cs typeface="Times New Roman"/>
              </a:rPr>
              <a:t>and analysis can </a:t>
            </a:r>
            <a:r>
              <a:rPr dirty="0" sz="35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50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dirty="0" sz="35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500" spc="-10">
                <a:solidFill>
                  <a:srgbClr val="FFFFFF"/>
                </a:solidFill>
                <a:latin typeface="Times New Roman"/>
                <a:cs typeface="Times New Roman"/>
              </a:rPr>
              <a:t>complex and </a:t>
            </a:r>
            <a:r>
              <a:rPr dirty="0" sz="3500" spc="-5">
                <a:solidFill>
                  <a:srgbClr val="FFFFFF"/>
                </a:solidFill>
                <a:latin typeface="Times New Roman"/>
                <a:cs typeface="Times New Roman"/>
              </a:rPr>
              <a:t>resource-intensive,</a:t>
            </a:r>
            <a:r>
              <a:rPr dirty="0" sz="35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500" spc="-5">
                <a:solidFill>
                  <a:srgbClr val="FFFFFF"/>
                </a:solidFill>
                <a:latin typeface="Times New Roman"/>
                <a:cs typeface="Times New Roman"/>
              </a:rPr>
              <a:t>requiring</a:t>
            </a:r>
            <a:r>
              <a:rPr dirty="0" sz="35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500" spc="-5">
                <a:solidFill>
                  <a:srgbClr val="FFFFFF"/>
                </a:solidFill>
                <a:latin typeface="Times New Roman"/>
                <a:cs typeface="Times New Roman"/>
              </a:rPr>
              <a:t>robust </a:t>
            </a:r>
            <a:r>
              <a:rPr dirty="0" sz="3500" spc="-10">
                <a:solidFill>
                  <a:srgbClr val="FFFFFF"/>
                </a:solidFill>
                <a:latin typeface="Times New Roman"/>
                <a:cs typeface="Times New Roman"/>
              </a:rPr>
              <a:t>infrastructure and </a:t>
            </a:r>
            <a:r>
              <a:rPr dirty="0" sz="3500" spc="-15">
                <a:solidFill>
                  <a:srgbClr val="FFFFFF"/>
                </a:solidFill>
                <a:latin typeface="Times New Roman"/>
                <a:cs typeface="Times New Roman"/>
              </a:rPr>
              <a:t>efficient</a:t>
            </a:r>
            <a:r>
              <a:rPr dirty="0" sz="35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500" spc="-5">
                <a:solidFill>
                  <a:srgbClr val="FFFFFF"/>
                </a:solidFill>
                <a:latin typeface="Times New Roman"/>
                <a:cs typeface="Times New Roman"/>
              </a:rPr>
              <a:t>algorithms.</a:t>
            </a:r>
            <a:endParaRPr sz="35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99"/>
              </a:lnSpc>
              <a:spcBef>
                <a:spcPts val="2500"/>
              </a:spcBef>
            </a:pPr>
            <a:r>
              <a:rPr dirty="0" sz="3800" spc="254">
                <a:solidFill>
                  <a:srgbClr val="FFFFFF"/>
                </a:solidFill>
                <a:latin typeface="Segoe UI Symbol"/>
                <a:cs typeface="Segoe UI Symbol"/>
              </a:rPr>
              <a:t>⚬ </a:t>
            </a:r>
            <a:r>
              <a:rPr dirty="0" sz="3500" spc="-5">
                <a:solidFill>
                  <a:srgbClr val="FFFFFF"/>
                </a:solidFill>
                <a:latin typeface="Times New Roman"/>
                <a:cs typeface="Times New Roman"/>
              </a:rPr>
              <a:t>Security</a:t>
            </a:r>
            <a:r>
              <a:rPr dirty="0" sz="35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500" spc="-1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3500" spc="-5">
                <a:solidFill>
                  <a:srgbClr val="FFFFFF"/>
                </a:solidFill>
                <a:latin typeface="Times New Roman"/>
                <a:cs typeface="Times New Roman"/>
              </a:rPr>
              <a:t> Privacy</a:t>
            </a:r>
            <a:r>
              <a:rPr dirty="0" sz="35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500" spc="-10">
                <a:solidFill>
                  <a:srgbClr val="FFFFFF"/>
                </a:solidFill>
                <a:latin typeface="Times New Roman"/>
                <a:cs typeface="Times New Roman"/>
              </a:rPr>
              <a:t>Concerns:</a:t>
            </a:r>
            <a:r>
              <a:rPr dirty="0" sz="3500" spc="-5">
                <a:solidFill>
                  <a:srgbClr val="FFFFFF"/>
                </a:solidFill>
                <a:latin typeface="Times New Roman"/>
                <a:cs typeface="Times New Roman"/>
              </a:rPr>
              <a:t> Handling</a:t>
            </a:r>
            <a:r>
              <a:rPr dirty="0" sz="35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500" spc="-5">
                <a:solidFill>
                  <a:srgbClr val="FFFFFF"/>
                </a:solidFill>
                <a:latin typeface="Times New Roman"/>
                <a:cs typeface="Times New Roman"/>
              </a:rPr>
              <a:t>sensitive</a:t>
            </a:r>
            <a:r>
              <a:rPr dirty="0" sz="3500">
                <a:solidFill>
                  <a:srgbClr val="FFFFFF"/>
                </a:solidFill>
                <a:latin typeface="Times New Roman"/>
                <a:cs typeface="Times New Roman"/>
              </a:rPr>
              <a:t> data</a:t>
            </a:r>
            <a:r>
              <a:rPr dirty="0" sz="35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500" spc="-1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35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500" spc="-10">
                <a:solidFill>
                  <a:srgbClr val="FFFFFF"/>
                </a:solidFill>
                <a:latin typeface="Times New Roman"/>
                <a:cs typeface="Times New Roman"/>
              </a:rPr>
              <a:t>ensuring</a:t>
            </a:r>
            <a:r>
              <a:rPr dirty="0" sz="35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500" spc="-1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35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500" spc="-20">
                <a:solidFill>
                  <a:srgbClr val="FFFFFF"/>
                </a:solidFill>
                <a:latin typeface="Times New Roman"/>
                <a:cs typeface="Times New Roman"/>
              </a:rPr>
              <a:t>application’s </a:t>
            </a:r>
            <a:r>
              <a:rPr dirty="0" sz="35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500" spc="-5">
                <a:solidFill>
                  <a:srgbClr val="FFFFFF"/>
                </a:solidFill>
                <a:latin typeface="Times New Roman"/>
                <a:cs typeface="Times New Roman"/>
              </a:rPr>
              <a:t>security </a:t>
            </a:r>
            <a:r>
              <a:rPr dirty="0" sz="3500" spc="-10">
                <a:solidFill>
                  <a:srgbClr val="FFFFFF"/>
                </a:solidFill>
                <a:latin typeface="Times New Roman"/>
                <a:cs typeface="Times New Roman"/>
              </a:rPr>
              <a:t>against </a:t>
            </a:r>
            <a:r>
              <a:rPr dirty="0" sz="3500">
                <a:solidFill>
                  <a:srgbClr val="FFFFFF"/>
                </a:solidFill>
                <a:latin typeface="Times New Roman"/>
                <a:cs typeface="Times New Roman"/>
              </a:rPr>
              <a:t>potential </a:t>
            </a:r>
            <a:r>
              <a:rPr dirty="0" sz="3500" spc="-10">
                <a:solidFill>
                  <a:srgbClr val="FFFFFF"/>
                </a:solidFill>
                <a:latin typeface="Times New Roman"/>
                <a:cs typeface="Times New Roman"/>
              </a:rPr>
              <a:t>attacks </a:t>
            </a:r>
            <a:r>
              <a:rPr dirty="0" sz="3500">
                <a:solidFill>
                  <a:srgbClr val="FFFFFF"/>
                </a:solidFill>
                <a:latin typeface="Times New Roman"/>
                <a:cs typeface="Times New Roman"/>
              </a:rPr>
              <a:t>or unauthorized </a:t>
            </a:r>
            <a:r>
              <a:rPr dirty="0" sz="3500" spc="-10">
                <a:solidFill>
                  <a:srgbClr val="FFFFFF"/>
                </a:solidFill>
                <a:latin typeface="Times New Roman"/>
                <a:cs typeface="Times New Roman"/>
              </a:rPr>
              <a:t>access </a:t>
            </a:r>
            <a:r>
              <a:rPr dirty="0" sz="3500" spc="-5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dirty="0" sz="3500" spc="-10">
                <a:solidFill>
                  <a:srgbClr val="FFFFFF"/>
                </a:solidFill>
                <a:latin typeface="Times New Roman"/>
                <a:cs typeface="Times New Roman"/>
              </a:rPr>
              <a:t>essential </a:t>
            </a:r>
            <a:r>
              <a:rPr dirty="0" sz="3500" spc="-5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dirty="0" sz="3500">
                <a:solidFill>
                  <a:srgbClr val="FFFFFF"/>
                </a:solidFill>
                <a:latin typeface="Times New Roman"/>
                <a:cs typeface="Times New Roman"/>
              </a:rPr>
              <a:t>protect user data </a:t>
            </a:r>
            <a:r>
              <a:rPr dirty="0" sz="3500" spc="-1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3500" spc="-5">
                <a:solidFill>
                  <a:srgbClr val="FFFFFF"/>
                </a:solidFill>
                <a:latin typeface="Times New Roman"/>
                <a:cs typeface="Times New Roman"/>
              </a:rPr>
              <a:t> system</a:t>
            </a:r>
            <a:r>
              <a:rPr dirty="0" sz="35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500" spc="-30">
                <a:solidFill>
                  <a:srgbClr val="FFFFFF"/>
                </a:solidFill>
                <a:latin typeface="Times New Roman"/>
                <a:cs typeface="Times New Roman"/>
              </a:rPr>
              <a:t>integrity.</a:t>
            </a:r>
            <a:endParaRPr sz="3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4494" y="1880751"/>
            <a:ext cx="1071308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0" spc="-5"/>
              <a:t>Acceptance</a:t>
            </a:r>
            <a:r>
              <a:rPr dirty="0" sz="7000" spc="-45"/>
              <a:t> </a:t>
            </a:r>
            <a:r>
              <a:rPr dirty="0" sz="7000" spc="-15"/>
              <a:t>Criteria</a:t>
            </a:r>
            <a:r>
              <a:rPr dirty="0" sz="7000" spc="-55"/>
              <a:t> </a:t>
            </a:r>
            <a:r>
              <a:rPr dirty="0" sz="7000" spc="-10"/>
              <a:t>Coverage</a:t>
            </a:r>
            <a:endParaRPr sz="7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07552"/>
            <a:ext cx="18287998" cy="407944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44150" y="3555323"/>
            <a:ext cx="14683740" cy="32816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1430">
              <a:lnSpc>
                <a:spcPts val="6934"/>
              </a:lnSpc>
              <a:spcBef>
                <a:spcPts val="100"/>
              </a:spcBef>
              <a:tabLst>
                <a:tab pos="6543040" algn="l"/>
                <a:tab pos="10262235" algn="l"/>
              </a:tabLst>
            </a:pPr>
            <a:r>
              <a:rPr dirty="0" sz="5800" spc="-5">
                <a:solidFill>
                  <a:srgbClr val="FFFFFF"/>
                </a:solidFill>
                <a:latin typeface="Times New Roman"/>
                <a:cs typeface="Times New Roman"/>
              </a:rPr>
              <a:t>How</a:t>
            </a:r>
            <a:r>
              <a:rPr dirty="0" sz="58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5800" spc="-10">
                <a:solidFill>
                  <a:srgbClr val="FFFFFF"/>
                </a:solidFill>
                <a:latin typeface="Times New Roman"/>
                <a:cs typeface="Times New Roman"/>
              </a:rPr>
              <a:t>many</a:t>
            </a:r>
            <a:r>
              <a:rPr dirty="0" sz="5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5800" spc="-10">
                <a:solidFill>
                  <a:srgbClr val="FFFFFF"/>
                </a:solidFill>
                <a:latin typeface="Times New Roman"/>
                <a:cs typeface="Times New Roman"/>
              </a:rPr>
              <a:t>aspects</a:t>
            </a:r>
            <a:r>
              <a:rPr dirty="0" sz="5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5800">
                <a:solidFill>
                  <a:srgbClr val="FFFFFF"/>
                </a:solidFill>
                <a:latin typeface="Times New Roman"/>
                <a:cs typeface="Times New Roman"/>
              </a:rPr>
              <a:t>of	</a:t>
            </a:r>
            <a:r>
              <a:rPr dirty="0" sz="5800" spc="-1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5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5800">
                <a:solidFill>
                  <a:srgbClr val="FFFFFF"/>
                </a:solidFill>
                <a:latin typeface="Times New Roman"/>
                <a:cs typeface="Times New Roman"/>
              </a:rPr>
              <a:t>problem	</a:t>
            </a:r>
            <a:r>
              <a:rPr dirty="0" sz="5800" spc="-5">
                <a:solidFill>
                  <a:srgbClr val="FFFFFF"/>
                </a:solidFill>
                <a:latin typeface="Times New Roman"/>
                <a:cs typeface="Times New Roman"/>
              </a:rPr>
              <a:t>statement</a:t>
            </a:r>
            <a:r>
              <a:rPr dirty="0" sz="5800" spc="-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5800">
                <a:solidFill>
                  <a:srgbClr val="FFFFFF"/>
                </a:solidFill>
                <a:latin typeface="Times New Roman"/>
                <a:cs typeface="Times New Roman"/>
              </a:rPr>
              <a:t>have</a:t>
            </a:r>
            <a:endParaRPr sz="5800">
              <a:latin typeface="Times New Roman"/>
              <a:cs typeface="Times New Roman"/>
            </a:endParaRPr>
          </a:p>
          <a:p>
            <a:pPr algn="ctr" marL="174625">
              <a:lnSpc>
                <a:spcPts val="6934"/>
              </a:lnSpc>
              <a:tabLst>
                <a:tab pos="1749425" algn="l"/>
              </a:tabLst>
            </a:pPr>
            <a:r>
              <a:rPr dirty="0" sz="5800">
                <a:solidFill>
                  <a:srgbClr val="FFFFFF"/>
                </a:solidFill>
                <a:latin typeface="Times New Roman"/>
                <a:cs typeface="Times New Roman"/>
              </a:rPr>
              <a:t>been	</a:t>
            </a:r>
            <a:r>
              <a:rPr dirty="0" sz="5800" spc="-5">
                <a:solidFill>
                  <a:srgbClr val="FFFFFF"/>
                </a:solidFill>
                <a:latin typeface="Times New Roman"/>
                <a:cs typeface="Times New Roman"/>
              </a:rPr>
              <a:t>covered?</a:t>
            </a:r>
            <a:endParaRPr sz="5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  <a:tabLst>
                <a:tab pos="469265" algn="l"/>
              </a:tabLst>
            </a:pPr>
            <a:r>
              <a:rPr dirty="0" sz="3500" spc="235">
                <a:solidFill>
                  <a:srgbClr val="FFFFFF"/>
                </a:solidFill>
                <a:latin typeface="Segoe UI Symbol"/>
                <a:cs typeface="Segoe UI Symbol"/>
              </a:rPr>
              <a:t>⚬	</a:t>
            </a:r>
            <a:r>
              <a:rPr dirty="0" sz="3500" spc="-5">
                <a:solidFill>
                  <a:srgbClr val="FFFFFF"/>
                </a:solidFill>
                <a:latin typeface="Times New Roman"/>
                <a:cs typeface="Times New Roman"/>
              </a:rPr>
              <a:t>AI/ML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20"/>
              </a:spcBef>
              <a:tabLst>
                <a:tab pos="469265" algn="l"/>
              </a:tabLst>
            </a:pPr>
            <a:r>
              <a:rPr dirty="0" sz="3500" spc="235">
                <a:solidFill>
                  <a:srgbClr val="FFFFFF"/>
                </a:solidFill>
                <a:latin typeface="Segoe UI Symbol"/>
                <a:cs typeface="Segoe UI Symbol"/>
              </a:rPr>
              <a:t>⚬	</a:t>
            </a:r>
            <a:r>
              <a:rPr dirty="0" sz="3500" spc="-10">
                <a:solidFill>
                  <a:srgbClr val="FFFFFF"/>
                </a:solidFill>
                <a:latin typeface="Times New Roman"/>
                <a:cs typeface="Times New Roman"/>
              </a:rPr>
              <a:t>Cyber</a:t>
            </a:r>
            <a:r>
              <a:rPr dirty="0" sz="35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500" spc="-5">
                <a:solidFill>
                  <a:srgbClr val="FFFFFF"/>
                </a:solidFill>
                <a:latin typeface="Times New Roman"/>
                <a:cs typeface="Times New Roman"/>
              </a:rPr>
              <a:t>Security</a:t>
            </a:r>
            <a:endParaRPr sz="3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Akhilesh_TheQubits_SASTRAuniversity.pptx</dc:title>
  <dcterms:created xsi:type="dcterms:W3CDTF">2024-09-27T03:49:03Z</dcterms:created>
  <dcterms:modified xsi:type="dcterms:W3CDTF">2024-09-27T03:49:03Z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