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2" r:id="rId7"/>
    <p:sldId id="263" r:id="rId8"/>
    <p:sldId id="264" r:id="rId9"/>
    <p:sldId id="273" r:id="rId10"/>
    <p:sldId id="274" r:id="rId11"/>
    <p:sldId id="275" r:id="rId12"/>
    <p:sldId id="277" r:id="rId13"/>
    <p:sldId id="276"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33"/>
  </p:normalViewPr>
  <p:slideViewPr>
    <p:cSldViewPr snapToGrid="0" snapToObjects="1">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hyperlink" Target="https://community.tableau.com/docs/DOC-1236" TargetMode="Externa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community.tableau.com/docs/DOC-1236" TargetMode="External"/><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BAA151-3B9B-480A-BEFD-BA3311AA60C3}" type="doc">
      <dgm:prSet loTypeId="urn:microsoft.com/office/officeart/2018/2/layout/IconVerticalSolidList" loCatId="icon" qsTypeId="urn:microsoft.com/office/officeart/2005/8/quickstyle/simple1" qsCatId="simple" csTypeId="urn:microsoft.com/office/officeart/2005/8/colors/accent0_3" csCatId="mainScheme" phldr="1"/>
      <dgm:spPr/>
      <dgm:t>
        <a:bodyPr/>
        <a:lstStyle/>
        <a:p>
          <a:endParaRPr lang="en-US"/>
        </a:p>
      </dgm:t>
    </dgm:pt>
    <dgm:pt modelId="{D2C283DC-1619-4F02-A710-512B863F0CA6}">
      <dgm:prSet custT="1"/>
      <dgm:spPr/>
      <dgm:t>
        <a:bodyPr/>
        <a:lstStyle/>
        <a:p>
          <a:pPr>
            <a:lnSpc>
              <a:spcPct val="100000"/>
            </a:lnSpc>
          </a:pPr>
          <a:r>
            <a:rPr lang="en-IN" sz="2000" dirty="0">
              <a:solidFill>
                <a:schemeClr val="bg1"/>
              </a:solidFill>
            </a:rPr>
            <a:t>Data : Messages dataset with 3513 rows and 4 columns. Employees dataset with 665 rows and 4 columns.</a:t>
          </a:r>
          <a:endParaRPr lang="en-US" sz="2000" dirty="0">
            <a:solidFill>
              <a:schemeClr val="bg1"/>
            </a:solidFill>
          </a:endParaRPr>
        </a:p>
      </dgm:t>
    </dgm:pt>
    <dgm:pt modelId="{3EF6306E-97CF-45B3-A3CA-ECE1D59AC8C3}" type="parTrans" cxnId="{6E9FFC41-D0A6-4E63-8F63-656EFD1C3BAA}">
      <dgm:prSet/>
      <dgm:spPr/>
      <dgm:t>
        <a:bodyPr/>
        <a:lstStyle/>
        <a:p>
          <a:endParaRPr lang="en-US"/>
        </a:p>
      </dgm:t>
    </dgm:pt>
    <dgm:pt modelId="{F5D03B52-6B63-4450-A2B6-CA658B4406DE}" type="sibTrans" cxnId="{6E9FFC41-D0A6-4E63-8F63-656EFD1C3BAA}">
      <dgm:prSet/>
      <dgm:spPr/>
      <dgm:t>
        <a:bodyPr/>
        <a:lstStyle/>
        <a:p>
          <a:endParaRPr lang="en-US"/>
        </a:p>
      </dgm:t>
    </dgm:pt>
    <dgm:pt modelId="{089D5D0F-AE93-405B-AB38-85731E298DB5}">
      <dgm:prSet custT="1"/>
      <dgm:spPr/>
      <dgm:t>
        <a:bodyPr/>
        <a:lstStyle/>
        <a:p>
          <a:pPr algn="just">
            <a:lnSpc>
              <a:spcPct val="100000"/>
            </a:lnSpc>
          </a:pPr>
          <a:r>
            <a:rPr lang="en-US" sz="2000" dirty="0">
              <a:solidFill>
                <a:schemeClr val="bg1"/>
              </a:solidFill>
            </a:rPr>
            <a:t>The data comprises messages exchanged among employees and the respective departments in which they are employed.</a:t>
          </a:r>
        </a:p>
      </dgm:t>
    </dgm:pt>
    <dgm:pt modelId="{16394A86-6654-417C-92CF-F9DB660C0E0D}" type="parTrans" cxnId="{3FCFB407-63C8-4F35-A8F7-F9C9F60182EA}">
      <dgm:prSet/>
      <dgm:spPr/>
      <dgm:t>
        <a:bodyPr/>
        <a:lstStyle/>
        <a:p>
          <a:endParaRPr lang="en-US"/>
        </a:p>
      </dgm:t>
    </dgm:pt>
    <dgm:pt modelId="{14E6E603-0333-4139-BFDC-7F35896C9709}" type="sibTrans" cxnId="{3FCFB407-63C8-4F35-A8F7-F9C9F60182EA}">
      <dgm:prSet/>
      <dgm:spPr/>
      <dgm:t>
        <a:bodyPr/>
        <a:lstStyle/>
        <a:p>
          <a:endParaRPr lang="en-US"/>
        </a:p>
      </dgm:t>
    </dgm:pt>
    <dgm:pt modelId="{A4383B93-95C9-4D40-BF3C-0F4A665506FA}">
      <dgm:prSet custT="1"/>
      <dgm:spPr/>
      <dgm:t>
        <a:bodyPr/>
        <a:lstStyle/>
        <a:p>
          <a:pPr>
            <a:lnSpc>
              <a:spcPct val="100000"/>
            </a:lnSpc>
          </a:pPr>
          <a:r>
            <a:rPr lang="en-IN" sz="2000" dirty="0">
              <a:solidFill>
                <a:schemeClr val="bg1"/>
              </a:solidFill>
            </a:rPr>
            <a:t>DATASET source: </a:t>
          </a:r>
          <a:r>
            <a:rPr lang="en-IN" sz="2000" u="sng"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https://unstop.com/hackathons/insights-x-egs-pillay-engineering-college-910034</a:t>
          </a:r>
          <a:endParaRPr lang="en-US" sz="2000" dirty="0">
            <a:solidFill>
              <a:schemeClr val="bg1"/>
            </a:solidFill>
          </a:endParaRPr>
        </a:p>
      </dgm:t>
    </dgm:pt>
    <dgm:pt modelId="{9361FB07-A5B1-4784-8975-E5E05C9149DD}" type="parTrans" cxnId="{D01E3DF7-C8E6-4EEB-8D6F-FF0F67E3DA91}">
      <dgm:prSet/>
      <dgm:spPr/>
      <dgm:t>
        <a:bodyPr/>
        <a:lstStyle/>
        <a:p>
          <a:endParaRPr lang="en-US"/>
        </a:p>
      </dgm:t>
    </dgm:pt>
    <dgm:pt modelId="{E5D0A904-F221-4E6B-9B9E-542E4A4BAC3E}" type="sibTrans" cxnId="{D01E3DF7-C8E6-4EEB-8D6F-FF0F67E3DA91}">
      <dgm:prSet/>
      <dgm:spPr/>
      <dgm:t>
        <a:bodyPr/>
        <a:lstStyle/>
        <a:p>
          <a:endParaRPr lang="en-US"/>
        </a:p>
      </dgm:t>
    </dgm:pt>
    <dgm:pt modelId="{D63B1150-2B99-4C84-A50C-07A28C448087}" type="pres">
      <dgm:prSet presAssocID="{54BAA151-3B9B-480A-BEFD-BA3311AA60C3}" presName="root" presStyleCnt="0">
        <dgm:presLayoutVars>
          <dgm:dir/>
          <dgm:resizeHandles val="exact"/>
        </dgm:presLayoutVars>
      </dgm:prSet>
      <dgm:spPr/>
    </dgm:pt>
    <dgm:pt modelId="{4298AD81-DDDE-4D99-BCFD-05F91F8FA3AD}" type="pres">
      <dgm:prSet presAssocID="{D2C283DC-1619-4F02-A710-512B863F0CA6}" presName="compNode" presStyleCnt="0"/>
      <dgm:spPr/>
    </dgm:pt>
    <dgm:pt modelId="{DF5B4B0D-3509-4087-B98C-EDB3ADDB4855}" type="pres">
      <dgm:prSet presAssocID="{D2C283DC-1619-4F02-A710-512B863F0CA6}" presName="bgRect" presStyleLbl="bgShp" presStyleIdx="0" presStyleCnt="3"/>
      <dgm:spPr>
        <a:solidFill>
          <a:srgbClr val="40403F"/>
        </a:solidFill>
      </dgm:spPr>
    </dgm:pt>
    <dgm:pt modelId="{E5E7AA37-F5CF-4EF8-9F4F-E47B3CAED64A}" type="pres">
      <dgm:prSet presAssocID="{D2C283DC-1619-4F02-A710-512B863F0CA6}"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Bar chart"/>
        </a:ext>
      </dgm:extLst>
    </dgm:pt>
    <dgm:pt modelId="{DB1756BA-8E7E-4781-A438-26CD16132EE1}" type="pres">
      <dgm:prSet presAssocID="{D2C283DC-1619-4F02-A710-512B863F0CA6}" presName="spaceRect" presStyleCnt="0"/>
      <dgm:spPr/>
    </dgm:pt>
    <dgm:pt modelId="{C0502022-76D1-405D-B0C7-65ECFECA67B9}" type="pres">
      <dgm:prSet presAssocID="{D2C283DC-1619-4F02-A710-512B863F0CA6}" presName="parTx" presStyleLbl="revTx" presStyleIdx="0" presStyleCnt="3">
        <dgm:presLayoutVars>
          <dgm:chMax val="0"/>
          <dgm:chPref val="0"/>
        </dgm:presLayoutVars>
      </dgm:prSet>
      <dgm:spPr/>
    </dgm:pt>
    <dgm:pt modelId="{CB286189-9A6E-4193-8B5D-32CFCE9B5505}" type="pres">
      <dgm:prSet presAssocID="{F5D03B52-6B63-4450-A2B6-CA658B4406DE}" presName="sibTrans" presStyleCnt="0"/>
      <dgm:spPr/>
    </dgm:pt>
    <dgm:pt modelId="{666A1925-5423-4F57-87B7-99B9507FEFD0}" type="pres">
      <dgm:prSet presAssocID="{089D5D0F-AE93-405B-AB38-85731E298DB5}" presName="compNode" presStyleCnt="0"/>
      <dgm:spPr/>
    </dgm:pt>
    <dgm:pt modelId="{FD1953E0-3714-40AC-A018-F683A20032BD}" type="pres">
      <dgm:prSet presAssocID="{089D5D0F-AE93-405B-AB38-85731E298DB5}" presName="bgRect" presStyleLbl="bgShp" presStyleIdx="1" presStyleCnt="3"/>
      <dgm:spPr>
        <a:solidFill>
          <a:srgbClr val="40403F"/>
        </a:solidFill>
      </dgm:spPr>
    </dgm:pt>
    <dgm:pt modelId="{A5A9E5CD-47D0-45F5-9FFD-E51D221E3020}" type="pres">
      <dgm:prSet presAssocID="{089D5D0F-AE93-405B-AB38-85731E298DB5}"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Onion"/>
        </a:ext>
      </dgm:extLst>
    </dgm:pt>
    <dgm:pt modelId="{DEF24025-83A5-40AF-8A13-D0F9B4AE8D1C}" type="pres">
      <dgm:prSet presAssocID="{089D5D0F-AE93-405B-AB38-85731E298DB5}" presName="spaceRect" presStyleCnt="0"/>
      <dgm:spPr/>
    </dgm:pt>
    <dgm:pt modelId="{67859A99-0CA9-4E45-B3BE-D1BDF7E665DD}" type="pres">
      <dgm:prSet presAssocID="{089D5D0F-AE93-405B-AB38-85731E298DB5}" presName="parTx" presStyleLbl="revTx" presStyleIdx="1" presStyleCnt="3">
        <dgm:presLayoutVars>
          <dgm:chMax val="0"/>
          <dgm:chPref val="0"/>
        </dgm:presLayoutVars>
      </dgm:prSet>
      <dgm:spPr/>
    </dgm:pt>
    <dgm:pt modelId="{16C12C29-8BB2-40E9-BE3F-50844426693C}" type="pres">
      <dgm:prSet presAssocID="{14E6E603-0333-4139-BFDC-7F35896C9709}" presName="sibTrans" presStyleCnt="0"/>
      <dgm:spPr/>
    </dgm:pt>
    <dgm:pt modelId="{9BFC7AD5-CE7D-4F6F-849F-0E5F812D61A5}" type="pres">
      <dgm:prSet presAssocID="{A4383B93-95C9-4D40-BF3C-0F4A665506FA}" presName="compNode" presStyleCnt="0"/>
      <dgm:spPr/>
    </dgm:pt>
    <dgm:pt modelId="{0C2CA13D-0930-479A-B051-BFA7D94A0D91}" type="pres">
      <dgm:prSet presAssocID="{A4383B93-95C9-4D40-BF3C-0F4A665506FA}" presName="bgRect" presStyleLbl="bgShp" presStyleIdx="2" presStyleCnt="3"/>
      <dgm:spPr>
        <a:solidFill>
          <a:srgbClr val="40403F"/>
        </a:solidFill>
      </dgm:spPr>
    </dgm:pt>
    <dgm:pt modelId="{E4B6812B-80E8-4F13-8F93-9A329784C82B}" type="pres">
      <dgm:prSet presAssocID="{A4383B93-95C9-4D40-BF3C-0F4A665506FA}"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Database"/>
        </a:ext>
      </dgm:extLst>
    </dgm:pt>
    <dgm:pt modelId="{3B4DD1D7-7C36-4D8A-B210-CB262D717050}" type="pres">
      <dgm:prSet presAssocID="{A4383B93-95C9-4D40-BF3C-0F4A665506FA}" presName="spaceRect" presStyleCnt="0"/>
      <dgm:spPr/>
    </dgm:pt>
    <dgm:pt modelId="{AFE67726-0DAA-462F-B40C-A3F05F9B3051}" type="pres">
      <dgm:prSet presAssocID="{A4383B93-95C9-4D40-BF3C-0F4A665506FA}" presName="parTx" presStyleLbl="revTx" presStyleIdx="2" presStyleCnt="3">
        <dgm:presLayoutVars>
          <dgm:chMax val="0"/>
          <dgm:chPref val="0"/>
        </dgm:presLayoutVars>
      </dgm:prSet>
      <dgm:spPr/>
    </dgm:pt>
  </dgm:ptLst>
  <dgm:cxnLst>
    <dgm:cxn modelId="{3FCFB407-63C8-4F35-A8F7-F9C9F60182EA}" srcId="{54BAA151-3B9B-480A-BEFD-BA3311AA60C3}" destId="{089D5D0F-AE93-405B-AB38-85731E298DB5}" srcOrd="1" destOrd="0" parTransId="{16394A86-6654-417C-92CF-F9DB660C0E0D}" sibTransId="{14E6E603-0333-4139-BFDC-7F35896C9709}"/>
    <dgm:cxn modelId="{EFF08031-8D43-48D6-9DFB-8B915E9AD8BC}" type="presOf" srcId="{D2C283DC-1619-4F02-A710-512B863F0CA6}" destId="{C0502022-76D1-405D-B0C7-65ECFECA67B9}" srcOrd="0" destOrd="0" presId="urn:microsoft.com/office/officeart/2018/2/layout/IconVerticalSolidList"/>
    <dgm:cxn modelId="{6E9FFC41-D0A6-4E63-8F63-656EFD1C3BAA}" srcId="{54BAA151-3B9B-480A-BEFD-BA3311AA60C3}" destId="{D2C283DC-1619-4F02-A710-512B863F0CA6}" srcOrd="0" destOrd="0" parTransId="{3EF6306E-97CF-45B3-A3CA-ECE1D59AC8C3}" sibTransId="{F5D03B52-6B63-4450-A2B6-CA658B4406DE}"/>
    <dgm:cxn modelId="{2483426F-644C-4FF5-BF6E-B3706CDEF456}" type="presOf" srcId="{54BAA151-3B9B-480A-BEFD-BA3311AA60C3}" destId="{D63B1150-2B99-4C84-A50C-07A28C448087}" srcOrd="0" destOrd="0" presId="urn:microsoft.com/office/officeart/2018/2/layout/IconVerticalSolidList"/>
    <dgm:cxn modelId="{FB12FE78-8D76-45A9-97B4-D5FFE69615CE}" type="presOf" srcId="{089D5D0F-AE93-405B-AB38-85731E298DB5}" destId="{67859A99-0CA9-4E45-B3BE-D1BDF7E665DD}" srcOrd="0" destOrd="0" presId="urn:microsoft.com/office/officeart/2018/2/layout/IconVerticalSolidList"/>
    <dgm:cxn modelId="{D4D58E9F-E618-4006-8DBB-C3D66D846617}" type="presOf" srcId="{A4383B93-95C9-4D40-BF3C-0F4A665506FA}" destId="{AFE67726-0DAA-462F-B40C-A3F05F9B3051}" srcOrd="0" destOrd="0" presId="urn:microsoft.com/office/officeart/2018/2/layout/IconVerticalSolidList"/>
    <dgm:cxn modelId="{D01E3DF7-C8E6-4EEB-8D6F-FF0F67E3DA91}" srcId="{54BAA151-3B9B-480A-BEFD-BA3311AA60C3}" destId="{A4383B93-95C9-4D40-BF3C-0F4A665506FA}" srcOrd="2" destOrd="0" parTransId="{9361FB07-A5B1-4784-8975-E5E05C9149DD}" sibTransId="{E5D0A904-F221-4E6B-9B9E-542E4A4BAC3E}"/>
    <dgm:cxn modelId="{B4A4FF7A-B556-40F1-8106-73BC9DAB5017}" type="presParOf" srcId="{D63B1150-2B99-4C84-A50C-07A28C448087}" destId="{4298AD81-DDDE-4D99-BCFD-05F91F8FA3AD}" srcOrd="0" destOrd="0" presId="urn:microsoft.com/office/officeart/2018/2/layout/IconVerticalSolidList"/>
    <dgm:cxn modelId="{446FF98A-83AD-4D9E-933C-E2DDA4EF2949}" type="presParOf" srcId="{4298AD81-DDDE-4D99-BCFD-05F91F8FA3AD}" destId="{DF5B4B0D-3509-4087-B98C-EDB3ADDB4855}" srcOrd="0" destOrd="0" presId="urn:microsoft.com/office/officeart/2018/2/layout/IconVerticalSolidList"/>
    <dgm:cxn modelId="{4B94BF35-DB8C-4ADB-B303-2E00CC90F27E}" type="presParOf" srcId="{4298AD81-DDDE-4D99-BCFD-05F91F8FA3AD}" destId="{E5E7AA37-F5CF-4EF8-9F4F-E47B3CAED64A}" srcOrd="1" destOrd="0" presId="urn:microsoft.com/office/officeart/2018/2/layout/IconVerticalSolidList"/>
    <dgm:cxn modelId="{81C101D4-8043-48AC-96B0-562CBA842435}" type="presParOf" srcId="{4298AD81-DDDE-4D99-BCFD-05F91F8FA3AD}" destId="{DB1756BA-8E7E-4781-A438-26CD16132EE1}" srcOrd="2" destOrd="0" presId="urn:microsoft.com/office/officeart/2018/2/layout/IconVerticalSolidList"/>
    <dgm:cxn modelId="{3DF499E1-C9B4-41B1-877C-B394B623A73F}" type="presParOf" srcId="{4298AD81-DDDE-4D99-BCFD-05F91F8FA3AD}" destId="{C0502022-76D1-405D-B0C7-65ECFECA67B9}" srcOrd="3" destOrd="0" presId="urn:microsoft.com/office/officeart/2018/2/layout/IconVerticalSolidList"/>
    <dgm:cxn modelId="{AF72B79D-DD2C-41FD-8DBE-D2FE9DEE19DA}" type="presParOf" srcId="{D63B1150-2B99-4C84-A50C-07A28C448087}" destId="{CB286189-9A6E-4193-8B5D-32CFCE9B5505}" srcOrd="1" destOrd="0" presId="urn:microsoft.com/office/officeart/2018/2/layout/IconVerticalSolidList"/>
    <dgm:cxn modelId="{09B9633D-2358-4213-BA13-CE011C463402}" type="presParOf" srcId="{D63B1150-2B99-4C84-A50C-07A28C448087}" destId="{666A1925-5423-4F57-87B7-99B9507FEFD0}" srcOrd="2" destOrd="0" presId="urn:microsoft.com/office/officeart/2018/2/layout/IconVerticalSolidList"/>
    <dgm:cxn modelId="{48E18C00-325B-4FB5-A4F4-A980D96122ED}" type="presParOf" srcId="{666A1925-5423-4F57-87B7-99B9507FEFD0}" destId="{FD1953E0-3714-40AC-A018-F683A20032BD}" srcOrd="0" destOrd="0" presId="urn:microsoft.com/office/officeart/2018/2/layout/IconVerticalSolidList"/>
    <dgm:cxn modelId="{B066D761-8A8C-4662-93D2-A89BB42A5D47}" type="presParOf" srcId="{666A1925-5423-4F57-87B7-99B9507FEFD0}" destId="{A5A9E5CD-47D0-45F5-9FFD-E51D221E3020}" srcOrd="1" destOrd="0" presId="urn:microsoft.com/office/officeart/2018/2/layout/IconVerticalSolidList"/>
    <dgm:cxn modelId="{AD50642C-7BDA-419A-A118-7C73400F6BA0}" type="presParOf" srcId="{666A1925-5423-4F57-87B7-99B9507FEFD0}" destId="{DEF24025-83A5-40AF-8A13-D0F9B4AE8D1C}" srcOrd="2" destOrd="0" presId="urn:microsoft.com/office/officeart/2018/2/layout/IconVerticalSolidList"/>
    <dgm:cxn modelId="{776A3E32-E803-476F-A7E6-A151973B5AFB}" type="presParOf" srcId="{666A1925-5423-4F57-87B7-99B9507FEFD0}" destId="{67859A99-0CA9-4E45-B3BE-D1BDF7E665DD}" srcOrd="3" destOrd="0" presId="urn:microsoft.com/office/officeart/2018/2/layout/IconVerticalSolidList"/>
    <dgm:cxn modelId="{CD411ED9-79F3-469A-AF0F-3082346D5981}" type="presParOf" srcId="{D63B1150-2B99-4C84-A50C-07A28C448087}" destId="{16C12C29-8BB2-40E9-BE3F-50844426693C}" srcOrd="3" destOrd="0" presId="urn:microsoft.com/office/officeart/2018/2/layout/IconVerticalSolidList"/>
    <dgm:cxn modelId="{C287FCFA-102A-4BAA-8DC3-8809DD42556D}" type="presParOf" srcId="{D63B1150-2B99-4C84-A50C-07A28C448087}" destId="{9BFC7AD5-CE7D-4F6F-849F-0E5F812D61A5}" srcOrd="4" destOrd="0" presId="urn:microsoft.com/office/officeart/2018/2/layout/IconVerticalSolidList"/>
    <dgm:cxn modelId="{34FB3BB4-00F3-4F00-92E3-1423095B70AA}" type="presParOf" srcId="{9BFC7AD5-CE7D-4F6F-849F-0E5F812D61A5}" destId="{0C2CA13D-0930-479A-B051-BFA7D94A0D91}" srcOrd="0" destOrd="0" presId="urn:microsoft.com/office/officeart/2018/2/layout/IconVerticalSolidList"/>
    <dgm:cxn modelId="{8BF0BE49-FBE1-403A-8670-F7F71A34E65E}" type="presParOf" srcId="{9BFC7AD5-CE7D-4F6F-849F-0E5F812D61A5}" destId="{E4B6812B-80E8-4F13-8F93-9A329784C82B}" srcOrd="1" destOrd="0" presId="urn:microsoft.com/office/officeart/2018/2/layout/IconVerticalSolidList"/>
    <dgm:cxn modelId="{21B69E67-26EC-40CB-9B28-EE1D944FB835}" type="presParOf" srcId="{9BFC7AD5-CE7D-4F6F-849F-0E5F812D61A5}" destId="{3B4DD1D7-7C36-4D8A-B210-CB262D717050}" srcOrd="2" destOrd="0" presId="urn:microsoft.com/office/officeart/2018/2/layout/IconVerticalSolidList"/>
    <dgm:cxn modelId="{4E62D824-FBDD-4BDD-864E-4FF2E29D5945}" type="presParOf" srcId="{9BFC7AD5-CE7D-4F6F-849F-0E5F812D61A5}" destId="{AFE67726-0DAA-462F-B40C-A3F05F9B305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B4B0D-3509-4087-B98C-EDB3ADDB4855}">
      <dsp:nvSpPr>
        <dsp:cNvPr id="0" name=""/>
        <dsp:cNvSpPr/>
      </dsp:nvSpPr>
      <dsp:spPr>
        <a:xfrm>
          <a:off x="0" y="5061"/>
          <a:ext cx="6506304" cy="1502329"/>
        </a:xfrm>
        <a:prstGeom prst="roundRect">
          <a:avLst>
            <a:gd name="adj" fmla="val 10000"/>
          </a:avLst>
        </a:prstGeom>
        <a:solidFill>
          <a:srgbClr val="40403F"/>
        </a:solidFill>
        <a:ln>
          <a:noFill/>
        </a:ln>
        <a:effectLst/>
      </dsp:spPr>
      <dsp:style>
        <a:lnRef idx="0">
          <a:scrgbClr r="0" g="0" b="0"/>
        </a:lnRef>
        <a:fillRef idx="1">
          <a:scrgbClr r="0" g="0" b="0"/>
        </a:fillRef>
        <a:effectRef idx="0">
          <a:scrgbClr r="0" g="0" b="0"/>
        </a:effectRef>
        <a:fontRef idx="minor"/>
      </dsp:style>
    </dsp:sp>
    <dsp:sp modelId="{E5E7AA37-F5CF-4EF8-9F4F-E47B3CAED64A}">
      <dsp:nvSpPr>
        <dsp:cNvPr id="0" name=""/>
        <dsp:cNvSpPr/>
      </dsp:nvSpPr>
      <dsp:spPr>
        <a:xfrm>
          <a:off x="454454" y="343086"/>
          <a:ext cx="827089" cy="826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0502022-76D1-405D-B0C7-65ECFECA67B9}">
      <dsp:nvSpPr>
        <dsp:cNvPr id="0" name=""/>
        <dsp:cNvSpPr/>
      </dsp:nvSpPr>
      <dsp:spPr>
        <a:xfrm>
          <a:off x="1735998" y="5061"/>
          <a:ext cx="4647401" cy="1597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089" tIns="169089" rIns="169089" bIns="169089" numCol="1" spcCol="1270" anchor="ctr" anchorCtr="0">
          <a:noAutofit/>
        </a:bodyPr>
        <a:lstStyle/>
        <a:p>
          <a:pPr marL="0" lvl="0" indent="0" algn="l" defTabSz="889000">
            <a:lnSpc>
              <a:spcPct val="100000"/>
            </a:lnSpc>
            <a:spcBef>
              <a:spcPct val="0"/>
            </a:spcBef>
            <a:spcAft>
              <a:spcPct val="35000"/>
            </a:spcAft>
            <a:buNone/>
          </a:pPr>
          <a:r>
            <a:rPr lang="en-IN" sz="2000" kern="1200" dirty="0">
              <a:solidFill>
                <a:schemeClr val="bg1"/>
              </a:solidFill>
            </a:rPr>
            <a:t>Data : Messages dataset with 3513 rows and 4 columns. Employees dataset with 665 rows and 4 columns.</a:t>
          </a:r>
          <a:endParaRPr lang="en-US" sz="2000" kern="1200" dirty="0">
            <a:solidFill>
              <a:schemeClr val="bg1"/>
            </a:solidFill>
          </a:endParaRPr>
        </a:p>
      </dsp:txBody>
      <dsp:txXfrm>
        <a:off x="1735998" y="5061"/>
        <a:ext cx="4647401" cy="1597692"/>
      </dsp:txXfrm>
    </dsp:sp>
    <dsp:sp modelId="{FD1953E0-3714-40AC-A018-F683A20032BD}">
      <dsp:nvSpPr>
        <dsp:cNvPr id="0" name=""/>
        <dsp:cNvSpPr/>
      </dsp:nvSpPr>
      <dsp:spPr>
        <a:xfrm>
          <a:off x="0" y="1990073"/>
          <a:ext cx="6506304" cy="1502329"/>
        </a:xfrm>
        <a:prstGeom prst="roundRect">
          <a:avLst>
            <a:gd name="adj" fmla="val 10000"/>
          </a:avLst>
        </a:prstGeom>
        <a:solidFill>
          <a:srgbClr val="40403F"/>
        </a:solidFill>
        <a:ln>
          <a:noFill/>
        </a:ln>
        <a:effectLst/>
      </dsp:spPr>
      <dsp:style>
        <a:lnRef idx="0">
          <a:scrgbClr r="0" g="0" b="0"/>
        </a:lnRef>
        <a:fillRef idx="1">
          <a:scrgbClr r="0" g="0" b="0"/>
        </a:fillRef>
        <a:effectRef idx="0">
          <a:scrgbClr r="0" g="0" b="0"/>
        </a:effectRef>
        <a:fontRef idx="minor"/>
      </dsp:style>
    </dsp:sp>
    <dsp:sp modelId="{A5A9E5CD-47D0-45F5-9FFD-E51D221E3020}">
      <dsp:nvSpPr>
        <dsp:cNvPr id="0" name=""/>
        <dsp:cNvSpPr/>
      </dsp:nvSpPr>
      <dsp:spPr>
        <a:xfrm>
          <a:off x="454454" y="2328097"/>
          <a:ext cx="827089" cy="8262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7859A99-0CA9-4E45-B3BE-D1BDF7E665DD}">
      <dsp:nvSpPr>
        <dsp:cNvPr id="0" name=""/>
        <dsp:cNvSpPr/>
      </dsp:nvSpPr>
      <dsp:spPr>
        <a:xfrm>
          <a:off x="1735998" y="1990073"/>
          <a:ext cx="4647401" cy="1597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089" tIns="169089" rIns="169089" bIns="169089" numCol="1" spcCol="1270" anchor="ctr" anchorCtr="0">
          <a:noAutofit/>
        </a:bodyPr>
        <a:lstStyle/>
        <a:p>
          <a:pPr marL="0" lvl="0" indent="0" algn="just" defTabSz="889000">
            <a:lnSpc>
              <a:spcPct val="100000"/>
            </a:lnSpc>
            <a:spcBef>
              <a:spcPct val="0"/>
            </a:spcBef>
            <a:spcAft>
              <a:spcPct val="35000"/>
            </a:spcAft>
            <a:buNone/>
          </a:pPr>
          <a:r>
            <a:rPr lang="en-US" sz="2000" kern="1200" dirty="0">
              <a:solidFill>
                <a:schemeClr val="bg1"/>
              </a:solidFill>
            </a:rPr>
            <a:t>The data comprises messages exchanged among employees and the respective departments in which they are employed.</a:t>
          </a:r>
        </a:p>
      </dsp:txBody>
      <dsp:txXfrm>
        <a:off x="1735998" y="1990073"/>
        <a:ext cx="4647401" cy="1597692"/>
      </dsp:txXfrm>
    </dsp:sp>
    <dsp:sp modelId="{0C2CA13D-0930-479A-B051-BFA7D94A0D91}">
      <dsp:nvSpPr>
        <dsp:cNvPr id="0" name=""/>
        <dsp:cNvSpPr/>
      </dsp:nvSpPr>
      <dsp:spPr>
        <a:xfrm>
          <a:off x="0" y="3975085"/>
          <a:ext cx="6506304" cy="1502329"/>
        </a:xfrm>
        <a:prstGeom prst="roundRect">
          <a:avLst>
            <a:gd name="adj" fmla="val 10000"/>
          </a:avLst>
        </a:prstGeom>
        <a:solidFill>
          <a:srgbClr val="40403F"/>
        </a:solidFill>
        <a:ln>
          <a:noFill/>
        </a:ln>
        <a:effectLst/>
      </dsp:spPr>
      <dsp:style>
        <a:lnRef idx="0">
          <a:scrgbClr r="0" g="0" b="0"/>
        </a:lnRef>
        <a:fillRef idx="1">
          <a:scrgbClr r="0" g="0" b="0"/>
        </a:fillRef>
        <a:effectRef idx="0">
          <a:scrgbClr r="0" g="0" b="0"/>
        </a:effectRef>
        <a:fontRef idx="minor"/>
      </dsp:style>
    </dsp:sp>
    <dsp:sp modelId="{E4B6812B-80E8-4F13-8F93-9A329784C82B}">
      <dsp:nvSpPr>
        <dsp:cNvPr id="0" name=""/>
        <dsp:cNvSpPr/>
      </dsp:nvSpPr>
      <dsp:spPr>
        <a:xfrm>
          <a:off x="454898" y="4313109"/>
          <a:ext cx="827089" cy="8262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FE67726-0DAA-462F-B40C-A3F05F9B3051}">
      <dsp:nvSpPr>
        <dsp:cNvPr id="0" name=""/>
        <dsp:cNvSpPr/>
      </dsp:nvSpPr>
      <dsp:spPr>
        <a:xfrm>
          <a:off x="1736887" y="3975085"/>
          <a:ext cx="4647401" cy="1597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089" tIns="169089" rIns="169089" bIns="169089" numCol="1" spcCol="1270" anchor="ctr" anchorCtr="0">
          <a:noAutofit/>
        </a:bodyPr>
        <a:lstStyle/>
        <a:p>
          <a:pPr marL="0" lvl="0" indent="0" algn="l" defTabSz="889000">
            <a:lnSpc>
              <a:spcPct val="100000"/>
            </a:lnSpc>
            <a:spcBef>
              <a:spcPct val="0"/>
            </a:spcBef>
            <a:spcAft>
              <a:spcPct val="35000"/>
            </a:spcAft>
            <a:buNone/>
          </a:pPr>
          <a:r>
            <a:rPr lang="en-IN" sz="2000" kern="1200" dirty="0">
              <a:solidFill>
                <a:schemeClr val="bg1"/>
              </a:solidFill>
            </a:rPr>
            <a:t>DATASET source: </a:t>
          </a:r>
          <a:r>
            <a:rPr lang="en-IN" sz="2000" u="sng" kern="1200" dirty="0">
              <a:solidFill>
                <a:schemeClr val="bg1"/>
              </a:solidFill>
              <a:hlinkClick xmlns:r="http://schemas.openxmlformats.org/officeDocument/2006/relationships" r:id="rId7">
                <a:extLst>
                  <a:ext uri="{A12FA001-AC4F-418D-AE19-62706E023703}">
                    <ahyp:hlinkClr xmlns:ahyp="http://schemas.microsoft.com/office/drawing/2018/hyperlinkcolor" val="tx"/>
                  </a:ext>
                </a:extLst>
              </a:hlinkClick>
            </a:rPr>
            <a:t>https://unstop.com/hackathons/insights-x-egs-pillay-engineering-college-910034</a:t>
          </a:r>
          <a:endParaRPr lang="en-US" sz="2000" kern="1200" dirty="0">
            <a:solidFill>
              <a:schemeClr val="bg1"/>
            </a:solidFill>
          </a:endParaRPr>
        </a:p>
      </dsp:txBody>
      <dsp:txXfrm>
        <a:off x="1736887" y="3975085"/>
        <a:ext cx="4647401" cy="159769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F08A1D7-D8D9-A947-816D-024F47046D85}" type="datetimeFigureOut">
              <a:rPr lang="en-US" smtClean="0"/>
              <a:t>2/29/2024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1EA6395-1429-A04F-8CB6-4F98C142849E}"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5733564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8A1D7-D8D9-A947-816D-024F47046D85}"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A6395-1429-A04F-8CB6-4F98C142849E}" type="slidenum">
              <a:rPr lang="en-US" smtClean="0"/>
              <a:t>‹#›</a:t>
            </a:fld>
            <a:endParaRPr lang="en-US"/>
          </a:p>
        </p:txBody>
      </p:sp>
    </p:spTree>
    <p:extLst>
      <p:ext uri="{BB962C8B-B14F-4D97-AF65-F5344CB8AC3E}">
        <p14:creationId xmlns:p14="http://schemas.microsoft.com/office/powerpoint/2010/main" val="190070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8A1D7-D8D9-A947-816D-024F47046D85}"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A6395-1429-A04F-8CB6-4F98C142849E}" type="slidenum">
              <a:rPr lang="en-US" smtClean="0"/>
              <a:t>‹#›</a:t>
            </a:fld>
            <a:endParaRPr lang="en-US"/>
          </a:p>
        </p:txBody>
      </p:sp>
    </p:spTree>
    <p:extLst>
      <p:ext uri="{BB962C8B-B14F-4D97-AF65-F5344CB8AC3E}">
        <p14:creationId xmlns:p14="http://schemas.microsoft.com/office/powerpoint/2010/main" val="2197441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8A1D7-D8D9-A947-816D-024F47046D85}"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A6395-1429-A04F-8CB6-4F98C142849E}" type="slidenum">
              <a:rPr lang="en-US" smtClean="0"/>
              <a:t>‹#›</a:t>
            </a:fld>
            <a:endParaRPr lang="en-US"/>
          </a:p>
        </p:txBody>
      </p:sp>
    </p:spTree>
    <p:extLst>
      <p:ext uri="{BB962C8B-B14F-4D97-AF65-F5344CB8AC3E}">
        <p14:creationId xmlns:p14="http://schemas.microsoft.com/office/powerpoint/2010/main" val="3934993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F08A1D7-D8D9-A947-816D-024F47046D85}" type="datetimeFigureOut">
              <a:rPr lang="en-US" smtClean="0"/>
              <a:t>2/29/2024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1EA6395-1429-A04F-8CB6-4F98C142849E}"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268233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08A1D7-D8D9-A947-816D-024F47046D85}"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A6395-1429-A04F-8CB6-4F98C142849E}" type="slidenum">
              <a:rPr lang="en-US" smtClean="0"/>
              <a:t>‹#›</a:t>
            </a:fld>
            <a:endParaRPr lang="en-US"/>
          </a:p>
        </p:txBody>
      </p:sp>
    </p:spTree>
    <p:extLst>
      <p:ext uri="{BB962C8B-B14F-4D97-AF65-F5344CB8AC3E}">
        <p14:creationId xmlns:p14="http://schemas.microsoft.com/office/powerpoint/2010/main" val="276408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08A1D7-D8D9-A947-816D-024F47046D85}" type="datetimeFigureOut">
              <a:rPr lang="en-US" smtClean="0"/>
              <a:t>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EA6395-1429-A04F-8CB6-4F98C142849E}" type="slidenum">
              <a:rPr lang="en-US" smtClean="0"/>
              <a:t>‹#›</a:t>
            </a:fld>
            <a:endParaRPr lang="en-US"/>
          </a:p>
        </p:txBody>
      </p:sp>
    </p:spTree>
    <p:extLst>
      <p:ext uri="{BB962C8B-B14F-4D97-AF65-F5344CB8AC3E}">
        <p14:creationId xmlns:p14="http://schemas.microsoft.com/office/powerpoint/2010/main" val="1826494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08A1D7-D8D9-A947-816D-024F47046D85}" type="datetimeFigureOut">
              <a:rPr lang="en-US" smtClean="0"/>
              <a:t>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EA6395-1429-A04F-8CB6-4F98C142849E}" type="slidenum">
              <a:rPr lang="en-US" smtClean="0"/>
              <a:t>‹#›</a:t>
            </a:fld>
            <a:endParaRPr lang="en-US"/>
          </a:p>
        </p:txBody>
      </p:sp>
    </p:spTree>
    <p:extLst>
      <p:ext uri="{BB962C8B-B14F-4D97-AF65-F5344CB8AC3E}">
        <p14:creationId xmlns:p14="http://schemas.microsoft.com/office/powerpoint/2010/main" val="3725722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08A1D7-D8D9-A947-816D-024F47046D85}" type="datetimeFigureOut">
              <a:rPr lang="en-US" smtClean="0"/>
              <a:t>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EA6395-1429-A04F-8CB6-4F98C142849E}" type="slidenum">
              <a:rPr lang="en-US" smtClean="0"/>
              <a:t>‹#›</a:t>
            </a:fld>
            <a:endParaRPr lang="en-US"/>
          </a:p>
        </p:txBody>
      </p:sp>
    </p:spTree>
    <p:extLst>
      <p:ext uri="{BB962C8B-B14F-4D97-AF65-F5344CB8AC3E}">
        <p14:creationId xmlns:p14="http://schemas.microsoft.com/office/powerpoint/2010/main" val="373365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F08A1D7-D8D9-A947-816D-024F47046D85}" type="datetimeFigureOut">
              <a:rPr lang="en-US" smtClean="0"/>
              <a:t>2/29/2024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1EA6395-1429-A04F-8CB6-4F98C142849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4562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F08A1D7-D8D9-A947-816D-024F47046D85}" type="datetimeFigureOut">
              <a:rPr lang="en-US" smtClean="0"/>
              <a:t>2/29/2024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1EA6395-1429-A04F-8CB6-4F98C142849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46159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F08A1D7-D8D9-A947-816D-024F47046D85}" type="datetimeFigureOut">
              <a:rPr lang="en-US" smtClean="0"/>
              <a:t>2/29/2024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1EA6395-1429-A04F-8CB6-4F98C142849E}"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835101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ECB0E0D-AC1B-4E83-84EA-237BFA206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6DCB3B1-E1A7-4510-831B-77C8EFF56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10132A3B-10CF-4EEB-BA1F-A63D2ED61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014E52ED-3C51-46E6-BE4B-14FFAB2C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Title 1">
            <a:extLst>
              <a:ext uri="{FF2B5EF4-FFF2-40B4-BE49-F238E27FC236}">
                <a16:creationId xmlns:a16="http://schemas.microsoft.com/office/drawing/2014/main" id="{C9CF56A2-8874-8249-BF6B-471E40942792}"/>
              </a:ext>
            </a:extLst>
          </p:cNvPr>
          <p:cNvSpPr>
            <a:spLocks noGrp="1"/>
          </p:cNvSpPr>
          <p:nvPr>
            <p:ph type="ctrTitle"/>
          </p:nvPr>
        </p:nvSpPr>
        <p:spPr>
          <a:xfrm>
            <a:off x="1478521" y="1480930"/>
            <a:ext cx="5751537" cy="3848521"/>
          </a:xfrm>
        </p:spPr>
        <p:txBody>
          <a:bodyPr anchor="ctr">
            <a:normAutofit/>
          </a:bodyPr>
          <a:lstStyle/>
          <a:p>
            <a:pPr algn="r"/>
            <a:r>
              <a:rPr lang="en-US" sz="6600" b="1" dirty="0"/>
              <a:t>Insights </a:t>
            </a:r>
            <a:r>
              <a:rPr lang="en-US" sz="6600" b="1" dirty="0" err="1"/>
              <a:t>hr</a:t>
            </a:r>
            <a:r>
              <a:rPr lang="en-US" sz="6600" b="1" dirty="0"/>
              <a:t> analytics</a:t>
            </a:r>
          </a:p>
        </p:txBody>
      </p:sp>
      <p:sp>
        <p:nvSpPr>
          <p:cNvPr id="3" name="Subtitle 2">
            <a:extLst>
              <a:ext uri="{FF2B5EF4-FFF2-40B4-BE49-F238E27FC236}">
                <a16:creationId xmlns:a16="http://schemas.microsoft.com/office/drawing/2014/main" id="{AF7B9FD4-3B90-4945-B3B7-A828BDEE0C75}"/>
              </a:ext>
            </a:extLst>
          </p:cNvPr>
          <p:cNvSpPr>
            <a:spLocks noGrp="1"/>
          </p:cNvSpPr>
          <p:nvPr>
            <p:ph type="subTitle" idx="1"/>
          </p:nvPr>
        </p:nvSpPr>
        <p:spPr>
          <a:xfrm>
            <a:off x="7955721" y="1480929"/>
            <a:ext cx="2757759" cy="3848522"/>
          </a:xfrm>
        </p:spPr>
        <p:txBody>
          <a:bodyPr anchor="ctr">
            <a:normAutofit/>
          </a:bodyPr>
          <a:lstStyle/>
          <a:p>
            <a:pPr algn="l">
              <a:spcAft>
                <a:spcPts val="600"/>
              </a:spcAft>
            </a:pPr>
            <a:r>
              <a:rPr lang="en-US" dirty="0"/>
              <a:t>Akhilesh T S</a:t>
            </a:r>
          </a:p>
          <a:p>
            <a:pPr algn="l">
              <a:spcAft>
                <a:spcPts val="600"/>
              </a:spcAft>
            </a:pPr>
            <a:r>
              <a:rPr lang="en-US" dirty="0"/>
              <a:t>SASTRA University</a:t>
            </a:r>
          </a:p>
          <a:p>
            <a:pPr algn="l">
              <a:spcAft>
                <a:spcPts val="600"/>
              </a:spcAft>
            </a:pPr>
            <a:r>
              <a:rPr lang="en-US" dirty="0" err="1"/>
              <a:t>B.Tech</a:t>
            </a:r>
            <a:r>
              <a:rPr lang="en-US"/>
              <a:t> CSE core</a:t>
            </a:r>
            <a:endParaRPr lang="en-US" dirty="0"/>
          </a:p>
        </p:txBody>
      </p:sp>
      <p:cxnSp>
        <p:nvCxnSpPr>
          <p:cNvPr id="14" name="Straight Connector 13">
            <a:extLst>
              <a:ext uri="{FF2B5EF4-FFF2-40B4-BE49-F238E27FC236}">
                <a16:creationId xmlns:a16="http://schemas.microsoft.com/office/drawing/2014/main" id="{6116DDC6-8F07-46CC-8751-E5C9346B2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4964" y="2388358"/>
            <a:ext cx="0" cy="1856096"/>
          </a:xfrm>
          <a:prstGeom prst="line">
            <a:avLst/>
          </a:prstGeom>
          <a:ln w="25400"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0681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9229D0B-5453-5460-F1C5-99E92F8EC36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0EAFE17-68EA-5BA3-B05E-E94A9D288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6D4E2153-13DE-4F0E-1C2B-9115EC5A9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AF2201-13B7-256C-4F7E-910204FD4D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236ADFC-7A62-3A45-813A-F400C349E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6F209F6-79F9-D3C2-3505-5D14D8CCA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80CB97D-C0B4-7F88-6C17-A7D8C37FB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69A26F5-D524-3245-5D7C-921DF747B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3CF1C3-DCD1-E744-B0F1-BC1F7528CC1E}"/>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C533A915-0C71-5547-E25D-882F0B135020}"/>
              </a:ext>
            </a:extLst>
          </p:cNvPr>
          <p:cNvPicPr>
            <a:picLocks noChangeAspect="1"/>
          </p:cNvPicPr>
          <p:nvPr/>
        </p:nvPicPr>
        <p:blipFill>
          <a:blip r:embed="rId2"/>
          <a:stretch>
            <a:fillRect/>
          </a:stretch>
        </p:blipFill>
        <p:spPr>
          <a:xfrm>
            <a:off x="207639" y="370428"/>
            <a:ext cx="11618601" cy="6174175"/>
          </a:xfrm>
          <a:prstGeom prst="rect">
            <a:avLst/>
          </a:prstGeom>
        </p:spPr>
      </p:pic>
    </p:spTree>
    <p:extLst>
      <p:ext uri="{BB962C8B-B14F-4D97-AF65-F5344CB8AC3E}">
        <p14:creationId xmlns:p14="http://schemas.microsoft.com/office/powerpoint/2010/main" val="1189172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1C6E7D1-60C0-FC03-8084-A40ACAC307E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BF4CCE1-090B-F9EA-BD7F-8BE4E8623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662B11E-6ADB-56ED-B6F6-BC77BD5EE3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5AD9DA-6919-A8E0-9740-0F810ED44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E9957DE-55C5-6DE5-75B5-3171AE27D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3474546-5BD2-55E1-2057-95A624446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AB41AB-F5C4-5E5C-6403-3D5A88444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1619AE3-BE51-9007-66FC-DFDC7B13C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DAB9B2-2950-FFA6-DBDB-2F668093F7EB}"/>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6EB74436-7BBF-0806-28EA-C4CFDA034399}"/>
              </a:ext>
            </a:extLst>
          </p:cNvPr>
          <p:cNvPicPr>
            <a:picLocks noChangeAspect="1"/>
          </p:cNvPicPr>
          <p:nvPr/>
        </p:nvPicPr>
        <p:blipFill>
          <a:blip r:embed="rId2"/>
          <a:stretch>
            <a:fillRect/>
          </a:stretch>
        </p:blipFill>
        <p:spPr>
          <a:xfrm>
            <a:off x="1023923" y="197270"/>
            <a:ext cx="10416696" cy="6460874"/>
          </a:xfrm>
          <a:prstGeom prst="rect">
            <a:avLst/>
          </a:prstGeom>
        </p:spPr>
      </p:pic>
    </p:spTree>
    <p:extLst>
      <p:ext uri="{BB962C8B-B14F-4D97-AF65-F5344CB8AC3E}">
        <p14:creationId xmlns:p14="http://schemas.microsoft.com/office/powerpoint/2010/main" val="2595738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23011AD-DCEA-6096-00F6-BEE14A37793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F878DF2-3D8E-9E17-9D32-848CEB0BA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AEB01A36-69AD-94A3-CF3C-CDB2AAD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7771FB5-5538-CB00-E296-C55D29AE7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AC71746-4E65-6A40-FC2D-C521B1FC0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40651B8-708D-35D2-3DA1-02F883DA2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C2AC03D-2DB3-E979-A25C-7C4F66722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AA41B2-C9A0-25AB-3221-6B5E1798B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2F00C9-4F02-388A-65C6-DD7C3D35E3B3}"/>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D0F81DD8-6D84-D3C8-271E-64BCC341B7DC}"/>
              </a:ext>
            </a:extLst>
          </p:cNvPr>
          <p:cNvPicPr>
            <a:picLocks noChangeAspect="1"/>
          </p:cNvPicPr>
          <p:nvPr/>
        </p:nvPicPr>
        <p:blipFill>
          <a:blip r:embed="rId2"/>
          <a:stretch>
            <a:fillRect/>
          </a:stretch>
        </p:blipFill>
        <p:spPr>
          <a:xfrm>
            <a:off x="1309085" y="178212"/>
            <a:ext cx="9726230" cy="6495609"/>
          </a:xfrm>
          <a:prstGeom prst="rect">
            <a:avLst/>
          </a:prstGeom>
        </p:spPr>
      </p:pic>
    </p:spTree>
    <p:extLst>
      <p:ext uri="{BB962C8B-B14F-4D97-AF65-F5344CB8AC3E}">
        <p14:creationId xmlns:p14="http://schemas.microsoft.com/office/powerpoint/2010/main" val="4049263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7DBC8900-EAD8-F8A8-37D8-49BF1C4C0DD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539526-B1B1-9C23-CA8B-F9305F999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A85002-73B1-83CB-427E-3D58CC56E6E5}"/>
              </a:ext>
            </a:extLst>
          </p:cNvPr>
          <p:cNvSpPr>
            <a:spLocks noGrp="1"/>
          </p:cNvSpPr>
          <p:nvPr>
            <p:ph idx="1"/>
          </p:nvPr>
        </p:nvSpPr>
        <p:spPr>
          <a:xfrm>
            <a:off x="1188720" y="1188720"/>
            <a:ext cx="5369029" cy="4480560"/>
          </a:xfrm>
        </p:spPr>
        <p:txBody>
          <a:bodyPr anchor="ctr">
            <a:normAutofit/>
          </a:bodyPr>
          <a:lstStyle/>
          <a:p>
            <a:pPr algn="just"/>
            <a:r>
              <a:rPr lang="en-US" dirty="0"/>
              <a:t>Sales has influential employees.</a:t>
            </a:r>
          </a:p>
          <a:p>
            <a:pPr algn="just"/>
            <a:r>
              <a:rPr lang="en-US" dirty="0"/>
              <a:t>Sales engages most, especially with Operations.</a:t>
            </a:r>
          </a:p>
          <a:p>
            <a:pPr algn="just"/>
            <a:r>
              <a:rPr lang="en-US" dirty="0"/>
              <a:t>Employee 605 has the most connections.</a:t>
            </a:r>
          </a:p>
          <a:p>
            <a:pPr algn="just"/>
            <a:r>
              <a:rPr lang="en-US" dirty="0"/>
              <a:t>The U.S. leads in message flow.</a:t>
            </a:r>
          </a:p>
          <a:p>
            <a:pPr algn="just"/>
            <a:r>
              <a:rPr lang="en-US" dirty="0"/>
              <a:t>Admin has top connections, closely followed by Sales.</a:t>
            </a:r>
          </a:p>
          <a:p>
            <a:pPr algn="just"/>
            <a:r>
              <a:rPr lang="en-US" dirty="0"/>
              <a:t>7-8 am is the peak communication time.</a:t>
            </a:r>
          </a:p>
        </p:txBody>
      </p:sp>
      <p:sp>
        <p:nvSpPr>
          <p:cNvPr id="10" name="Rectangle 9">
            <a:extLst>
              <a:ext uri="{FF2B5EF4-FFF2-40B4-BE49-F238E27FC236}">
                <a16:creationId xmlns:a16="http://schemas.microsoft.com/office/drawing/2014/main" id="{BF1A4B53-D408-0370-88A8-50E5A7632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527850" y="0"/>
            <a:ext cx="4664149"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07710788-FB16-48DA-5E6E-76CFD059FF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44D7AC03-E141-96D4-FA1E-D17A8F866FCE}"/>
              </a:ext>
            </a:extLst>
          </p:cNvPr>
          <p:cNvSpPr>
            <a:spLocks noGrp="1"/>
          </p:cNvSpPr>
          <p:nvPr>
            <p:ph type="title"/>
          </p:nvPr>
        </p:nvSpPr>
        <p:spPr>
          <a:xfrm>
            <a:off x="8523027" y="1252181"/>
            <a:ext cx="3132162" cy="4302457"/>
          </a:xfrm>
        </p:spPr>
        <p:txBody>
          <a:bodyPr>
            <a:normAutofit/>
          </a:bodyPr>
          <a:lstStyle/>
          <a:p>
            <a:r>
              <a:rPr lang="en-US" sz="4000" dirty="0">
                <a:solidFill>
                  <a:schemeClr val="bg2"/>
                </a:solidFill>
              </a:rPr>
              <a:t>Conclusions</a:t>
            </a:r>
          </a:p>
        </p:txBody>
      </p:sp>
    </p:spTree>
    <p:extLst>
      <p:ext uri="{BB962C8B-B14F-4D97-AF65-F5344CB8AC3E}">
        <p14:creationId xmlns:p14="http://schemas.microsoft.com/office/powerpoint/2010/main" val="1701206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DF8D8AD-099E-F1DF-1103-AED6BFFFEF1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EB9C1FE-6B28-F4C8-6059-7BA459BC7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ECA748-A9B2-D088-9F1D-0698692E0996}"/>
              </a:ext>
            </a:extLst>
          </p:cNvPr>
          <p:cNvSpPr>
            <a:spLocks noGrp="1"/>
          </p:cNvSpPr>
          <p:nvPr>
            <p:ph idx="1"/>
          </p:nvPr>
        </p:nvSpPr>
        <p:spPr>
          <a:xfrm>
            <a:off x="1188720" y="1188720"/>
            <a:ext cx="5369029" cy="4480560"/>
          </a:xfrm>
        </p:spPr>
        <p:txBody>
          <a:bodyPr anchor="ctr">
            <a:normAutofit/>
          </a:bodyPr>
          <a:lstStyle/>
          <a:p>
            <a:pPr algn="just"/>
            <a:r>
              <a:rPr lang="en-US" dirty="0"/>
              <a:t>Boost Marketing department interaction by implementing targeted engagement strategies.</a:t>
            </a:r>
          </a:p>
          <a:p>
            <a:pPr algn="just"/>
            <a:r>
              <a:rPr lang="en-US" dirty="0"/>
              <a:t>Diversify age groups in Marketing for a more dynamic team.</a:t>
            </a:r>
          </a:p>
          <a:p>
            <a:pPr algn="just"/>
            <a:r>
              <a:rPr lang="en-US" dirty="0"/>
              <a:t>Increase overall involvement of Marketing professionals through collaborative initiatives.</a:t>
            </a:r>
          </a:p>
          <a:p>
            <a:pPr algn="just"/>
            <a:r>
              <a:rPr lang="en-US" dirty="0"/>
              <a:t>Address Brazil's uneven departmental distribution with strategic workforce planning.</a:t>
            </a:r>
          </a:p>
        </p:txBody>
      </p:sp>
      <p:sp>
        <p:nvSpPr>
          <p:cNvPr id="10" name="Rectangle 9">
            <a:extLst>
              <a:ext uri="{FF2B5EF4-FFF2-40B4-BE49-F238E27FC236}">
                <a16:creationId xmlns:a16="http://schemas.microsoft.com/office/drawing/2014/main" id="{57DF77E9-FF07-AB83-B29F-92E592736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527850" y="0"/>
            <a:ext cx="4664149"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6C932BF0-E036-5D74-D464-433D63221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5AAF37FB-35AD-4641-A90A-0B947AACA2E1}"/>
              </a:ext>
            </a:extLst>
          </p:cNvPr>
          <p:cNvSpPr>
            <a:spLocks noGrp="1"/>
          </p:cNvSpPr>
          <p:nvPr>
            <p:ph type="title"/>
          </p:nvPr>
        </p:nvSpPr>
        <p:spPr>
          <a:xfrm>
            <a:off x="8523027" y="1252181"/>
            <a:ext cx="3132162" cy="4302457"/>
          </a:xfrm>
        </p:spPr>
        <p:txBody>
          <a:bodyPr>
            <a:normAutofit/>
          </a:bodyPr>
          <a:lstStyle/>
          <a:p>
            <a:r>
              <a:rPr lang="en-US" sz="4000" dirty="0">
                <a:solidFill>
                  <a:schemeClr val="bg2"/>
                </a:solidFill>
              </a:rPr>
              <a:t>Recommendations</a:t>
            </a:r>
          </a:p>
        </p:txBody>
      </p:sp>
    </p:spTree>
    <p:extLst>
      <p:ext uri="{BB962C8B-B14F-4D97-AF65-F5344CB8AC3E}">
        <p14:creationId xmlns:p14="http://schemas.microsoft.com/office/powerpoint/2010/main" val="440271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4BB1650-B616-4EFB-9FB7-5D93104B5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a:extLst>
              <a:ext uri="{FF2B5EF4-FFF2-40B4-BE49-F238E27FC236}">
                <a16:creationId xmlns:a16="http://schemas.microsoft.com/office/drawing/2014/main" id="{54301C4D-ADB9-2647-A166-0D9B1669F60A}"/>
              </a:ext>
            </a:extLst>
          </p:cNvPr>
          <p:cNvSpPr>
            <a:spLocks noGrp="1"/>
          </p:cNvSpPr>
          <p:nvPr>
            <p:ph idx="1"/>
          </p:nvPr>
        </p:nvSpPr>
        <p:spPr>
          <a:xfrm>
            <a:off x="1188720" y="1188720"/>
            <a:ext cx="5369029" cy="4480560"/>
          </a:xfrm>
        </p:spPr>
        <p:txBody>
          <a:bodyPr anchor="ctr">
            <a:noAutofit/>
          </a:bodyPr>
          <a:lstStyle/>
          <a:p>
            <a:r>
              <a:rPr lang="en-IN" sz="2400" dirty="0"/>
              <a:t>About Data</a:t>
            </a:r>
          </a:p>
          <a:p>
            <a:r>
              <a:rPr lang="en-IN" sz="2400" dirty="0"/>
              <a:t>Goals/ Business Questions</a:t>
            </a:r>
          </a:p>
          <a:p>
            <a:r>
              <a:rPr lang="en-IN" sz="2400" dirty="0"/>
              <a:t>Python Analysis</a:t>
            </a:r>
          </a:p>
          <a:p>
            <a:r>
              <a:rPr lang="en-IN" sz="2400" dirty="0"/>
              <a:t>Conclusion</a:t>
            </a:r>
          </a:p>
          <a:p>
            <a:r>
              <a:rPr lang="en-IN" sz="2400" dirty="0"/>
              <a:t>Recommendation</a:t>
            </a:r>
          </a:p>
          <a:p>
            <a:endParaRPr lang="en-US" sz="2400" dirty="0"/>
          </a:p>
        </p:txBody>
      </p:sp>
      <p:sp>
        <p:nvSpPr>
          <p:cNvPr id="23" name="Rectangle 18">
            <a:extLst>
              <a:ext uri="{FF2B5EF4-FFF2-40B4-BE49-F238E27FC236}">
                <a16:creationId xmlns:a16="http://schemas.microsoft.com/office/drawing/2014/main" id="{BB47C962-A905-4168-832D-BF622B381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527850" y="0"/>
            <a:ext cx="4664149"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6">
            <a:extLst>
              <a:ext uri="{FF2B5EF4-FFF2-40B4-BE49-F238E27FC236}">
                <a16:creationId xmlns:a16="http://schemas.microsoft.com/office/drawing/2014/main" id="{B0CAA55C-9F48-4F94-95AA-5635394974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D39F7F91-FB67-6A4F-AE03-B3B7E721BC5E}"/>
              </a:ext>
            </a:extLst>
          </p:cNvPr>
          <p:cNvSpPr>
            <a:spLocks noGrp="1"/>
          </p:cNvSpPr>
          <p:nvPr>
            <p:ph type="title"/>
          </p:nvPr>
        </p:nvSpPr>
        <p:spPr>
          <a:xfrm>
            <a:off x="8523027" y="1252181"/>
            <a:ext cx="3132162" cy="4302457"/>
          </a:xfrm>
        </p:spPr>
        <p:txBody>
          <a:bodyPr>
            <a:normAutofit/>
          </a:bodyPr>
          <a:lstStyle/>
          <a:p>
            <a:r>
              <a:rPr lang="en-IN" sz="4000" dirty="0">
                <a:solidFill>
                  <a:schemeClr val="bg2"/>
                </a:solidFill>
              </a:rPr>
              <a:t>Contents</a:t>
            </a:r>
            <a:endParaRPr lang="en-US" sz="4000" dirty="0">
              <a:solidFill>
                <a:schemeClr val="bg2"/>
              </a:solidFill>
            </a:endParaRPr>
          </a:p>
        </p:txBody>
      </p:sp>
    </p:spTree>
    <p:extLst>
      <p:ext uri="{BB962C8B-B14F-4D97-AF65-F5344CB8AC3E}">
        <p14:creationId xmlns:p14="http://schemas.microsoft.com/office/powerpoint/2010/main" val="4070406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26521D-FB84-7E48-B211-D1BFE46C80BB}"/>
              </a:ext>
            </a:extLst>
          </p:cNvPr>
          <p:cNvSpPr>
            <a:spLocks noGrp="1"/>
          </p:cNvSpPr>
          <p:nvPr>
            <p:ph type="title"/>
          </p:nvPr>
        </p:nvSpPr>
        <p:spPr>
          <a:xfrm>
            <a:off x="640080" y="639704"/>
            <a:ext cx="3299579" cy="5577840"/>
          </a:xfrm>
        </p:spPr>
        <p:txBody>
          <a:bodyPr anchor="ctr">
            <a:normAutofit/>
          </a:bodyPr>
          <a:lstStyle/>
          <a:p>
            <a:pPr algn="ctr"/>
            <a:r>
              <a:rPr lang="en-IN" dirty="0"/>
              <a:t>About Data</a:t>
            </a:r>
            <a:endParaRPr lang="en-US" dirty="0"/>
          </a:p>
        </p:txBody>
      </p:sp>
      <p:graphicFrame>
        <p:nvGraphicFramePr>
          <p:cNvPr id="5" name="Content Placeholder 2">
            <a:extLst>
              <a:ext uri="{FF2B5EF4-FFF2-40B4-BE49-F238E27FC236}">
                <a16:creationId xmlns:a16="http://schemas.microsoft.com/office/drawing/2014/main" id="{C99047AE-FBE0-468E-931A-47E601ECC342}"/>
              </a:ext>
            </a:extLst>
          </p:cNvPr>
          <p:cNvGraphicFramePr>
            <a:graphicFrameLocks noGrp="1"/>
          </p:cNvGraphicFramePr>
          <p:nvPr>
            <p:ph idx="1"/>
            <p:extLst>
              <p:ext uri="{D42A27DB-BD31-4B8C-83A1-F6EECF244321}">
                <p14:modId xmlns:p14="http://schemas.microsoft.com/office/powerpoint/2010/main" val="2026191439"/>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604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BB1650-B616-4EFB-9FB7-5D93104B5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B02D2E-2470-B241-91FD-16F5E4786F18}"/>
              </a:ext>
            </a:extLst>
          </p:cNvPr>
          <p:cNvSpPr>
            <a:spLocks noGrp="1"/>
          </p:cNvSpPr>
          <p:nvPr>
            <p:ph idx="1"/>
          </p:nvPr>
        </p:nvSpPr>
        <p:spPr>
          <a:xfrm>
            <a:off x="1188720" y="1188720"/>
            <a:ext cx="5369029" cy="4480560"/>
          </a:xfrm>
        </p:spPr>
        <p:txBody>
          <a:bodyPr anchor="ctr">
            <a:normAutofit/>
          </a:bodyPr>
          <a:lstStyle/>
          <a:p>
            <a:r>
              <a:rPr lang="en-IN" dirty="0"/>
              <a:t>Which departments are the most active?</a:t>
            </a:r>
          </a:p>
          <a:p>
            <a:r>
              <a:rPr lang="en-IN" dirty="0"/>
              <a:t>Which employee has the highest number of connections?</a:t>
            </a:r>
          </a:p>
          <a:p>
            <a:r>
              <a:rPr lang="en-IN" dirty="0"/>
              <a:t>Who are the most influential employees and departments?</a:t>
            </a:r>
          </a:p>
          <a:p>
            <a:r>
              <a:rPr lang="en-IN" dirty="0"/>
              <a:t>Which departments should focus on efforts for enhanced collaboration</a:t>
            </a:r>
          </a:p>
          <a:p>
            <a:endParaRPr lang="en-US" dirty="0"/>
          </a:p>
        </p:txBody>
      </p:sp>
      <p:sp>
        <p:nvSpPr>
          <p:cNvPr id="10" name="Rectangle 9">
            <a:extLst>
              <a:ext uri="{FF2B5EF4-FFF2-40B4-BE49-F238E27FC236}">
                <a16:creationId xmlns:a16="http://schemas.microsoft.com/office/drawing/2014/main" id="{BB47C962-A905-4168-832D-BF622B381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527850" y="0"/>
            <a:ext cx="4664149"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B0CAA55C-9F48-4F94-95AA-5635394974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BE4CE488-38EE-6A40-90B2-0BE82F288D3E}"/>
              </a:ext>
            </a:extLst>
          </p:cNvPr>
          <p:cNvSpPr>
            <a:spLocks noGrp="1"/>
          </p:cNvSpPr>
          <p:nvPr>
            <p:ph type="title"/>
          </p:nvPr>
        </p:nvSpPr>
        <p:spPr>
          <a:xfrm>
            <a:off x="8523027" y="1252181"/>
            <a:ext cx="3132162" cy="4302457"/>
          </a:xfrm>
        </p:spPr>
        <p:txBody>
          <a:bodyPr>
            <a:normAutofit/>
          </a:bodyPr>
          <a:lstStyle/>
          <a:p>
            <a:r>
              <a:rPr lang="en-IN" sz="4000">
                <a:solidFill>
                  <a:schemeClr val="bg2"/>
                </a:solidFill>
              </a:rPr>
              <a:t>Goals/ Business Questions</a:t>
            </a:r>
            <a:endParaRPr lang="en-US" sz="4000">
              <a:solidFill>
                <a:schemeClr val="bg2"/>
              </a:solidFill>
            </a:endParaRPr>
          </a:p>
        </p:txBody>
      </p:sp>
    </p:spTree>
    <p:extLst>
      <p:ext uri="{BB962C8B-B14F-4D97-AF65-F5344CB8AC3E}">
        <p14:creationId xmlns:p14="http://schemas.microsoft.com/office/powerpoint/2010/main" val="1921863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6"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37"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39" name="Rectangle 38">
            <a:extLst>
              <a:ext uri="{FF2B5EF4-FFF2-40B4-BE49-F238E27FC236}">
                <a16:creationId xmlns:a16="http://schemas.microsoft.com/office/drawing/2014/main" id="{2D170B9C-85A5-4673-981C-DDDBAC51F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picture containing building, sitting, bench, side&#10;&#10;Description automatically generated">
            <a:extLst>
              <a:ext uri="{FF2B5EF4-FFF2-40B4-BE49-F238E27FC236}">
                <a16:creationId xmlns:a16="http://schemas.microsoft.com/office/drawing/2014/main" id="{0933C606-1205-2A42-9939-AC912E90A642}"/>
              </a:ext>
            </a:extLst>
          </p:cNvPr>
          <p:cNvPicPr>
            <a:picLocks noChangeAspect="1"/>
          </p:cNvPicPr>
          <p:nvPr/>
        </p:nvPicPr>
        <p:blipFill rotWithShape="1">
          <a:blip r:embed="rId2">
            <a:extLst>
              <a:ext uri="{28A0092B-C50C-407E-A947-70E740481C1C}">
                <a14:useLocalDpi xmlns:a14="http://schemas.microsoft.com/office/drawing/2010/main" val="0"/>
              </a:ext>
            </a:extLst>
          </a:blip>
          <a:srcRect r="-2" b="6785"/>
          <a:stretch/>
        </p:blipFill>
        <p:spPr>
          <a:xfrm>
            <a:off x="-100013" y="-138128"/>
            <a:ext cx="5159382" cy="7124716"/>
          </a:xfrm>
          <a:prstGeom prst="rect">
            <a:avLst/>
          </a:prstGeom>
        </p:spPr>
      </p:pic>
      <p:sp>
        <p:nvSpPr>
          <p:cNvPr id="41" name="Freeform 6">
            <a:extLst>
              <a:ext uri="{FF2B5EF4-FFF2-40B4-BE49-F238E27FC236}">
                <a16:creationId xmlns:a16="http://schemas.microsoft.com/office/drawing/2014/main" id="{1C82216A-4221-434A-B11C-7E13B4A1F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412340"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7177240C-79B8-9D4B-B349-B1DBEB05FFFD}"/>
              </a:ext>
            </a:extLst>
          </p:cNvPr>
          <p:cNvSpPr>
            <a:spLocks noGrp="1"/>
          </p:cNvSpPr>
          <p:nvPr>
            <p:ph type="title"/>
          </p:nvPr>
        </p:nvSpPr>
        <p:spPr>
          <a:xfrm>
            <a:off x="6138004" y="1480930"/>
            <a:ext cx="5607908" cy="3254321"/>
          </a:xfrm>
        </p:spPr>
        <p:txBody>
          <a:bodyPr vert="horz" lIns="91440" tIns="45720" rIns="91440" bIns="45720" rtlCol="0" anchor="b">
            <a:normAutofit/>
          </a:bodyPr>
          <a:lstStyle/>
          <a:p>
            <a:r>
              <a:rPr lang="en-US" sz="7000" dirty="0"/>
              <a:t>ANALYSIS </a:t>
            </a:r>
            <a:br>
              <a:rPr lang="en-US" sz="7000" dirty="0"/>
            </a:br>
            <a:r>
              <a:rPr lang="en-US" sz="7000" dirty="0"/>
              <a:t>BY PYTHON</a:t>
            </a:r>
          </a:p>
        </p:txBody>
      </p:sp>
    </p:spTree>
    <p:extLst>
      <p:ext uri="{BB962C8B-B14F-4D97-AF65-F5344CB8AC3E}">
        <p14:creationId xmlns:p14="http://schemas.microsoft.com/office/powerpoint/2010/main" val="401401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33DB2B8-818E-014D-BFE1-F06EA824E2A3}"/>
              </a:ext>
            </a:extLst>
          </p:cNvPr>
          <p:cNvSpPr txBox="1"/>
          <p:nvPr/>
        </p:nvSpPr>
        <p:spPr>
          <a:xfrm>
            <a:off x="1919783" y="5486559"/>
            <a:ext cx="8352430" cy="923330"/>
          </a:xfrm>
          <a:prstGeom prst="rect">
            <a:avLst/>
          </a:prstGeom>
          <a:solidFill>
            <a:schemeClr val="bg1"/>
          </a:solidFill>
          <a:ln/>
          <a:effectLst>
            <a:outerShdw blurRad="57150" dist="19050" dir="5400000" algn="ctr" rotWithShape="0">
              <a:srgbClr val="000000">
                <a:alpha val="35000"/>
              </a:srgbClr>
            </a:outerShdw>
            <a:softEdge rad="3810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pPr algn="just"/>
            <a:r>
              <a:rPr lang="en-US" dirty="0">
                <a:solidFill>
                  <a:sysClr val="windowText" lastClr="000000"/>
                </a:solidFill>
              </a:rPr>
              <a:t>The most common shipping mode preferred is Standard Class as the price for shipping is low and most of the times is takes the same time as second class and sometimes it is also delivered on the same day.</a:t>
            </a:r>
          </a:p>
        </p:txBody>
      </p:sp>
      <p:sp>
        <p:nvSpPr>
          <p:cNvPr id="3" name="Content Placeholder 2">
            <a:extLst>
              <a:ext uri="{FF2B5EF4-FFF2-40B4-BE49-F238E27FC236}">
                <a16:creationId xmlns:a16="http://schemas.microsoft.com/office/drawing/2014/main" id="{7531D797-37F5-073A-326B-3DA083133F0F}"/>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20F158F5-1B4F-F349-4A99-B08AD8687B23}"/>
              </a:ext>
            </a:extLst>
          </p:cNvPr>
          <p:cNvPicPr>
            <a:picLocks noChangeAspect="1"/>
          </p:cNvPicPr>
          <p:nvPr/>
        </p:nvPicPr>
        <p:blipFill>
          <a:blip r:embed="rId2"/>
          <a:stretch>
            <a:fillRect/>
          </a:stretch>
        </p:blipFill>
        <p:spPr>
          <a:xfrm>
            <a:off x="160867" y="269650"/>
            <a:ext cx="11946237" cy="6316113"/>
          </a:xfrm>
          <a:prstGeom prst="rect">
            <a:avLst/>
          </a:prstGeom>
        </p:spPr>
      </p:pic>
    </p:spTree>
    <p:extLst>
      <p:ext uri="{BB962C8B-B14F-4D97-AF65-F5344CB8AC3E}">
        <p14:creationId xmlns:p14="http://schemas.microsoft.com/office/powerpoint/2010/main" val="4078330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2422AA5-5C4B-ACAE-EF16-2EED38ABD546}"/>
              </a:ext>
            </a:extLst>
          </p:cNvPr>
          <p:cNvPicPr>
            <a:picLocks noChangeAspect="1"/>
          </p:cNvPicPr>
          <p:nvPr/>
        </p:nvPicPr>
        <p:blipFill>
          <a:blip r:embed="rId2"/>
          <a:stretch>
            <a:fillRect/>
          </a:stretch>
        </p:blipFill>
        <p:spPr>
          <a:xfrm>
            <a:off x="1984281" y="156697"/>
            <a:ext cx="8087394" cy="6518457"/>
          </a:xfrm>
          <a:prstGeom prst="rect">
            <a:avLst/>
          </a:prstGeom>
        </p:spPr>
      </p:pic>
    </p:spTree>
    <p:extLst>
      <p:ext uri="{BB962C8B-B14F-4D97-AF65-F5344CB8AC3E}">
        <p14:creationId xmlns:p14="http://schemas.microsoft.com/office/powerpoint/2010/main" val="89971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FF7072-7F7D-77F4-248C-3E96BE14758A}"/>
              </a:ext>
            </a:extLst>
          </p:cNvPr>
          <p:cNvSpPr>
            <a:spLocks noGrp="1"/>
          </p:cNvSpPr>
          <p:nvPr>
            <p:ph idx="1"/>
          </p:nvPr>
        </p:nvSpPr>
        <p:spPr/>
        <p:txBody>
          <a:bodyPr/>
          <a:lstStyle/>
          <a:p>
            <a:endParaRPr lang="en-IN" dirty="0"/>
          </a:p>
        </p:txBody>
      </p:sp>
      <p:pic>
        <p:nvPicPr>
          <p:cNvPr id="8" name="Picture 7">
            <a:extLst>
              <a:ext uri="{FF2B5EF4-FFF2-40B4-BE49-F238E27FC236}">
                <a16:creationId xmlns:a16="http://schemas.microsoft.com/office/drawing/2014/main" id="{5A3D499F-EF75-959D-F817-D1A4C183EF6E}"/>
              </a:ext>
            </a:extLst>
          </p:cNvPr>
          <p:cNvPicPr>
            <a:picLocks noChangeAspect="1"/>
          </p:cNvPicPr>
          <p:nvPr/>
        </p:nvPicPr>
        <p:blipFill>
          <a:blip r:embed="rId2"/>
          <a:stretch>
            <a:fillRect/>
          </a:stretch>
        </p:blipFill>
        <p:spPr>
          <a:xfrm>
            <a:off x="1238985" y="233997"/>
            <a:ext cx="9866430" cy="6443208"/>
          </a:xfrm>
          <a:prstGeom prst="rect">
            <a:avLst/>
          </a:prstGeom>
        </p:spPr>
      </p:pic>
    </p:spTree>
    <p:extLst>
      <p:ext uri="{BB962C8B-B14F-4D97-AF65-F5344CB8AC3E}">
        <p14:creationId xmlns:p14="http://schemas.microsoft.com/office/powerpoint/2010/main" val="3069003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522CC13-2558-67DB-8A6E-10CB778F790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CF323BF-E9E6-7EED-8671-00386CD5F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1A833808-BF8E-0BF2-ABBF-E64372458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0E6803-9D0E-D941-8AE6-840B847A0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609D6DB-425D-6CF4-2242-E0CB525B7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26B53C-281D-BAE6-5B35-DFD8DBBDD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6A78669-2CB4-88AC-DB13-9B03A097D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9A6D339-7E6B-0BF9-E0E9-BCB87140F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4025C3-DA3B-EA49-9C50-819490E96E1E}"/>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F51829BC-0595-7413-D020-A9F23968089C}"/>
              </a:ext>
            </a:extLst>
          </p:cNvPr>
          <p:cNvPicPr>
            <a:picLocks noChangeAspect="1"/>
          </p:cNvPicPr>
          <p:nvPr/>
        </p:nvPicPr>
        <p:blipFill>
          <a:blip r:embed="rId2"/>
          <a:stretch>
            <a:fillRect/>
          </a:stretch>
        </p:blipFill>
        <p:spPr>
          <a:xfrm>
            <a:off x="112391" y="230682"/>
            <a:ext cx="11967215" cy="6446523"/>
          </a:xfrm>
          <a:prstGeom prst="rect">
            <a:avLst/>
          </a:prstGeom>
        </p:spPr>
      </p:pic>
    </p:spTree>
    <p:extLst>
      <p:ext uri="{BB962C8B-B14F-4D97-AF65-F5344CB8AC3E}">
        <p14:creationId xmlns:p14="http://schemas.microsoft.com/office/powerpoint/2010/main" val="172582647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70</TotalTime>
  <Words>248</Words>
  <Application>Microsoft Office PowerPoint</Application>
  <PresentationFormat>Widescreen</PresentationFormat>
  <Paragraphs>33</Paragraphs>
  <Slides>14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Franklin Gothic Book</vt:lpstr>
      <vt:lpstr>Crop</vt:lpstr>
      <vt:lpstr>Insights hr analytics</vt:lpstr>
      <vt:lpstr>Contents</vt:lpstr>
      <vt:lpstr>About Data</vt:lpstr>
      <vt:lpstr>Goals/ Business Questions</vt:lpstr>
      <vt:lpstr>ANALYSIS  BY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Supermarket Analysis</dc:title>
  <dc:creator>Aakash Abhaykumar Shah</dc:creator>
  <cp:lastModifiedBy>Akhilesh T S</cp:lastModifiedBy>
  <cp:revision>5</cp:revision>
  <dcterms:created xsi:type="dcterms:W3CDTF">2020-05-14T21:06:35Z</dcterms:created>
  <dcterms:modified xsi:type="dcterms:W3CDTF">2024-02-29T13:46:39Z</dcterms:modified>
</cp:coreProperties>
</file>