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3AC2A-E46B-482E-84E3-D48A3353E6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3EA257-E570-40E1-8239-AAEDFE11B4D4}">
      <dgm:prSet/>
      <dgm:spPr/>
      <dgm:t>
        <a:bodyPr/>
        <a:lstStyle/>
        <a:p>
          <a:r>
            <a:rPr lang="en-US"/>
            <a:t>Do we know what the best machine learning algorithm out there is ?</a:t>
          </a:r>
        </a:p>
      </dgm:t>
    </dgm:pt>
    <dgm:pt modelId="{10271A4B-92E6-42FD-A565-D467F5C130C7}" type="parTrans" cxnId="{E8539333-C97F-4A12-AF35-BEAEA53FE9B7}">
      <dgm:prSet/>
      <dgm:spPr/>
      <dgm:t>
        <a:bodyPr/>
        <a:lstStyle/>
        <a:p>
          <a:endParaRPr lang="en-US"/>
        </a:p>
      </dgm:t>
    </dgm:pt>
    <dgm:pt modelId="{4C3B66F8-03DF-46A2-929A-8694697C4DC7}" type="sibTrans" cxnId="{E8539333-C97F-4A12-AF35-BEAEA53FE9B7}">
      <dgm:prSet/>
      <dgm:spPr/>
      <dgm:t>
        <a:bodyPr/>
        <a:lstStyle/>
        <a:p>
          <a:endParaRPr lang="en-US"/>
        </a:p>
      </dgm:t>
    </dgm:pt>
    <dgm:pt modelId="{1B1DA127-22EB-4C24-9AF5-E2B0B169A5E3}">
      <dgm:prSet/>
      <dgm:spPr/>
      <dgm:t>
        <a:bodyPr/>
        <a:lstStyle/>
        <a:p>
          <a:r>
            <a:rPr lang="en-US" dirty="0"/>
            <a:t>It is always dependent on how you tune your model and how your data reacts to it.</a:t>
          </a:r>
        </a:p>
      </dgm:t>
    </dgm:pt>
    <dgm:pt modelId="{63B21FFA-94E0-4813-ADF2-2B1907344EC2}" type="parTrans" cxnId="{B27EADB3-C6E2-45F7-B1FB-148474060FAA}">
      <dgm:prSet/>
      <dgm:spPr/>
      <dgm:t>
        <a:bodyPr/>
        <a:lstStyle/>
        <a:p>
          <a:endParaRPr lang="en-US"/>
        </a:p>
      </dgm:t>
    </dgm:pt>
    <dgm:pt modelId="{755B86BE-E2EF-4A32-85F3-6E9D1AE79F85}" type="sibTrans" cxnId="{B27EADB3-C6E2-45F7-B1FB-148474060FAA}">
      <dgm:prSet/>
      <dgm:spPr/>
      <dgm:t>
        <a:bodyPr/>
        <a:lstStyle/>
        <a:p>
          <a:endParaRPr lang="en-US"/>
        </a:p>
      </dgm:t>
    </dgm:pt>
    <dgm:pt modelId="{625B13E8-6A73-44FF-BCF8-898D086C2FE2}">
      <dgm:prSet/>
      <dgm:spPr/>
      <dgm:t>
        <a:bodyPr/>
        <a:lstStyle/>
        <a:p>
          <a:r>
            <a:rPr lang="en-US" dirty="0"/>
            <a:t>Goal of the case study was to apply 7 different machine learning methods learned in the course to the data of </a:t>
          </a:r>
          <a:r>
            <a:rPr lang="en-US" b="0" i="1" u="sng" dirty="0"/>
            <a:t>Boston Housing </a:t>
          </a:r>
          <a:r>
            <a:rPr lang="en-US" dirty="0"/>
            <a:t>and compare the results to see which fares better in this case.</a:t>
          </a:r>
        </a:p>
      </dgm:t>
    </dgm:pt>
    <dgm:pt modelId="{D8AC7FEC-DEE8-43EA-81ED-903FA4DDC47A}" type="parTrans" cxnId="{6BDAE1A7-96D2-4A38-8A2A-B3D5DEFE132C}">
      <dgm:prSet/>
      <dgm:spPr/>
      <dgm:t>
        <a:bodyPr/>
        <a:lstStyle/>
        <a:p>
          <a:endParaRPr lang="en-US"/>
        </a:p>
      </dgm:t>
    </dgm:pt>
    <dgm:pt modelId="{627F8D0D-EBC1-474A-A6B0-1DE25D264C7E}" type="sibTrans" cxnId="{6BDAE1A7-96D2-4A38-8A2A-B3D5DEFE132C}">
      <dgm:prSet/>
      <dgm:spPr/>
      <dgm:t>
        <a:bodyPr/>
        <a:lstStyle/>
        <a:p>
          <a:endParaRPr lang="en-US"/>
        </a:p>
      </dgm:t>
    </dgm:pt>
    <dgm:pt modelId="{EBEF83F1-0263-433D-84B8-9D7E2A298481}" type="pres">
      <dgm:prSet presAssocID="{E5C3AC2A-E46B-482E-84E3-D48A3353E611}" presName="linear" presStyleCnt="0">
        <dgm:presLayoutVars>
          <dgm:animLvl val="lvl"/>
          <dgm:resizeHandles val="exact"/>
        </dgm:presLayoutVars>
      </dgm:prSet>
      <dgm:spPr/>
    </dgm:pt>
    <dgm:pt modelId="{65664C4D-3169-4FFC-92AC-416613930870}" type="pres">
      <dgm:prSet presAssocID="{703EA257-E570-40E1-8239-AAEDFE11B4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A16FA9-A769-455D-A088-999DC1849400}" type="pres">
      <dgm:prSet presAssocID="{4C3B66F8-03DF-46A2-929A-8694697C4DC7}" presName="spacer" presStyleCnt="0"/>
      <dgm:spPr/>
    </dgm:pt>
    <dgm:pt modelId="{D63FA526-2A65-425A-AE8E-1EEA71D64DCB}" type="pres">
      <dgm:prSet presAssocID="{1B1DA127-22EB-4C24-9AF5-E2B0B169A5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064CE6-A6DD-4725-ADAE-1C78198DE603}" type="pres">
      <dgm:prSet presAssocID="{755B86BE-E2EF-4A32-85F3-6E9D1AE79F85}" presName="spacer" presStyleCnt="0"/>
      <dgm:spPr/>
    </dgm:pt>
    <dgm:pt modelId="{98DE8305-24E4-40B5-9E00-544426B22BDD}" type="pres">
      <dgm:prSet presAssocID="{625B13E8-6A73-44FF-BCF8-898D086C2F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A7A706-AE0D-4EB0-8291-F7B400EB5504}" type="presOf" srcId="{625B13E8-6A73-44FF-BCF8-898D086C2FE2}" destId="{98DE8305-24E4-40B5-9E00-544426B22BDD}" srcOrd="0" destOrd="0" presId="urn:microsoft.com/office/officeart/2005/8/layout/vList2"/>
    <dgm:cxn modelId="{8E9FD11E-D1DD-421B-AE64-611916DA256D}" type="presOf" srcId="{1B1DA127-22EB-4C24-9AF5-E2B0B169A5E3}" destId="{D63FA526-2A65-425A-AE8E-1EEA71D64DCB}" srcOrd="0" destOrd="0" presId="urn:microsoft.com/office/officeart/2005/8/layout/vList2"/>
    <dgm:cxn modelId="{E8539333-C97F-4A12-AF35-BEAEA53FE9B7}" srcId="{E5C3AC2A-E46B-482E-84E3-D48A3353E611}" destId="{703EA257-E570-40E1-8239-AAEDFE11B4D4}" srcOrd="0" destOrd="0" parTransId="{10271A4B-92E6-42FD-A565-D467F5C130C7}" sibTransId="{4C3B66F8-03DF-46A2-929A-8694697C4DC7}"/>
    <dgm:cxn modelId="{A8467B74-3139-41B3-B59E-263E7291612B}" type="presOf" srcId="{E5C3AC2A-E46B-482E-84E3-D48A3353E611}" destId="{EBEF83F1-0263-433D-84B8-9D7E2A298481}" srcOrd="0" destOrd="0" presId="urn:microsoft.com/office/officeart/2005/8/layout/vList2"/>
    <dgm:cxn modelId="{6BDAE1A7-96D2-4A38-8A2A-B3D5DEFE132C}" srcId="{E5C3AC2A-E46B-482E-84E3-D48A3353E611}" destId="{625B13E8-6A73-44FF-BCF8-898D086C2FE2}" srcOrd="2" destOrd="0" parTransId="{D8AC7FEC-DEE8-43EA-81ED-903FA4DDC47A}" sibTransId="{627F8D0D-EBC1-474A-A6B0-1DE25D264C7E}"/>
    <dgm:cxn modelId="{B27EADB3-C6E2-45F7-B1FB-148474060FAA}" srcId="{E5C3AC2A-E46B-482E-84E3-D48A3353E611}" destId="{1B1DA127-22EB-4C24-9AF5-E2B0B169A5E3}" srcOrd="1" destOrd="0" parTransId="{63B21FFA-94E0-4813-ADF2-2B1907344EC2}" sibTransId="{755B86BE-E2EF-4A32-85F3-6E9D1AE79F85}"/>
    <dgm:cxn modelId="{212CCCF9-770C-4090-B6F9-60BB22C2677A}" type="presOf" srcId="{703EA257-E570-40E1-8239-AAEDFE11B4D4}" destId="{65664C4D-3169-4FFC-92AC-416613930870}" srcOrd="0" destOrd="0" presId="urn:microsoft.com/office/officeart/2005/8/layout/vList2"/>
    <dgm:cxn modelId="{41EBA0B5-4851-44B6-A82C-AA6B22DC4A15}" type="presParOf" srcId="{EBEF83F1-0263-433D-84B8-9D7E2A298481}" destId="{65664C4D-3169-4FFC-92AC-416613930870}" srcOrd="0" destOrd="0" presId="urn:microsoft.com/office/officeart/2005/8/layout/vList2"/>
    <dgm:cxn modelId="{8AC9B241-42D1-46BF-AD3A-28416713DD72}" type="presParOf" srcId="{EBEF83F1-0263-433D-84B8-9D7E2A298481}" destId="{75A16FA9-A769-455D-A088-999DC1849400}" srcOrd="1" destOrd="0" presId="urn:microsoft.com/office/officeart/2005/8/layout/vList2"/>
    <dgm:cxn modelId="{1CCE8A56-F443-43D6-9EDC-12B00D2064CA}" type="presParOf" srcId="{EBEF83F1-0263-433D-84B8-9D7E2A298481}" destId="{D63FA526-2A65-425A-AE8E-1EEA71D64DCB}" srcOrd="2" destOrd="0" presId="urn:microsoft.com/office/officeart/2005/8/layout/vList2"/>
    <dgm:cxn modelId="{5B5CFEF8-3B4A-4E60-8FF0-E2F6896B4BCB}" type="presParOf" srcId="{EBEF83F1-0263-433D-84B8-9D7E2A298481}" destId="{9F064CE6-A6DD-4725-ADAE-1C78198DE603}" srcOrd="3" destOrd="0" presId="urn:microsoft.com/office/officeart/2005/8/layout/vList2"/>
    <dgm:cxn modelId="{4396E3A7-B5CB-478B-A696-968EE16C87C7}" type="presParOf" srcId="{EBEF83F1-0263-433D-84B8-9D7E2A298481}" destId="{98DE8305-24E4-40B5-9E00-544426B22BD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64C4D-3169-4FFC-92AC-416613930870}">
      <dsp:nvSpPr>
        <dsp:cNvPr id="0" name=""/>
        <dsp:cNvSpPr/>
      </dsp:nvSpPr>
      <dsp:spPr>
        <a:xfrm>
          <a:off x="0" y="18149"/>
          <a:ext cx="10058399" cy="1284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 we know what the best machine learning algorithm out there is ?</a:t>
          </a:r>
        </a:p>
      </dsp:txBody>
      <dsp:txXfrm>
        <a:off x="62722" y="80871"/>
        <a:ext cx="9932955" cy="1159416"/>
      </dsp:txXfrm>
    </dsp:sp>
    <dsp:sp modelId="{D63FA526-2A65-425A-AE8E-1EEA71D64DCB}">
      <dsp:nvSpPr>
        <dsp:cNvPr id="0" name=""/>
        <dsp:cNvSpPr/>
      </dsp:nvSpPr>
      <dsp:spPr>
        <a:xfrm>
          <a:off x="0" y="1369249"/>
          <a:ext cx="10058399" cy="1284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It is always dependent on how you tune your model and how your data reacts to it.</a:t>
          </a:r>
        </a:p>
      </dsp:txBody>
      <dsp:txXfrm>
        <a:off x="62722" y="1431971"/>
        <a:ext cx="9932955" cy="1159416"/>
      </dsp:txXfrm>
    </dsp:sp>
    <dsp:sp modelId="{98DE8305-24E4-40B5-9E00-544426B22BDD}">
      <dsp:nvSpPr>
        <dsp:cNvPr id="0" name=""/>
        <dsp:cNvSpPr/>
      </dsp:nvSpPr>
      <dsp:spPr>
        <a:xfrm>
          <a:off x="0" y="2720350"/>
          <a:ext cx="10058399" cy="1284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Goal of the case study was to apply 7 different machine learning methods learned in the course to the data of </a:t>
          </a:r>
          <a:r>
            <a:rPr lang="en-US" sz="2300" b="0" i="1" u="sng" kern="1200" dirty="0"/>
            <a:t>Boston Housing </a:t>
          </a:r>
          <a:r>
            <a:rPr lang="en-US" sz="2300" kern="1200" dirty="0"/>
            <a:t>and compare the results to see which fares better in this case.</a:t>
          </a:r>
        </a:p>
      </dsp:txBody>
      <dsp:txXfrm>
        <a:off x="62722" y="2783072"/>
        <a:ext cx="9932955" cy="1159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3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9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BDD8CD-BBD6-44C8-8D68-FD523970EB2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C8C278-EFCC-46F0-89CC-E88238FDF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6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5074-D698-A7EB-3FF5-86A094617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dirty="0"/>
              <a:t>BOSTON HOUSING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D117E-5366-DE2D-AE74-727F46818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>
            <a:normAutofit/>
          </a:bodyPr>
          <a:lstStyle/>
          <a:p>
            <a:pPr algn="ctr"/>
            <a:r>
              <a:rPr lang="en-US" sz="1200" b="0" i="0" dirty="0">
                <a:effectLst/>
                <a:latin typeface="Lato Extended"/>
              </a:rPr>
              <a:t>SUREDDI AKHILESH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A16CE5A0-01E1-3966-148D-09D110D1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686" y="1122502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7A23-1575-056E-FFA7-4000B04B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092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6F09A-DE91-75B8-1135-989184290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84378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8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2592-E29B-64AF-B665-1CDF792F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2261"/>
          </a:xfrm>
        </p:spPr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885D-D379-E910-C6DF-58737BF3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0644"/>
            <a:ext cx="10058400" cy="4148449"/>
          </a:xfrm>
        </p:spPr>
        <p:txBody>
          <a:bodyPr/>
          <a:lstStyle/>
          <a:p>
            <a:r>
              <a:rPr lang="en-US" dirty="0"/>
              <a:t>LINEAR REGRESSION: Assumption of linear relationship (turned out to be the worst model even with variable selection).</a:t>
            </a:r>
          </a:p>
          <a:p>
            <a:r>
              <a:rPr lang="en-US" dirty="0"/>
              <a:t>REGRESSION TREE: Nonlinear modeling . Better than regression model.</a:t>
            </a:r>
          </a:p>
          <a:p>
            <a:r>
              <a:rPr lang="en-US" dirty="0"/>
              <a:t>RANDOM FOREST: Reducing variance . Lead to overfitting with very low in sample MSE.</a:t>
            </a:r>
          </a:p>
          <a:p>
            <a:r>
              <a:rPr lang="en-US" dirty="0"/>
              <a:t>BOOSTING: Initial in sample MSE was 0.04. Had to reduce the number of tress for better MSPE.</a:t>
            </a:r>
          </a:p>
          <a:p>
            <a:r>
              <a:rPr lang="en-US" dirty="0"/>
              <a:t>GENERALIZED ADDITIVE MODEL: Another non-linear model . Did better than regression trees.</a:t>
            </a:r>
          </a:p>
          <a:p>
            <a:r>
              <a:rPr lang="en-US" dirty="0"/>
              <a:t>K-NEAREST NEIGHBOURS: Close to regression trees and linear regression.</a:t>
            </a:r>
          </a:p>
          <a:p>
            <a:r>
              <a:rPr lang="en-US" dirty="0"/>
              <a:t>NEURAL NETWORKS: Most complex model. Performed better as expected.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379-70C9-0C41-EA89-4DDAB463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12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565FFF-9699-A3B4-19B5-9B61D7C4C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897234"/>
              </p:ext>
            </p:extLst>
          </p:nvPr>
        </p:nvGraphicFramePr>
        <p:xfrm>
          <a:off x="2268921" y="1818967"/>
          <a:ext cx="7654158" cy="356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386">
                  <a:extLst>
                    <a:ext uri="{9D8B030D-6E8A-4147-A177-3AD203B41FA5}">
                      <a16:colId xmlns:a16="http://schemas.microsoft.com/office/drawing/2014/main" val="3861791368"/>
                    </a:ext>
                  </a:extLst>
                </a:gridCol>
                <a:gridCol w="2551386">
                  <a:extLst>
                    <a:ext uri="{9D8B030D-6E8A-4147-A177-3AD203B41FA5}">
                      <a16:colId xmlns:a16="http://schemas.microsoft.com/office/drawing/2014/main" val="1818855378"/>
                    </a:ext>
                  </a:extLst>
                </a:gridCol>
                <a:gridCol w="2551386">
                  <a:extLst>
                    <a:ext uri="{9D8B030D-6E8A-4147-A177-3AD203B41FA5}">
                      <a16:colId xmlns:a16="http://schemas.microsoft.com/office/drawing/2014/main" val="1033084460"/>
                    </a:ext>
                  </a:extLst>
                </a:gridCol>
              </a:tblGrid>
              <a:tr h="6397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SAMPLE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SAMPLE MSPE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47449"/>
                  </a:ext>
                </a:extLst>
              </a:tr>
              <a:tr h="4269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4.95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41259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56785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16.98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39051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GENERALIZED ADDITIVE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17.18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9085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K-NEAREST 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25.65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25.64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56714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16.16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25.83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15986"/>
                  </a:ext>
                </a:extLst>
              </a:tr>
              <a:tr h="370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31.11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2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79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379-70C9-0C41-EA89-4DDAB463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99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4C69-9D95-48F4-1A40-C6A4B923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Within this entire process, my best model turned out to be Neural Networks with the lowest out of sample MSPE of  8.38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Since neural networks are black box models, we cannot interpret the figure in anyway to better solve this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are other tuning parameters available though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33F85-D2EE-E6D1-49D6-B5C0BA49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722" y="3018503"/>
            <a:ext cx="5035826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5379-70C9-0C41-EA89-4DDAB463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0249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94C69-9D95-48F4-1A40-C6A4B923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</a:rPr>
              <a:t>Our study builds upon previous research that has explored the use of machine learning algorithms, such as linear regression and random forests, to model the Boston Housing dataset.</a:t>
            </a: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</a:rPr>
              <a:t>However, we argue that these approaches may not fully capture the complex and non-linear relationships between the housing prices and the various features of the dataset.</a:t>
            </a:r>
          </a:p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To address this, we propose using neural networks as our modeling approach, which have been shown to outperform other methods in previous studies (Kandasamy and Avila, 2016).</a:t>
            </a:r>
          </a:p>
          <a:p>
            <a:r>
              <a:rPr lang="en-US" sz="1400" b="0" i="0" dirty="0">
                <a:solidFill>
                  <a:srgbClr val="374151"/>
                </a:solidFill>
                <a:effectLst/>
              </a:rPr>
              <a:t>We will also incorporate regularization techniques, such as dropout and weight decay, to prevent overfitting and improve generalization performance.</a:t>
            </a:r>
            <a:endParaRPr lang="en-US" sz="1400" dirty="0">
              <a:solidFill>
                <a:srgbClr val="374151"/>
              </a:solidFill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374151"/>
                </a:solidFill>
              </a:rPr>
              <a:t>  </a:t>
            </a:r>
            <a:r>
              <a:rPr lang="en-US" sz="1400" b="1" i="0" dirty="0">
                <a:solidFill>
                  <a:srgbClr val="374151"/>
                </a:solidFill>
                <a:effectLst/>
              </a:rPr>
              <a:t>References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</a:rPr>
              <a:t>Kandasamy, S. and Avila, L. (2016). Neural networks for the prediction of housing prices using the Boston Housing dataset. International Journal of Computer Science and Information Security, 14(12), 814-821.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</a:rPr>
              <a:t>Harrison D. and </a:t>
            </a:r>
            <a:r>
              <a:rPr lang="en-US" sz="1200" b="0" i="0" dirty="0" err="1">
                <a:solidFill>
                  <a:srgbClr val="374151"/>
                </a:solidFill>
                <a:effectLst/>
              </a:rPr>
              <a:t>Rubinfeld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 D. (1978), “Hedonic Housing Prices and the Demand for Clean Air,” Journal of Environmental Economics and Management, Volume 5, Issue 1, Pages 81-102.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374151"/>
                </a:solidFill>
                <a:effectLst/>
              </a:rPr>
              <a:t>Breiman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, L. (2001). Random forests. Machine Learning, 45(1), 5-32.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90602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479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 Extended</vt:lpstr>
      <vt:lpstr>Wingdings</vt:lpstr>
      <vt:lpstr>Retrospect</vt:lpstr>
      <vt:lpstr>BOSTON HOUSING CASE STUDY</vt:lpstr>
      <vt:lpstr>PROBLEM STATEMENT</vt:lpstr>
      <vt:lpstr>SUMMARY </vt:lpstr>
      <vt:lpstr>RESULTS TABLE</vt:lpstr>
      <vt:lpstr>RECOMMENDATION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CASE STUDY</dc:title>
  <dc:creator>Sureddi, Akhilesh (sureddah)</dc:creator>
  <cp:lastModifiedBy>Sureddi, Akhilesh (sureddah)</cp:lastModifiedBy>
  <cp:revision>5</cp:revision>
  <dcterms:created xsi:type="dcterms:W3CDTF">2023-04-24T00:40:39Z</dcterms:created>
  <dcterms:modified xsi:type="dcterms:W3CDTF">2024-04-28T01:30:17Z</dcterms:modified>
</cp:coreProperties>
</file>