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35" r:id="rId5"/>
    <p:sldId id="2440" r:id="rId6"/>
    <p:sldId id="258" r:id="rId7"/>
    <p:sldId id="262" r:id="rId8"/>
    <p:sldId id="2439" r:id="rId9"/>
    <p:sldId id="2442" r:id="rId10"/>
    <p:sldId id="2441" r:id="rId11"/>
    <p:sldId id="2443" r:id="rId12"/>
    <p:sldId id="2444" r:id="rId13"/>
    <p:sldId id="260" r:id="rId14"/>
    <p:sldId id="259" r:id="rId15"/>
    <p:sldId id="24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584" autoAdjust="0"/>
  </p:normalViewPr>
  <p:slideViewPr>
    <p:cSldViewPr snapToGrid="0">
      <p:cViewPr varScale="1">
        <p:scale>
          <a:sx n="91" d="100"/>
          <a:sy n="91" d="100"/>
        </p:scale>
        <p:origin x="1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Financial Distress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AKHILESH BHAUGEERUTTY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52" y="448420"/>
            <a:ext cx="4018722" cy="573989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42" y="1362098"/>
            <a:ext cx="4018722" cy="50856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500" dirty="0"/>
              <a:t>80 features: trop élevé pour peu d’observations. Etape très importante: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1500" dirty="0"/>
              <a:t>Limiter le temps de calcul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1500" dirty="0"/>
              <a:t>Améliorer la précision des modèles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1500" dirty="0"/>
              <a:t>Réduire le sur-apprentissage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fr-FR" sz="1500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1500" dirty="0"/>
              <a:t>Deux méthodes utilisées: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1500" b="1" dirty="0"/>
              <a:t>Recursive Feature Elimination </a:t>
            </a:r>
            <a:r>
              <a:rPr lang="fr-FR" sz="1500" dirty="0"/>
              <a:t>(RFE): Les entités sont classées en fonction de leur importance et en éliminant récursivement les moins importantes, RFE élimine les dépendances et colinéarités (Cross Validation pour obtenir le nombre de features à conserver) </a:t>
            </a:r>
            <a:r>
              <a:rPr lang="fr-FR" sz="1500" dirty="0">
                <a:sym typeface="Wingdings" panose="05000000000000000000" pitchFamily="2" charset="2"/>
              </a:rPr>
              <a:t></a:t>
            </a:r>
            <a:r>
              <a:rPr lang="fr-FR" sz="1500" dirty="0"/>
              <a:t> 15 variables conservées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fr-FR" sz="15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1500" b="1" dirty="0"/>
              <a:t>Méthode par Forêt Aléatoire</a:t>
            </a:r>
            <a:r>
              <a:rPr lang="fr-FR" sz="1500" dirty="0"/>
              <a:t>: mesure l’impureté et l’impact de chaque feature sur le modèle. En général robuste et précis. </a:t>
            </a:r>
            <a:r>
              <a:rPr lang="fr-FR" sz="1500" dirty="0">
                <a:sym typeface="Wingdings" panose="05000000000000000000" pitchFamily="2" charset="2"/>
              </a:rPr>
              <a:t></a:t>
            </a:r>
            <a:r>
              <a:rPr lang="fr-FR" sz="1500" dirty="0"/>
              <a:t> 19 variables conservées</a:t>
            </a:r>
          </a:p>
          <a:p>
            <a:pPr>
              <a:buFontTx/>
              <a:buChar char="-"/>
            </a:pPr>
            <a:endParaRPr lang="fr-FR" sz="1500" dirty="0"/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DD84183-8918-4B86-8418-5094E7C4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56F91-A178-4E4D-85F3-1A2B7301A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4"/>
          <a:stretch/>
        </p:blipFill>
        <p:spPr>
          <a:xfrm>
            <a:off x="6216755" y="818973"/>
            <a:ext cx="5332514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B2D7E-33E5-46B0-BD41-002465A2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12" y="3704189"/>
            <a:ext cx="5029200" cy="1533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BB28B6-45F7-4A85-A3B1-1E1D2D802F47}"/>
              </a:ext>
            </a:extLst>
          </p:cNvPr>
          <p:cNvSpPr txBox="1"/>
          <p:nvPr/>
        </p:nvSpPr>
        <p:spPr>
          <a:xfrm>
            <a:off x="6513166" y="2421325"/>
            <a:ext cx="473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Classification</a:t>
            </a:r>
            <a:r>
              <a:rPr lang="fr-FR" sz="1600" dirty="0"/>
              <a:t>: le F-Score a augmenté pour tous les modèles et avec les deux méthodes de sélection</a:t>
            </a:r>
          </a:p>
          <a:p>
            <a:r>
              <a:rPr lang="fr-FR" sz="1600" dirty="0">
                <a:sym typeface="Wingdings" panose="05000000000000000000" pitchFamily="2" charset="2"/>
              </a:rPr>
              <a:t>		 succès</a:t>
            </a:r>
            <a:endParaRPr lang="fr-F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40B46-6AEC-443B-9A43-A6F3E4B2C4FA}"/>
              </a:ext>
            </a:extLst>
          </p:cNvPr>
          <p:cNvSpPr txBox="1"/>
          <p:nvPr/>
        </p:nvSpPr>
        <p:spPr>
          <a:xfrm>
            <a:off x="6513166" y="5208816"/>
            <a:ext cx="473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Régression</a:t>
            </a:r>
            <a:r>
              <a:rPr lang="fr-FR" sz="1600" dirty="0"/>
              <a:t>: le F-Score a augmenté pour tous les modèles et avec les deux méthodes de sélection (moins marqué que pour classification mais beaucoup plus rapide qu’avant)</a:t>
            </a:r>
          </a:p>
          <a:p>
            <a:r>
              <a:rPr lang="fr-FR" sz="1600" dirty="0">
                <a:sym typeface="Wingdings" panose="05000000000000000000" pitchFamily="2" charset="2"/>
              </a:rPr>
              <a:t>		 succès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4" y="734240"/>
            <a:ext cx="6043246" cy="5739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23" y="1694576"/>
            <a:ext cx="6043246" cy="485722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/>
              <a:t>Après avoir établi que la Régression et la Classification étaient toutes deux adaptées pour répondre à notre problème, nous avons choisi nos modèles (Random Forest, Support </a:t>
            </a:r>
            <a:r>
              <a:rPr lang="fr-FR" dirty="0" err="1"/>
              <a:t>Vector</a:t>
            </a:r>
            <a:r>
              <a:rPr lang="fr-FR" dirty="0"/>
              <a:t> Machine &amp; Gradient Boosting), qui ont tous la particularité d’avoir des algorithmes de Régression &amp; Classification. </a:t>
            </a:r>
          </a:p>
          <a:p>
            <a:pPr marL="0" indent="0" algn="just">
              <a:buNone/>
            </a:pPr>
            <a:r>
              <a:rPr lang="fr-FR" dirty="0"/>
              <a:t>La performance des algorithmes a été mitigée, en majorité due à la qualité des données recensées: les classes (bonne santé/danger) n’étant pas équilibrées. On note tout de fois que la Régression a donnée des résultats plus concluants que la Classification. </a:t>
            </a:r>
          </a:p>
          <a:p>
            <a:pPr marL="0" indent="0" algn="just">
              <a:buNone/>
            </a:pPr>
            <a:r>
              <a:rPr lang="fr-FR" dirty="0"/>
              <a:t>La sélection de variables fut ensuite une étape réussie. En effet, même si les résultats ne sont pas nettement meilleurs, nous avons considérablement réduit le nombre de features, (respectivement 15 &amp; 19 au lieu de 83), ce qui a grandement accéléré les calculs. En général, la Random Forest a été le meilleur algorithme, puis les Support </a:t>
            </a:r>
            <a:r>
              <a:rPr lang="fr-FR" dirty="0" err="1"/>
              <a:t>Vector</a:t>
            </a:r>
            <a:r>
              <a:rPr lang="fr-FR" dirty="0"/>
              <a:t> Machines, alors que les Gradient Boosting Trees ont rarement impressionné.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large clock mounted to the monitor&#10;&#10;Description automatically generated">
            <a:extLst>
              <a:ext uri="{FF2B5EF4-FFF2-40B4-BE49-F238E27FC236}">
                <a16:creationId xmlns:a16="http://schemas.microsoft.com/office/drawing/2014/main" id="{557EDB6F-55F7-459D-9438-4C225297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81725" cy="68580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D59D4F5E-0D68-46FB-B499-329ED58DA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068"/>
            <a:ext cx="4781725" cy="6846932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64" y="289846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09" y="1885244"/>
            <a:ext cx="10787270" cy="2889956"/>
          </a:xfrm>
        </p:spPr>
        <p:txBody>
          <a:bodyPr>
            <a:normAutofit/>
          </a:bodyPr>
          <a:lstStyle/>
          <a:p>
            <a:r>
              <a:rPr lang="en-GB" sz="4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GB" sz="4800" i="1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have knowledge, don't predict. </a:t>
            </a:r>
            <a:br>
              <a:rPr lang="en-GB" sz="4800" i="1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i="1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predict, don't have knowledge.” </a:t>
            </a:r>
            <a:br>
              <a:rPr lang="en-GB" sz="4800" i="1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i="1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4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Lao Tzu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4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19" y="1305437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1F775-6D6C-4E4D-82E1-4AC5D786B5E5}"/>
              </a:ext>
            </a:extLst>
          </p:cNvPr>
          <p:cNvSpPr txBox="1"/>
          <p:nvPr/>
        </p:nvSpPr>
        <p:spPr>
          <a:xfrm>
            <a:off x="5555368" y="3114410"/>
            <a:ext cx="63331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Maintenant plus que jamais, en ces temps de crises économique et financière, les entreprises ont besoin d’avoir une connaissance profonde et une vision du futur du marché afin de survivre.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 utilisant des outils de Machine Learning, on veut analyser et pouvoir prédire la viabilité financière des entreprises. Celles-ci sont en effet soit en ‘</a:t>
            </a:r>
            <a:r>
              <a:rPr lang="fr-FR" b="1" dirty="0"/>
              <a:t>bonne santé</a:t>
            </a:r>
            <a:r>
              <a:rPr lang="fr-FR" dirty="0"/>
              <a:t>’ ou alors en </a:t>
            </a:r>
            <a:r>
              <a:rPr lang="fr-FR" b="1" dirty="0"/>
              <a:t>‘danger financier</a:t>
            </a:r>
            <a:r>
              <a:rPr lang="fr-FR" dirty="0"/>
              <a:t>’ (Financial Distress). Ce problème est donc très intéressant, car grâce à certains signaux envoyés au préalable, une entreprise émettant des signes de danger pourrait survivre. </a:t>
            </a:r>
          </a:p>
        </p:txBody>
      </p:sp>
      <p:pic>
        <p:nvPicPr>
          <p:cNvPr id="6" name="Picture Placeholder 5" descr="A picture containing building, outdoor, bench, sitting&#10;&#10;Description automatically generated">
            <a:extLst>
              <a:ext uri="{FF2B5EF4-FFF2-40B4-BE49-F238E27FC236}">
                <a16:creationId xmlns:a16="http://schemas.microsoft.com/office/drawing/2014/main" id="{7BB5F680-5B38-4FFF-B853-6C9C768604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700" b="8700"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4572"/>
            <a:ext cx="11002962" cy="1189038"/>
          </a:xfrm>
        </p:spPr>
        <p:txBody>
          <a:bodyPr anchor="ctr"/>
          <a:lstStyle/>
          <a:p>
            <a:pPr algn="ctr"/>
            <a:r>
              <a:rPr lang="en-US" dirty="0"/>
              <a:t>LES OUTILS ET SOLUTIONS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1847850"/>
            <a:ext cx="5183188" cy="494506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05FF-AA12-42EC-8DE4-BD32E5C8DC8C}"/>
              </a:ext>
            </a:extLst>
          </p:cNvPr>
          <p:cNvSpPr txBox="1"/>
          <p:nvPr/>
        </p:nvSpPr>
        <p:spPr>
          <a:xfrm>
            <a:off x="127798" y="1572855"/>
            <a:ext cx="37107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DATAFRAME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/>
              <a:t>DataFrame</a:t>
            </a:r>
            <a:r>
              <a:rPr lang="fr-FR" dirty="0"/>
              <a:t> utilisé obtenu de Kaggle (Financial Distress.csv)</a:t>
            </a:r>
          </a:p>
          <a:p>
            <a:pPr marL="285750" indent="-285750">
              <a:buFontTx/>
              <a:buChar char="-"/>
            </a:pPr>
            <a:r>
              <a:rPr lang="fr-FR" dirty="0"/>
              <a:t>3672 observations de </a:t>
            </a:r>
            <a:r>
              <a:rPr lang="fr-FR" b="1" dirty="0"/>
              <a:t>86 variables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Variable cible</a:t>
            </a:r>
            <a:r>
              <a:rPr lang="fr-FR" dirty="0"/>
              <a:t>: </a:t>
            </a:r>
            <a:r>
              <a:rPr lang="fr-FR" i="1" dirty="0"/>
              <a:t>Financial Distress</a:t>
            </a:r>
            <a:r>
              <a:rPr lang="fr-FR" dirty="0"/>
              <a:t> (indice &lt; 0.5 indique une compagnie en danger)</a:t>
            </a:r>
          </a:p>
          <a:p>
            <a:pPr marL="285750" indent="-285750">
              <a:buFontTx/>
              <a:buChar char="-"/>
            </a:pPr>
            <a:r>
              <a:rPr lang="fr-FR" dirty="0"/>
              <a:t>Autres variables: différents indicateurs financiers (pas de nom de variables)</a:t>
            </a:r>
          </a:p>
          <a:p>
            <a:pPr marL="285750" indent="-285750">
              <a:buFontTx/>
              <a:buChar char="-"/>
            </a:pPr>
            <a:r>
              <a:rPr lang="fr-FR" dirty="0"/>
              <a:t>- Train/Test : 0.7/0.3, échantillonnage </a:t>
            </a:r>
            <a:r>
              <a:rPr lang="fr-FR" b="1" dirty="0"/>
              <a:t>stratifié</a:t>
            </a:r>
            <a:r>
              <a:rPr lang="fr-FR" dirty="0"/>
              <a:t> (pour conserver les proportions)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D1855-6C0C-4059-81AD-93D0F88DC457}"/>
              </a:ext>
            </a:extLst>
          </p:cNvPr>
          <p:cNvSpPr txBox="1"/>
          <p:nvPr/>
        </p:nvSpPr>
        <p:spPr>
          <a:xfrm>
            <a:off x="4052098" y="1526689"/>
            <a:ext cx="40878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ALGORITHMES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Problème de </a:t>
            </a:r>
            <a:r>
              <a:rPr lang="fr-FR" b="1" dirty="0"/>
              <a:t>Régression</a:t>
            </a:r>
            <a:r>
              <a:rPr lang="fr-FR" dirty="0"/>
              <a:t> (variable cible continue) </a:t>
            </a:r>
          </a:p>
          <a:p>
            <a:pPr marL="285750" indent="-285750">
              <a:buFontTx/>
              <a:buChar char="-"/>
            </a:pPr>
            <a:r>
              <a:rPr lang="fr-FR" dirty="0"/>
              <a:t>Peut-être aussi vu comme une </a:t>
            </a:r>
            <a:r>
              <a:rPr lang="fr-FR" b="1" dirty="0"/>
              <a:t>Classification</a:t>
            </a:r>
            <a:r>
              <a:rPr lang="fr-FR" dirty="0"/>
              <a:t> (Bonne santé/Danger)</a:t>
            </a:r>
          </a:p>
          <a:p>
            <a:pPr marL="285750" indent="-285750">
              <a:buFontTx/>
              <a:buChar char="-"/>
            </a:pPr>
            <a:r>
              <a:rPr lang="fr-FR" dirty="0"/>
              <a:t>Ici,  on va tester Classification et                 Régression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Modèles Utilisés</a:t>
            </a:r>
            <a:r>
              <a:rPr lang="fr-FR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 Random Forests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Gradient Boosting Trees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Support Vector Machines</a:t>
            </a:r>
          </a:p>
          <a:p>
            <a:r>
              <a:rPr lang="fr-FR" dirty="0"/>
              <a:t> 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Modèles choisis car réputés pour être les plus performants sur peu de données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D96D5-1C0A-4D1D-B802-CBB94CF5EA38}"/>
              </a:ext>
            </a:extLst>
          </p:cNvPr>
          <p:cNvSpPr txBox="1"/>
          <p:nvPr/>
        </p:nvSpPr>
        <p:spPr>
          <a:xfrm>
            <a:off x="8349455" y="1526689"/>
            <a:ext cx="371474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EVALUATION</a:t>
            </a:r>
          </a:p>
          <a:p>
            <a:pPr algn="ctr"/>
            <a:endParaRPr lang="fr-FR" sz="2400" b="1" dirty="0"/>
          </a:p>
          <a:p>
            <a:pPr marL="285750" indent="-285750">
              <a:buFontTx/>
              <a:buChar char="-"/>
            </a:pPr>
            <a:r>
              <a:rPr lang="fr-FR" b="1" dirty="0"/>
              <a:t>Skewed Data</a:t>
            </a:r>
            <a:r>
              <a:rPr lang="fr-FR" dirty="0"/>
              <a:t>: Il y a beaucoup plus d’entreprises en bonne santé --&gt; </a:t>
            </a:r>
            <a:r>
              <a:rPr lang="fr-FR" i="1" dirty="0"/>
              <a:t>Accuracy</a:t>
            </a:r>
            <a:r>
              <a:rPr lang="fr-FR" dirty="0"/>
              <a:t> sera biaisée.</a:t>
            </a:r>
          </a:p>
          <a:p>
            <a:pPr marL="285750" indent="-285750">
              <a:buFontTx/>
              <a:buChar char="-"/>
            </a:pPr>
            <a:r>
              <a:rPr lang="fr-FR" dirty="0"/>
              <a:t>On utilise donc le</a:t>
            </a:r>
            <a:r>
              <a:rPr lang="fr-FR" i="1" dirty="0"/>
              <a:t> </a:t>
            </a:r>
            <a:r>
              <a:rPr lang="fr-FR" b="1" i="1" dirty="0"/>
              <a:t>F-Score </a:t>
            </a:r>
            <a:r>
              <a:rPr lang="fr-FR" dirty="0"/>
              <a:t>pour  tester la performance et comparer les modèles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Cross Validation </a:t>
            </a:r>
            <a:r>
              <a:rPr lang="fr-FR" dirty="0"/>
              <a:t>pour trouver les meilleurs paramètres pour les algorithmes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9" y="374926"/>
            <a:ext cx="4934816" cy="120075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DataFrame</a:t>
            </a:r>
            <a:endParaRPr lang="en-US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ADE45-C18A-46DD-92EE-DDA5D3A9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5" y="1793178"/>
            <a:ext cx="7716116" cy="1517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0F7E23-DF66-4A04-B71A-E7DCCD1C6280}"/>
              </a:ext>
            </a:extLst>
          </p:cNvPr>
          <p:cNvSpPr txBox="1"/>
          <p:nvPr/>
        </p:nvSpPr>
        <p:spPr>
          <a:xfrm>
            <a:off x="8220075" y="1279170"/>
            <a:ext cx="3773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83 Indicateurs financier continus (sauf x80).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Financial Distress</a:t>
            </a:r>
            <a:r>
              <a:rPr lang="fr-FR" dirty="0"/>
              <a:t>: Variable Cible</a:t>
            </a:r>
          </a:p>
          <a:p>
            <a:pPr marL="285750" indent="-285750">
              <a:buFontTx/>
              <a:buChar char="-"/>
            </a:pPr>
            <a:r>
              <a:rPr lang="fr-FR" dirty="0"/>
              <a:t>Variables retirées: </a:t>
            </a:r>
            <a:r>
              <a:rPr lang="fr-FR" b="1" dirty="0" err="1"/>
              <a:t>Company</a:t>
            </a:r>
            <a:r>
              <a:rPr lang="fr-FR" dirty="0"/>
              <a:t> (Ajoutera un biais inutile), </a:t>
            </a:r>
            <a:r>
              <a:rPr lang="fr-FR" b="1" dirty="0"/>
              <a:t>x80</a:t>
            </a:r>
            <a:r>
              <a:rPr lang="fr-FR" dirty="0"/>
              <a:t> (catégorique) et </a:t>
            </a:r>
            <a:r>
              <a:rPr lang="fr-FR" b="1" dirty="0"/>
              <a:t>Time</a:t>
            </a:r>
            <a:r>
              <a:rPr lang="fr-FR" dirty="0"/>
              <a:t> (voir ci-dessous)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75DE70-F57E-4EF4-819A-BC29669C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4" y="3635513"/>
            <a:ext cx="71818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2906A-AEDC-44C1-ADDF-243506D5E930}"/>
              </a:ext>
            </a:extLst>
          </p:cNvPr>
          <p:cNvSpPr txBox="1"/>
          <p:nvPr/>
        </p:nvSpPr>
        <p:spPr>
          <a:xfrm>
            <a:off x="5553074" y="6129749"/>
            <a:ext cx="561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u="sng" dirty="0"/>
              <a:t>Financial Distress over Time for 4 random companies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69338-4A3C-45BA-9209-A12A2A896CCA}"/>
              </a:ext>
            </a:extLst>
          </p:cNvPr>
          <p:cNvSpPr txBox="1"/>
          <p:nvPr/>
        </p:nvSpPr>
        <p:spPr>
          <a:xfrm>
            <a:off x="408709" y="3733800"/>
            <a:ext cx="3790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le temps avait un effet: </a:t>
            </a:r>
            <a:r>
              <a:rPr lang="fr-FR" dirty="0">
                <a:sym typeface="Wingdings" panose="05000000000000000000" pitchFamily="2" charset="2"/>
              </a:rPr>
              <a:t>le problème peut être une </a:t>
            </a:r>
            <a:r>
              <a:rPr lang="fr-FR" i="1" dirty="0">
                <a:sym typeface="Wingdings" panose="05000000000000000000" pitchFamily="2" charset="2"/>
              </a:rPr>
              <a:t>série temporelle à  multivariables</a:t>
            </a:r>
            <a:r>
              <a:rPr lang="fr-FR" dirty="0">
                <a:sym typeface="Wingdings" panose="05000000000000000000" pitchFamily="2" charset="2"/>
              </a:rPr>
              <a:t>. </a:t>
            </a:r>
          </a:p>
          <a:p>
            <a:r>
              <a:rPr lang="fr-FR" dirty="0">
                <a:sym typeface="Wingdings" panose="05000000000000000000" pitchFamily="2" charset="2"/>
              </a:rPr>
              <a:t>Ici, il ne semble pas avoir de vraie corrélation (0.14), ni de tendance similaire donc on supprime la variable.</a:t>
            </a:r>
            <a:endParaRPr lang="fr-FR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2B60D9-FAE4-46FC-9D3F-76B44A33F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9" y="5705627"/>
            <a:ext cx="3524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28" y="501965"/>
            <a:ext cx="6966743" cy="11890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/>
              <a:t>PREPARATION</a:t>
            </a:r>
            <a:r>
              <a:rPr lang="en-US" dirty="0"/>
              <a:t> </a:t>
            </a:r>
            <a:r>
              <a:rPr lang="en-US" sz="4400" dirty="0"/>
              <a:t>DES DONNEES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1847850"/>
            <a:ext cx="5183188" cy="494506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D1855-6C0C-4059-81AD-93D0F88DC457}"/>
              </a:ext>
            </a:extLst>
          </p:cNvPr>
          <p:cNvSpPr txBox="1"/>
          <p:nvPr/>
        </p:nvSpPr>
        <p:spPr>
          <a:xfrm>
            <a:off x="6565888" y="4786375"/>
            <a:ext cx="4087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SCALING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Important car ils accélère les calculs pour Gradient Boosting (algorithme converge + rapidement)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C8852-8FEE-4FE6-B7C6-6BF0C01A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708581"/>
            <a:ext cx="4472194" cy="3077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350C8-3B5A-4066-81B5-2FC27EA9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08" y="1881523"/>
            <a:ext cx="3929467" cy="2907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93A455-D6D5-45F4-8CA0-66705A48CF4E}"/>
              </a:ext>
            </a:extLst>
          </p:cNvPr>
          <p:cNvSpPr txBox="1"/>
          <p:nvPr/>
        </p:nvSpPr>
        <p:spPr>
          <a:xfrm>
            <a:off x="937808" y="4976477"/>
            <a:ext cx="4087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OUTLIER</a:t>
            </a:r>
          </a:p>
          <a:p>
            <a:pPr algn="ctr"/>
            <a:r>
              <a:rPr lang="fr-FR" dirty="0"/>
              <a:t>- Retiré par précaution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CA5749-7712-4CFF-8FF7-82C79613E889}"/>
              </a:ext>
            </a:extLst>
          </p:cNvPr>
          <p:cNvSpPr/>
          <p:nvPr/>
        </p:nvSpPr>
        <p:spPr>
          <a:xfrm>
            <a:off x="4429125" y="2971800"/>
            <a:ext cx="438150" cy="457200"/>
          </a:xfrm>
          <a:prstGeom prst="ellips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E8BF83-7EFF-48BA-B2BF-13F243237631}"/>
              </a:ext>
            </a:extLst>
          </p:cNvPr>
          <p:cNvCxnSpPr/>
          <p:nvPr/>
        </p:nvCxnSpPr>
        <p:spPr>
          <a:xfrm flipV="1">
            <a:off x="3705225" y="3429000"/>
            <a:ext cx="72390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75849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15106"/>
            <a:ext cx="11002962" cy="1189038"/>
          </a:xfrm>
        </p:spPr>
        <p:txBody>
          <a:bodyPr anchor="ctr"/>
          <a:lstStyle/>
          <a:p>
            <a:pPr algn="ctr"/>
            <a:r>
              <a:rPr lang="en-US" sz="4000" dirty="0"/>
              <a:t>ALGORITHMES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1847850"/>
            <a:ext cx="5183188" cy="494506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05FF-AA12-42EC-8DE4-BD32E5C8DC8C}"/>
              </a:ext>
            </a:extLst>
          </p:cNvPr>
          <p:cNvSpPr txBox="1"/>
          <p:nvPr/>
        </p:nvSpPr>
        <p:spPr>
          <a:xfrm>
            <a:off x="267195" y="1289844"/>
            <a:ext cx="37107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MODELES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Modèles ayant des algorithmes de </a:t>
            </a:r>
            <a:r>
              <a:rPr lang="fr-FR" b="1" dirty="0"/>
              <a:t>Classification &amp; Régression</a:t>
            </a:r>
            <a:r>
              <a:rPr lang="fr-FR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Forêts (Gradient Boosting &amp; Random Forests)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Support Vector Machine</a:t>
            </a:r>
          </a:p>
          <a:p>
            <a:pPr lvl="1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Après la Régression, on utilise la prédiction obtenue pour classifier si en bonne santé ou pas. </a:t>
            </a:r>
            <a:r>
              <a:rPr lang="fr-FR" b="1" dirty="0"/>
              <a:t>On teste plusieurs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seuils</a:t>
            </a:r>
            <a:r>
              <a:rPr lang="fr-FR" b="1" dirty="0"/>
              <a:t> (thresholds) </a:t>
            </a:r>
            <a:r>
              <a:rPr lang="fr-FR" dirty="0"/>
              <a:t>(-0.5 n’est peut-être pas le meilleur seuil prédit pour dire si en bonne santé)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/>
              <a:t>Cross Validation </a:t>
            </a:r>
            <a:r>
              <a:rPr lang="fr-FR" dirty="0"/>
              <a:t>immédiatement effectuée pour avoir les meilleurs paramètres.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D1855-6C0C-4059-81AD-93D0F88DC457}"/>
              </a:ext>
            </a:extLst>
          </p:cNvPr>
          <p:cNvSpPr txBox="1"/>
          <p:nvPr/>
        </p:nvSpPr>
        <p:spPr>
          <a:xfrm>
            <a:off x="4705253" y="2117528"/>
            <a:ext cx="4087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REGRESSION</a:t>
            </a:r>
          </a:p>
          <a:p>
            <a:pPr algn="ctr"/>
            <a:r>
              <a:rPr lang="fr-FR" sz="1400" dirty="0"/>
              <a:t>- Random Forest Regressor</a:t>
            </a:r>
          </a:p>
          <a:p>
            <a:pPr algn="ctr"/>
            <a:r>
              <a:rPr lang="fr-FR" sz="1400" dirty="0"/>
              <a:t>- Gradient Boosting Regressor</a:t>
            </a:r>
          </a:p>
          <a:p>
            <a:pPr algn="ctr"/>
            <a:r>
              <a:rPr lang="fr-FR" sz="1400" dirty="0"/>
              <a:t>- Support Vector Regressor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D96D5-1C0A-4D1D-B802-CBB94CF5EA38}"/>
              </a:ext>
            </a:extLst>
          </p:cNvPr>
          <p:cNvSpPr txBox="1"/>
          <p:nvPr/>
        </p:nvSpPr>
        <p:spPr>
          <a:xfrm>
            <a:off x="6732586" y="4591963"/>
            <a:ext cx="3714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CLASSIFICATION</a:t>
            </a:r>
          </a:p>
          <a:p>
            <a:pPr algn="ctr"/>
            <a:r>
              <a:rPr lang="fr-FR" sz="1400" dirty="0"/>
              <a:t>- Random Forest Classifier</a:t>
            </a:r>
          </a:p>
          <a:p>
            <a:pPr algn="ctr"/>
            <a:r>
              <a:rPr lang="fr-FR" sz="1400" dirty="0"/>
              <a:t>- Gradient Boosting Classifier</a:t>
            </a:r>
          </a:p>
          <a:p>
            <a:pPr algn="ctr"/>
            <a:r>
              <a:rPr lang="fr-FR" sz="1400" dirty="0"/>
              <a:t>- Support Vector Classifier</a:t>
            </a:r>
          </a:p>
          <a:p>
            <a:pPr algn="ctr"/>
            <a:endParaRPr lang="fr-FR" sz="2400" b="1" dirty="0"/>
          </a:p>
          <a:p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B9DEC-9235-453C-8E2F-E221671EE1DF}"/>
              </a:ext>
            </a:extLst>
          </p:cNvPr>
          <p:cNvSpPr txBox="1"/>
          <p:nvPr/>
        </p:nvSpPr>
        <p:spPr>
          <a:xfrm>
            <a:off x="9267825" y="1579821"/>
            <a:ext cx="2924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CLASSIFICATION (pas d’algorithme) </a:t>
            </a:r>
          </a:p>
          <a:p>
            <a:pPr algn="ctr"/>
            <a:r>
              <a:rPr lang="fr-FR" sz="1400" dirty="0"/>
              <a:t>( &lt; </a:t>
            </a:r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seuil</a:t>
            </a:r>
            <a:r>
              <a:rPr lang="fr-FR" sz="1400" dirty="0"/>
              <a:t> ou pas)</a:t>
            </a:r>
            <a:endParaRPr lang="fr-FR" sz="2400" dirty="0"/>
          </a:p>
          <a:p>
            <a:endParaRPr lang="fr-F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27E0D6-1406-41CC-8D8D-0A693350F155}"/>
              </a:ext>
            </a:extLst>
          </p:cNvPr>
          <p:cNvCxnSpPr>
            <a:cxnSpLocks/>
          </p:cNvCxnSpPr>
          <p:nvPr/>
        </p:nvCxnSpPr>
        <p:spPr>
          <a:xfrm flipV="1">
            <a:off x="4452741" y="3324225"/>
            <a:ext cx="1395609" cy="96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60B98A-9080-49B1-8E33-FEFA0DAD3888}"/>
              </a:ext>
            </a:extLst>
          </p:cNvPr>
          <p:cNvCxnSpPr>
            <a:cxnSpLocks/>
          </p:cNvCxnSpPr>
          <p:nvPr/>
        </p:nvCxnSpPr>
        <p:spPr>
          <a:xfrm>
            <a:off x="4452741" y="4402377"/>
            <a:ext cx="2710059" cy="74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A80EB4-D90B-4F11-B364-84A658BEF01C}"/>
              </a:ext>
            </a:extLst>
          </p:cNvPr>
          <p:cNvCxnSpPr>
            <a:cxnSpLocks/>
          </p:cNvCxnSpPr>
          <p:nvPr/>
        </p:nvCxnSpPr>
        <p:spPr>
          <a:xfrm flipV="1">
            <a:off x="7844529" y="2070158"/>
            <a:ext cx="1490859" cy="391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58037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78" y="309559"/>
            <a:ext cx="7969647" cy="11890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/>
              <a:t>Performance review (CLASSIFICATION)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1847850"/>
            <a:ext cx="5183188" cy="494506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F777E-6598-4515-8DC8-06BDD4BD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75" y="1847850"/>
            <a:ext cx="8767999" cy="2749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1B7E04-94DC-4371-A857-8EF48356F733}"/>
              </a:ext>
            </a:extLst>
          </p:cNvPr>
          <p:cNvSpPr txBox="1"/>
          <p:nvPr/>
        </p:nvSpPr>
        <p:spPr>
          <a:xfrm>
            <a:off x="703193" y="499007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Accuracy Elevée: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1D2A0-DED3-44A3-AD6B-541D11B394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89"/>
          <a:stretch/>
        </p:blipFill>
        <p:spPr>
          <a:xfrm>
            <a:off x="3900487" y="5590104"/>
            <a:ext cx="2033588" cy="704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31B8CC-B8E8-4E19-8F5B-41C8B681CC74}"/>
              </a:ext>
            </a:extLst>
          </p:cNvPr>
          <p:cNvSpPr txBox="1"/>
          <p:nvPr/>
        </p:nvSpPr>
        <p:spPr>
          <a:xfrm>
            <a:off x="3579812" y="485157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F-Score est un meilleur indicateur (</a:t>
            </a:r>
            <a:r>
              <a:rPr lang="fr-FR" i="1" dirty="0"/>
              <a:t>skewed data</a:t>
            </a:r>
            <a:r>
              <a:rPr lang="fr-FR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5B7057-8AFB-4D15-A5E3-1FA601AF2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5389252"/>
            <a:ext cx="2028825" cy="7620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F0D25D-DC8C-4600-8CD8-99FA8224AE62}"/>
              </a:ext>
            </a:extLst>
          </p:cNvPr>
          <p:cNvSpPr/>
          <p:nvPr/>
        </p:nvSpPr>
        <p:spPr>
          <a:xfrm>
            <a:off x="6553200" y="5359403"/>
            <a:ext cx="1409700" cy="1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7979E-3593-4A1D-BE4C-DA401BC281A8}"/>
              </a:ext>
            </a:extLst>
          </p:cNvPr>
          <p:cNvSpPr txBox="1"/>
          <p:nvPr/>
        </p:nvSpPr>
        <p:spPr>
          <a:xfrm>
            <a:off x="8120269" y="4693764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Support Vector Classifier </a:t>
            </a:r>
            <a:r>
              <a:rPr lang="fr-FR" dirty="0"/>
              <a:t>est le meilleur algorithme: il réussit le mieux à identifier les entreprises en danger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Gradient Boosting</a:t>
            </a:r>
            <a:r>
              <a:rPr lang="fr-FR" dirty="0"/>
              <a:t>: pas efficace (long temps de calcul) et pas précis.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433AE2-9A54-4BAE-825D-0454BEB460BA}"/>
              </a:ext>
            </a:extLst>
          </p:cNvPr>
          <p:cNvSpPr/>
          <p:nvPr/>
        </p:nvSpPr>
        <p:spPr>
          <a:xfrm>
            <a:off x="4610100" y="1840749"/>
            <a:ext cx="2828925" cy="27565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356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90" y="471485"/>
            <a:ext cx="7969647" cy="11890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/>
              <a:t>Performance review (REGRESSION)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39EB6-6739-41E8-988A-3F02653B1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4" t="16054" r="314" b="871"/>
          <a:stretch/>
        </p:blipFill>
        <p:spPr>
          <a:xfrm>
            <a:off x="104911" y="2058878"/>
            <a:ext cx="3885136" cy="2441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09544-2046-4F64-A5A4-AF555865F1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63"/>
          <a:stretch/>
        </p:blipFill>
        <p:spPr>
          <a:xfrm>
            <a:off x="4146136" y="2072559"/>
            <a:ext cx="3674713" cy="2427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7A4D0-096E-4355-A04A-8F805DB6E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87" r="3067"/>
          <a:stretch/>
        </p:blipFill>
        <p:spPr>
          <a:xfrm>
            <a:off x="8181900" y="2058878"/>
            <a:ext cx="3811317" cy="2660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2FE4AE-13AD-40B5-9BB6-CAC5E07F054C}"/>
              </a:ext>
            </a:extLst>
          </p:cNvPr>
          <p:cNvSpPr txBox="1"/>
          <p:nvPr/>
        </p:nvSpPr>
        <p:spPr>
          <a:xfrm>
            <a:off x="797478" y="1764781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Random Forest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69291-8DBB-4798-9885-D90049EA29DE}"/>
              </a:ext>
            </a:extLst>
          </p:cNvPr>
          <p:cNvSpPr txBox="1"/>
          <p:nvPr/>
        </p:nvSpPr>
        <p:spPr>
          <a:xfrm>
            <a:off x="5033389" y="1775488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Gradient Boosting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FC357-0702-45AE-9E85-8BCD49DAEBA3}"/>
              </a:ext>
            </a:extLst>
          </p:cNvPr>
          <p:cNvSpPr txBox="1"/>
          <p:nvPr/>
        </p:nvSpPr>
        <p:spPr>
          <a:xfrm>
            <a:off x="9200988" y="1751101"/>
            <a:ext cx="222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SVR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5302-3D60-48E6-BC2F-8D962E201917}"/>
              </a:ext>
            </a:extLst>
          </p:cNvPr>
          <p:cNvSpPr txBox="1"/>
          <p:nvPr/>
        </p:nvSpPr>
        <p:spPr>
          <a:xfrm>
            <a:off x="3754653" y="4509335"/>
            <a:ext cx="538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F-Score, </a:t>
            </a:r>
            <a:r>
              <a:rPr lang="fr-FR" sz="1200" u="sng" dirty="0" err="1"/>
              <a:t>Precision</a:t>
            </a:r>
            <a:r>
              <a:rPr lang="fr-FR" sz="1200" u="sng" dirty="0"/>
              <a:t> &amp; Recall en fonction de différents </a:t>
            </a:r>
            <a:r>
              <a:rPr lang="fr-FR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seuils</a:t>
            </a:r>
            <a:r>
              <a:rPr lang="fr-FR" sz="1200" u="sng" dirty="0"/>
              <a:t> </a:t>
            </a:r>
            <a:r>
              <a:rPr lang="fr-FR" sz="1200" dirty="0"/>
              <a:t>(entre [-0.75; 0.5])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DFFEC8-E9D4-41D8-9360-DEACB74BB8E8}"/>
              </a:ext>
            </a:extLst>
          </p:cNvPr>
          <p:cNvSpPr/>
          <p:nvPr/>
        </p:nvSpPr>
        <p:spPr>
          <a:xfrm>
            <a:off x="2431999" y="2162034"/>
            <a:ext cx="406400" cy="204621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A2CE71-D341-4008-88D6-10501FA441C2}"/>
              </a:ext>
            </a:extLst>
          </p:cNvPr>
          <p:cNvSpPr/>
          <p:nvPr/>
        </p:nvSpPr>
        <p:spPr>
          <a:xfrm>
            <a:off x="6236919" y="2264344"/>
            <a:ext cx="424332" cy="232970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2A1164-ECB8-4D75-8DBC-94C6B67E1274}"/>
              </a:ext>
            </a:extLst>
          </p:cNvPr>
          <p:cNvSpPr/>
          <p:nvPr/>
        </p:nvSpPr>
        <p:spPr>
          <a:xfrm>
            <a:off x="10257891" y="2730994"/>
            <a:ext cx="418948" cy="221755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2FE8EB-2606-43C9-BC03-EA24755864BC}"/>
              </a:ext>
            </a:extLst>
          </p:cNvPr>
          <p:cNvSpPr/>
          <p:nvPr/>
        </p:nvSpPr>
        <p:spPr>
          <a:xfrm>
            <a:off x="819099" y="3612374"/>
            <a:ext cx="406400" cy="204621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6A0044-EA10-4612-A18C-A9F95AD65B57}"/>
              </a:ext>
            </a:extLst>
          </p:cNvPr>
          <p:cNvSpPr txBox="1"/>
          <p:nvPr/>
        </p:nvSpPr>
        <p:spPr>
          <a:xfrm>
            <a:off x="1256950" y="3753565"/>
            <a:ext cx="980440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F-Score max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33010-1FE2-4795-99B1-6E2F9FDE3C19}"/>
              </a:ext>
            </a:extLst>
          </p:cNvPr>
          <p:cNvSpPr txBox="1"/>
          <p:nvPr/>
        </p:nvSpPr>
        <p:spPr>
          <a:xfrm>
            <a:off x="415963" y="488901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Régression plus stable que la Classification, le F-Score max est en général plus élevé: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3AC33-5B24-472A-BD2C-577F02F72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88" y="5779096"/>
            <a:ext cx="1133475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62067E-14EE-4C51-876E-05F37012F00F}"/>
              </a:ext>
            </a:extLst>
          </p:cNvPr>
          <p:cNvSpPr txBox="1"/>
          <p:nvPr/>
        </p:nvSpPr>
        <p:spPr>
          <a:xfrm>
            <a:off x="4355764" y="4947281"/>
            <a:ext cx="291739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Meilleur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seuil</a:t>
            </a:r>
            <a:r>
              <a:rPr lang="fr-FR" dirty="0"/>
              <a:t> pour les 3 algorithmes: -0.25 </a:t>
            </a:r>
            <a:r>
              <a:rPr lang="fr-FR" sz="1400" dirty="0">
                <a:sym typeface="Wingdings" panose="05000000000000000000" pitchFamily="2" charset="2"/>
              </a:rPr>
              <a:t> le F-Score est maximal lorsqu’après la régression, on classifie une entreprise comme en bonne santé si son Financial Distress est &gt; -0.25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B611DE-B78B-40AB-811B-4B10D1C31231}"/>
              </a:ext>
            </a:extLst>
          </p:cNvPr>
          <p:cNvSpPr txBox="1"/>
          <p:nvPr/>
        </p:nvSpPr>
        <p:spPr>
          <a:xfrm>
            <a:off x="8347039" y="4824988"/>
            <a:ext cx="35072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Random Forest</a:t>
            </a:r>
            <a:r>
              <a:rPr lang="fr-FR" dirty="0"/>
              <a:t>: plus efficace (rapidité + précision)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SVR</a:t>
            </a:r>
            <a:r>
              <a:rPr lang="fr-FR" dirty="0"/>
              <a:t> et </a:t>
            </a:r>
            <a:r>
              <a:rPr lang="fr-FR" b="1" dirty="0"/>
              <a:t>Gradient Boosting</a:t>
            </a:r>
            <a:r>
              <a:rPr lang="fr-FR" dirty="0"/>
              <a:t> équivalents en précision mais GBR plus rapide</a:t>
            </a:r>
          </a:p>
          <a:p>
            <a:r>
              <a:rPr lang="fr-FR" sz="1400" dirty="0"/>
              <a:t>(On privilégie un meilleur Recall car données </a:t>
            </a:r>
            <a:r>
              <a:rPr lang="fr-FR" sz="1400" i="1" dirty="0"/>
              <a:t>unbalanced</a:t>
            </a:r>
            <a:r>
              <a:rPr lang="fr-FR" sz="1400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F777B-8CF5-4AED-BF4B-03D34A397417}"/>
              </a:ext>
            </a:extLst>
          </p:cNvPr>
          <p:cNvSpPr/>
          <p:nvPr/>
        </p:nvSpPr>
        <p:spPr>
          <a:xfrm>
            <a:off x="220580" y="1768565"/>
            <a:ext cx="3564505" cy="27958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7985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1016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Times New Roman</vt:lpstr>
      <vt:lpstr>Office Theme</vt:lpstr>
      <vt:lpstr>Financial Distress Analysis</vt:lpstr>
      <vt:lpstr>“ Those who have knowledge, don't predict.  Those who predict, don't have knowledge.”  - Lao Tzu</vt:lpstr>
      <vt:lpstr>Introduction</vt:lpstr>
      <vt:lpstr>LES OUTILS ET SOLUTIONS</vt:lpstr>
      <vt:lpstr>DataFrame</vt:lpstr>
      <vt:lpstr>PREPARATION DES DONNEES</vt:lpstr>
      <vt:lpstr>ALGORITHMES</vt:lpstr>
      <vt:lpstr>Performance review (CLASSIFICATION)</vt:lpstr>
      <vt:lpstr>Performance review (REGRESSION)</vt:lpstr>
      <vt:lpstr>FEATURE SELECTION</vt:lpstr>
      <vt:lpstr>CONCLUSION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2020-03-14T15:01:59Z</dcterms:created>
  <dcterms:modified xsi:type="dcterms:W3CDTF">2020-03-15T09:37:55Z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