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Montserrat ExtraBold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idn921eeQ5dyBJ//72XtgQSWOb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296DA5-B9C6-48F2-B94E-D417F05031AB}">
  <a:tblStyle styleId="{C0296DA5-B9C6-48F2-B94E-D417F05031A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fill>
          <a:solidFill>
            <a:srgbClr val="FFE2CD"/>
          </a:solidFill>
        </a:fill>
      </a:tcStyle>
    </a:band1H>
    <a:band2H>
      <a:tcTxStyle/>
    </a:band2H>
    <a:band1V>
      <a:tcTxStyle/>
      <a:tcStyle>
        <a:fill>
          <a:solidFill>
            <a:srgbClr val="FFE2C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ExtraBold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ExtraBo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32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315750" y="737667"/>
            <a:ext cx="8512500" cy="24051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b="1" sz="4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Mobile price range prediction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318000" y="2895175"/>
            <a:ext cx="32151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1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By</a:t>
            </a:r>
            <a:endParaRPr b="1" sz="160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Akhilesh Kumar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60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6051000" y="2895175"/>
            <a:ext cx="277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Mentor:</a:t>
            </a:r>
            <a:r>
              <a:rPr b="0" i="0" lang="en-US" sz="1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b="1" i="0" lang="en-US" sz="1600" u="none" cap="none" strike="noStrike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Richa Sharma</a:t>
            </a:r>
            <a:endParaRPr b="1" i="0" sz="1600" u="none" cap="none" strike="noStrike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6048750" y="3281725"/>
            <a:ext cx="254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Date:</a:t>
            </a:r>
            <a:r>
              <a:rPr b="0" i="0" lang="en-US" sz="1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b="1" i="0" lang="en-US" sz="1600" u="none" cap="none" strike="noStrike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05.09.2021</a:t>
            </a:r>
            <a:endParaRPr b="1" i="0" sz="1600" u="none" cap="none" strike="noStrike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/>
        </p:nvSpPr>
        <p:spPr>
          <a:xfrm>
            <a:off x="4144125" y="3696513"/>
            <a:ext cx="10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0"/>
          <p:cNvSpPr txBox="1"/>
          <p:nvPr/>
        </p:nvSpPr>
        <p:spPr>
          <a:xfrm>
            <a:off x="3988500" y="4320125"/>
            <a:ext cx="16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149" y="703428"/>
            <a:ext cx="4392626" cy="2131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148" y="2830623"/>
            <a:ext cx="4392625" cy="2131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3249" y="2830623"/>
            <a:ext cx="4060601" cy="2131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23249" y="703428"/>
            <a:ext cx="4060601" cy="212719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0"/>
          <p:cNvSpPr txBox="1"/>
          <p:nvPr>
            <p:ph type="ctrTitle"/>
          </p:nvPr>
        </p:nvSpPr>
        <p:spPr>
          <a:xfrm>
            <a:off x="187775" y="66500"/>
            <a:ext cx="7719096" cy="5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Density plots for important features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ctrTitle"/>
          </p:nvPr>
        </p:nvSpPr>
        <p:spPr>
          <a:xfrm>
            <a:off x="272197" y="140425"/>
            <a:ext cx="7719096" cy="432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Feature importance using stats model</a:t>
            </a:r>
            <a:endParaRPr sz="2000"/>
          </a:p>
        </p:txBody>
      </p:sp>
      <p:sp>
        <p:nvSpPr>
          <p:cNvPr id="155" name="Google Shape;155;p11"/>
          <p:cNvSpPr txBox="1"/>
          <p:nvPr/>
        </p:nvSpPr>
        <p:spPr>
          <a:xfrm>
            <a:off x="4144125" y="3696513"/>
            <a:ext cx="10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 txBox="1"/>
          <p:nvPr/>
        </p:nvSpPr>
        <p:spPr>
          <a:xfrm>
            <a:off x="3988500" y="4320125"/>
            <a:ext cx="16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6537421" y="782766"/>
            <a:ext cx="241447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Battery power, clock_speed, dual_sim, m_dep, mobile_wt, px_height, px_width, ram, sc_h, talk_time got linear relationship with our dependent variable price range</a:t>
            </a:r>
            <a:endParaRPr/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197" y="817841"/>
            <a:ext cx="5536932" cy="3902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ctrTitle"/>
          </p:nvPr>
        </p:nvSpPr>
        <p:spPr>
          <a:xfrm>
            <a:off x="272197" y="558278"/>
            <a:ext cx="7719096" cy="5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Performance metrics for Linear regression models </a:t>
            </a:r>
            <a:endParaRPr/>
          </a:p>
        </p:txBody>
      </p:sp>
      <p:sp>
        <p:nvSpPr>
          <p:cNvPr id="165" name="Google Shape;165;p12"/>
          <p:cNvSpPr txBox="1"/>
          <p:nvPr/>
        </p:nvSpPr>
        <p:spPr>
          <a:xfrm>
            <a:off x="4144125" y="3696513"/>
            <a:ext cx="10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2"/>
          <p:cNvSpPr txBox="1"/>
          <p:nvPr/>
        </p:nvSpPr>
        <p:spPr>
          <a:xfrm>
            <a:off x="3988500" y="4320125"/>
            <a:ext cx="16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973" y="1824723"/>
            <a:ext cx="4125027" cy="2349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2775" y="1824723"/>
            <a:ext cx="4427290" cy="2349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ctrTitle"/>
          </p:nvPr>
        </p:nvSpPr>
        <p:spPr>
          <a:xfrm>
            <a:off x="272197" y="558278"/>
            <a:ext cx="7719096" cy="5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Checking assumption for linear regression</a:t>
            </a:r>
            <a:endParaRPr/>
          </a:p>
        </p:txBody>
      </p:sp>
      <p:sp>
        <p:nvSpPr>
          <p:cNvPr id="175" name="Google Shape;175;p13"/>
          <p:cNvSpPr txBox="1"/>
          <p:nvPr/>
        </p:nvSpPr>
        <p:spPr>
          <a:xfrm>
            <a:off x="4144125" y="3696513"/>
            <a:ext cx="10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3"/>
          <p:cNvSpPr txBox="1"/>
          <p:nvPr/>
        </p:nvSpPr>
        <p:spPr>
          <a:xfrm>
            <a:off x="3988500" y="4320125"/>
            <a:ext cx="16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197" y="1245345"/>
            <a:ext cx="4115386" cy="361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6419" y="1266627"/>
            <a:ext cx="4115387" cy="3572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/>
          <p:nvPr>
            <p:ph type="ctrTitle"/>
          </p:nvPr>
        </p:nvSpPr>
        <p:spPr>
          <a:xfrm>
            <a:off x="272197" y="140425"/>
            <a:ext cx="7719096" cy="5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KNN train-test plot</a:t>
            </a:r>
            <a:endParaRPr/>
          </a:p>
        </p:txBody>
      </p:sp>
      <p:sp>
        <p:nvSpPr>
          <p:cNvPr id="185" name="Google Shape;185;p14"/>
          <p:cNvSpPr txBox="1"/>
          <p:nvPr/>
        </p:nvSpPr>
        <p:spPr>
          <a:xfrm>
            <a:off x="4144125" y="3696513"/>
            <a:ext cx="10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3988500" y="4320125"/>
            <a:ext cx="16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8" name="Google Shape;1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295" y="929337"/>
            <a:ext cx="8194164" cy="31673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/>
          <p:nvPr/>
        </p:nvSpPr>
        <p:spPr>
          <a:xfrm>
            <a:off x="1371937" y="4343825"/>
            <a:ext cx="8572126" cy="282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the graph it can be inferred that there are 7 optimum number of neighbors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ctrTitle"/>
          </p:nvPr>
        </p:nvSpPr>
        <p:spPr>
          <a:xfrm>
            <a:off x="272197" y="140425"/>
            <a:ext cx="7719096" cy="432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Feature importance using random forest</a:t>
            </a:r>
            <a:endParaRPr sz="2000"/>
          </a:p>
        </p:txBody>
      </p:sp>
      <p:sp>
        <p:nvSpPr>
          <p:cNvPr id="195" name="Google Shape;195;p15"/>
          <p:cNvSpPr txBox="1"/>
          <p:nvPr/>
        </p:nvSpPr>
        <p:spPr>
          <a:xfrm>
            <a:off x="4144125" y="3696513"/>
            <a:ext cx="10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5"/>
          <p:cNvSpPr txBox="1"/>
          <p:nvPr/>
        </p:nvSpPr>
        <p:spPr>
          <a:xfrm>
            <a:off x="3988500" y="4320125"/>
            <a:ext cx="16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6537421" y="782766"/>
            <a:ext cx="241447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the graph it can be inferred that ram has strong relationship with dependent variable price range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Battery power, px_width, px_height has also got a decent relationship with price range</a:t>
            </a:r>
            <a:endParaRPr/>
          </a:p>
        </p:txBody>
      </p:sp>
      <p:pic>
        <p:nvPicPr>
          <p:cNvPr id="199" name="Google Shape;1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197" y="709259"/>
            <a:ext cx="6097587" cy="41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type="ctrTitle"/>
          </p:nvPr>
        </p:nvSpPr>
        <p:spPr>
          <a:xfrm>
            <a:off x="272197" y="140425"/>
            <a:ext cx="7719096" cy="432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Feature importance using XG boost</a:t>
            </a:r>
            <a:endParaRPr sz="2000"/>
          </a:p>
        </p:txBody>
      </p:sp>
      <p:sp>
        <p:nvSpPr>
          <p:cNvPr id="205" name="Google Shape;205;p16"/>
          <p:cNvSpPr txBox="1"/>
          <p:nvPr/>
        </p:nvSpPr>
        <p:spPr>
          <a:xfrm>
            <a:off x="4144125" y="3696513"/>
            <a:ext cx="10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3988500" y="4320125"/>
            <a:ext cx="16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8" name="Google Shape;2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197" y="779544"/>
            <a:ext cx="8533706" cy="354058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6"/>
          <p:cNvSpPr txBox="1"/>
          <p:nvPr/>
        </p:nvSpPr>
        <p:spPr>
          <a:xfrm>
            <a:off x="272197" y="4320125"/>
            <a:ext cx="85721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the graph it can be inferred that ram, Battery power, px_width, px_height are important features for XG boost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type="ctrTitle"/>
          </p:nvPr>
        </p:nvSpPr>
        <p:spPr>
          <a:xfrm>
            <a:off x="272197" y="140425"/>
            <a:ext cx="7719096" cy="5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Performance metrics for diff. models (training set)</a:t>
            </a:r>
            <a:endParaRPr sz="1800"/>
          </a:p>
        </p:txBody>
      </p:sp>
      <p:sp>
        <p:nvSpPr>
          <p:cNvPr id="215" name="Google Shape;215;p17"/>
          <p:cNvSpPr txBox="1"/>
          <p:nvPr/>
        </p:nvSpPr>
        <p:spPr>
          <a:xfrm>
            <a:off x="4144125" y="3696513"/>
            <a:ext cx="10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3988500" y="4320125"/>
            <a:ext cx="16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8" name="Google Shape;218;p17"/>
          <p:cNvGraphicFramePr/>
          <p:nvPr/>
        </p:nvGraphicFramePr>
        <p:xfrm>
          <a:off x="341458" y="81815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{C0296DA5-B9C6-48F2-B94E-D417F05031AB}</a:tableStyleId>
              </a:tblPr>
              <a:tblGrid>
                <a:gridCol w="1446925"/>
                <a:gridCol w="1446000"/>
                <a:gridCol w="1446925"/>
                <a:gridCol w="1446000"/>
                <a:gridCol w="1446925"/>
                <a:gridCol w="1446925"/>
              </a:tblGrid>
              <a:tr h="1731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Algorithm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Class label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Performance parameters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hMerge="1"/>
                <a:tc hMerge="1"/>
              </a:tr>
              <a:tr h="1731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Accuracy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Precision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Recall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F1 score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77300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Linear regression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0.9175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1.0000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0.8842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0.9385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77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0.8558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0.9674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0.9082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77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0.8407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0.9596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0.8962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82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1.0000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0.8684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0.9296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73100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Random forest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0.9485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0.9630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0.9734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0.9671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731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0.9071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0.9095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0.9083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77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0.9385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0.9197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0.9290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590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0.9882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0.9970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0.9926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77300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 trees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68575" marL="68575"/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0.8921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0.9316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0.9369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0.9342</a:t>
                      </a:r>
                      <a:endParaRPr/>
                    </a:p>
                  </a:txBody>
                  <a:tcPr marT="0" marB="0" marR="68575" marL="68575"/>
                </a:tc>
              </a:tr>
              <a:tr h="177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0.8793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0.8383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0.8583</a:t>
                      </a:r>
                      <a:endParaRPr/>
                    </a:p>
                  </a:txBody>
                  <a:tcPr marT="0" marB="0" marR="68575" marL="68575"/>
                </a:tc>
              </a:tr>
              <a:tr h="177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0.8588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0.8366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0.8476</a:t>
                      </a:r>
                      <a:endParaRPr/>
                    </a:p>
                  </a:txBody>
                  <a:tcPr marT="0" marB="0" marR="68575" marL="68575"/>
                </a:tc>
              </a:tr>
              <a:tr h="177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0.8975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0.9614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0.9283</a:t>
                      </a:r>
                      <a:endParaRPr/>
                    </a:p>
                  </a:txBody>
                  <a:tcPr marT="0" marB="0" marR="68575" marL="68575"/>
                </a:tc>
              </a:tr>
              <a:tr h="177300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XG boost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68575" marL="68575"/>
                </a:tc>
              </a:tr>
              <a:tr h="177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68575" marL="68575"/>
                </a:tc>
              </a:tr>
              <a:tr h="177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68575" marL="68575"/>
                </a:tc>
              </a:tr>
              <a:tr h="177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68575" marL="68575"/>
                </a:tc>
              </a:tr>
              <a:tr h="177300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KNN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0.9450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0.9687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0.9770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0.9728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77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0.9274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0.9452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0.9362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77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0.9193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0.9140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0.9166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77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0.9665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0.9436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0.9549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ctrTitle"/>
          </p:nvPr>
        </p:nvSpPr>
        <p:spPr>
          <a:xfrm>
            <a:off x="272197" y="124036"/>
            <a:ext cx="7719096" cy="5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Performance metrics for diff. models (test set)</a:t>
            </a:r>
            <a:endParaRPr sz="1800"/>
          </a:p>
        </p:txBody>
      </p:sp>
      <p:sp>
        <p:nvSpPr>
          <p:cNvPr id="224" name="Google Shape;224;p18"/>
          <p:cNvSpPr txBox="1"/>
          <p:nvPr/>
        </p:nvSpPr>
        <p:spPr>
          <a:xfrm>
            <a:off x="4144125" y="3696513"/>
            <a:ext cx="10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3988500" y="4320125"/>
            <a:ext cx="16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7" name="Google Shape;227;p18"/>
          <p:cNvGraphicFramePr/>
          <p:nvPr/>
        </p:nvGraphicFramePr>
        <p:xfrm>
          <a:off x="272197" y="82922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{C0296DA5-B9C6-48F2-B94E-D417F05031AB}</a:tableStyleId>
              </a:tblPr>
              <a:tblGrid>
                <a:gridCol w="1433575"/>
                <a:gridCol w="1432650"/>
                <a:gridCol w="1433575"/>
                <a:gridCol w="1432650"/>
                <a:gridCol w="1433575"/>
                <a:gridCol w="1433575"/>
              </a:tblGrid>
              <a:tr h="1577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Algorithm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Class label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Performance parameters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hMerge="1"/>
                <a:tc hMerge="1"/>
              </a:tr>
              <a:tr h="1577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Accuracy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Precision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Recall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F1 score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57750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Linear regression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0.9175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1.0000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0.8842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0.9385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57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0.8558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0.9674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0.9082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57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0.8407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0.9596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0.8962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59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1.0000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0.8684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0.9296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57750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Random forest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0.9686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0.9801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0.9470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0.9502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57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0.8800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0.9041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0.8919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77900">
                <a:tc vMerge="1"/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  <a:tc vMerge="1"/>
                <a:tc vMerge="1"/>
                <a:tc vMerge="1"/>
              </a:tr>
              <a:tr h="1577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0.8523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0.8581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0.8552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57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0.9271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0.9032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0.9150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55025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 Trees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68575" marL="68575"/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0.8283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0.9266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0.9205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0.9235</a:t>
                      </a:r>
                      <a:endParaRPr/>
                    </a:p>
                  </a:txBody>
                  <a:tcPr marT="0" marB="0" marR="68575" marL="68575"/>
                </a:tc>
              </a:tr>
              <a:tr h="1550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0.7968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0.7555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0.7756</a:t>
                      </a:r>
                      <a:endParaRPr/>
                    </a:p>
                  </a:txBody>
                  <a:tcPr marT="0" marB="0" marR="68575" marL="68575"/>
                </a:tc>
              </a:tr>
              <a:tr h="1550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0.7517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0.7019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0.7260</a:t>
                      </a:r>
                      <a:endParaRPr/>
                    </a:p>
                  </a:txBody>
                  <a:tcPr marT="0" marB="0" marR="68575" marL="68575"/>
                </a:tc>
              </a:tr>
              <a:tr h="1550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0.8287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0.9202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0.8720</a:t>
                      </a:r>
                      <a:endParaRPr/>
                    </a:p>
                  </a:txBody>
                  <a:tcPr marT="0" marB="0" marR="68575" marL="68575"/>
                </a:tc>
              </a:tr>
              <a:tr h="157750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XG boost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0.9200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0.9662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0.9470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0.9565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57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0.8726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0.9383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0.9043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57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0.9065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0.8513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0.8780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57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0.9359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0.9419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0.9389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57750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KNN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0.9433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0.9677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0.9934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0.9804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57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0.9403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0.9333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0.9368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57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0.9127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0.9007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0.9067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57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0.9506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0.9477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0.9477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type="ctrTitle"/>
          </p:nvPr>
        </p:nvSpPr>
        <p:spPr>
          <a:xfrm>
            <a:off x="187775" y="66500"/>
            <a:ext cx="7031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4144125" y="3696513"/>
            <a:ext cx="10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9"/>
          <p:cNvSpPr txBox="1"/>
          <p:nvPr/>
        </p:nvSpPr>
        <p:spPr>
          <a:xfrm>
            <a:off x="3988500" y="4320125"/>
            <a:ext cx="16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19"/>
          <p:cNvSpPr txBox="1"/>
          <p:nvPr/>
        </p:nvSpPr>
        <p:spPr>
          <a:xfrm>
            <a:off x="245889" y="632000"/>
            <a:ext cx="8775269" cy="3206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Number of data points were too low to draw some good inferences from the data. </a:t>
            </a:r>
            <a:endParaRPr/>
          </a:p>
          <a:p>
            <a:pPr indent="-171450" lvl="0" marL="1714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Most of the features were not linearly related with target, and there's some multicollinearity in the data.</a:t>
            </a:r>
            <a:endParaRPr/>
          </a:p>
          <a:p>
            <a:pPr indent="-171450" lvl="0" marL="1714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number of features was fair enough given the number of observations, but when used for real world problems, it is not sufficient to make good predictions.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315750" y="849200"/>
            <a:ext cx="8512500" cy="36268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i="0" lang="en-US" sz="4200" u="none" cap="none" strike="noStrike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t/>
            </a:r>
            <a:endParaRPr b="1" i="0" sz="4200" u="none" cap="none" strike="noStrike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b="1" i="0" lang="en-US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 understand sales data of mobile phones and factors which drive the prices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b="1" i="0" lang="en-US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 predict the price range of the mobile phone</a:t>
            </a:r>
            <a:endParaRPr b="1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type="ctrTitle"/>
          </p:nvPr>
        </p:nvSpPr>
        <p:spPr>
          <a:xfrm>
            <a:off x="187775" y="66500"/>
            <a:ext cx="7031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4144125" y="3696513"/>
            <a:ext cx="10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3988500" y="4320125"/>
            <a:ext cx="16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20"/>
          <p:cNvSpPr txBox="1"/>
          <p:nvPr/>
        </p:nvSpPr>
        <p:spPr>
          <a:xfrm>
            <a:off x="245889" y="632000"/>
            <a:ext cx="8775269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Battery power, clock_speed, dual_sim, m_dep, mobile_wt, px_height, px_width, ram, sc_h, talk_time got linear relationship with our dependent variable price range</a:t>
            </a:r>
            <a:endParaRPr/>
          </a:p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Ram has the highest impact on the price of the mobile.</a:t>
            </a:r>
            <a:endParaRPr/>
          </a:p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Surprisingly Linear regression performed well in this classification problem. But there was heteroscedasity, hence we moved on to non-linear models.</a:t>
            </a:r>
            <a:endParaRPr/>
          </a:p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Using decision tree, we got a decent performance after tuning the hyperparameters. We found that there's some overfitting which is a usual problem with DT. </a:t>
            </a:r>
            <a:endParaRPr/>
          </a:p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After DT, we have tried different bagging and boosting models which performed well as compared to the above models.</a:t>
            </a:r>
            <a:endParaRPr/>
          </a:p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Our XG boost model is also getting overfitted, so we could say that KNN is the best algorithm for the dataset.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/>
        </p:nvSpPr>
        <p:spPr>
          <a:xfrm>
            <a:off x="4144125" y="3696513"/>
            <a:ext cx="10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3988500" y="4320125"/>
            <a:ext cx="16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/>
              <a:t>Thank you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ctrTitle"/>
          </p:nvPr>
        </p:nvSpPr>
        <p:spPr>
          <a:xfrm>
            <a:off x="187775" y="66500"/>
            <a:ext cx="7031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Dataset Info</a:t>
            </a:r>
            <a:endParaRPr/>
          </a:p>
        </p:txBody>
      </p:sp>
      <p:sp>
        <p:nvSpPr>
          <p:cNvPr id="70" name="Google Shape;70;p3"/>
          <p:cNvSpPr txBox="1"/>
          <p:nvPr/>
        </p:nvSpPr>
        <p:spPr>
          <a:xfrm>
            <a:off x="4144125" y="3696513"/>
            <a:ext cx="10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3988500" y="4320125"/>
            <a:ext cx="16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3"/>
          <p:cNvSpPr txBox="1"/>
          <p:nvPr/>
        </p:nvSpPr>
        <p:spPr>
          <a:xfrm>
            <a:off x="245889" y="632000"/>
            <a:ext cx="8775269" cy="4308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Battery_power - Total energy a battery can store in one time measured in mAh</a:t>
            </a:r>
            <a:endParaRPr b="1" i="0" sz="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Blue - Has bluetooth or not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Clock_speed - speed at which microprocessor executes instructions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Dual_sim - Has dual sim support or not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Fc - Front Camera mega pixels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Four_g - Has 4G or not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Int_memory - Internal Memory in Gigabytes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M_dep - Mobile Depth in cm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Mobile_wt - Weight of mobile phone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N_cores - Number of cores of processor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Pc - Primary Camera mega pixels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Px_height - Pixel Resolution Height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Px_width - Pixel Resolution Width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Ram - Random Access Memory in Mega Bytes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Sc_h - Screen Height of mobile in cm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Sc_w - Screen Width of mobile in cm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Talk_time - longest time that a single battery charge will last when you are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Three_g - Has 3G or not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Touch_screen - Has touch screen or not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Wifi - Has wifi or not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Price_range - This is the target variable with value of 0(low cost), 1(medium cost), 2(high cost) and 3(very high cost)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ctrTitle"/>
          </p:nvPr>
        </p:nvSpPr>
        <p:spPr>
          <a:xfrm>
            <a:off x="187775" y="66500"/>
            <a:ext cx="7031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Overall Insight into Dataset</a:t>
            </a:r>
            <a:endParaRPr/>
          </a:p>
        </p:txBody>
      </p:sp>
      <p:sp>
        <p:nvSpPr>
          <p:cNvPr id="79" name="Google Shape;79;p4"/>
          <p:cNvSpPr txBox="1"/>
          <p:nvPr/>
        </p:nvSpPr>
        <p:spPr>
          <a:xfrm>
            <a:off x="4144125" y="3696513"/>
            <a:ext cx="10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3988500" y="4320125"/>
            <a:ext cx="16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775" y="2015150"/>
            <a:ext cx="4122968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/>
          <p:nvPr/>
        </p:nvSpPr>
        <p:spPr>
          <a:xfrm>
            <a:off x="234308" y="785086"/>
            <a:ext cx="8512500" cy="20580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There was no missing or null values in the dataset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Also, no outliers were present (by using local outlier factor)</a:t>
            </a:r>
            <a:endParaRPr b="1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8497" y="2015149"/>
            <a:ext cx="2801734" cy="219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ctrTitle"/>
          </p:nvPr>
        </p:nvSpPr>
        <p:spPr>
          <a:xfrm>
            <a:off x="187775" y="66500"/>
            <a:ext cx="7031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EDA of the categorical variables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4144125" y="3696513"/>
            <a:ext cx="10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3988500" y="4320125"/>
            <a:ext cx="16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3480" y="875248"/>
            <a:ext cx="2166075" cy="200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7779" y="3097811"/>
            <a:ext cx="2057450" cy="200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836" y="856903"/>
            <a:ext cx="2166076" cy="2001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80265" y="3101708"/>
            <a:ext cx="2166075" cy="2001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37131" y="812568"/>
            <a:ext cx="2235327" cy="2001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/>
        </p:nvSpPr>
        <p:spPr>
          <a:xfrm>
            <a:off x="4144125" y="3696513"/>
            <a:ext cx="10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3988500" y="4320125"/>
            <a:ext cx="16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42" y="811713"/>
            <a:ext cx="8898316" cy="3606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6"/>
          <p:cNvSpPr txBox="1"/>
          <p:nvPr>
            <p:ph type="ctrTitle"/>
          </p:nvPr>
        </p:nvSpPr>
        <p:spPr>
          <a:xfrm>
            <a:off x="187775" y="66500"/>
            <a:ext cx="7703728" cy="5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Boxplot of the categorical variables</a:t>
            </a:r>
            <a:endParaRPr/>
          </a:p>
        </p:txBody>
      </p:sp>
      <p:sp>
        <p:nvSpPr>
          <p:cNvPr id="107" name="Google Shape;107;p6"/>
          <p:cNvSpPr txBox="1"/>
          <p:nvPr/>
        </p:nvSpPr>
        <p:spPr>
          <a:xfrm>
            <a:off x="762264" y="4583018"/>
            <a:ext cx="8798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If the categorical features are present, then the price range is high (except for the touch screen)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ctrTitle"/>
          </p:nvPr>
        </p:nvSpPr>
        <p:spPr>
          <a:xfrm>
            <a:off x="187775" y="66500"/>
            <a:ext cx="7719096" cy="5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Boxplot for the numerical features</a:t>
            </a:r>
            <a:endParaRPr/>
          </a:p>
        </p:txBody>
      </p:sp>
      <p:sp>
        <p:nvSpPr>
          <p:cNvPr id="113" name="Google Shape;113;p7"/>
          <p:cNvSpPr txBox="1"/>
          <p:nvPr/>
        </p:nvSpPr>
        <p:spPr>
          <a:xfrm>
            <a:off x="4144125" y="3696513"/>
            <a:ext cx="10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3988500" y="4320125"/>
            <a:ext cx="16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774" y="811189"/>
            <a:ext cx="8833383" cy="3415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7"/>
          <p:cNvSpPr txBox="1"/>
          <p:nvPr/>
        </p:nvSpPr>
        <p:spPr>
          <a:xfrm>
            <a:off x="1944925" y="4443326"/>
            <a:ext cx="54156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price range is not varying much with the numerical features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/>
        </p:nvSpPr>
        <p:spPr>
          <a:xfrm>
            <a:off x="4144125" y="3696513"/>
            <a:ext cx="10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3988500" y="4320125"/>
            <a:ext cx="16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5" name="Google Shape;1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27" y="195300"/>
            <a:ext cx="4344206" cy="432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6726" y="195299"/>
            <a:ext cx="4001605" cy="43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8"/>
          <p:cNvSpPr txBox="1"/>
          <p:nvPr/>
        </p:nvSpPr>
        <p:spPr>
          <a:xfrm>
            <a:off x="172839" y="4620571"/>
            <a:ext cx="87983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Battery power, clock_speed, dual_sim, m_dep, mobile_wt, px_height, px_width, ram, sc_h, talk_time got linear relationship with our dependent variable price range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/>
        </p:nvSpPr>
        <p:spPr>
          <a:xfrm>
            <a:off x="4144125" y="3696513"/>
            <a:ext cx="10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 txBox="1"/>
          <p:nvPr/>
        </p:nvSpPr>
        <p:spPr>
          <a:xfrm>
            <a:off x="3988500" y="4320125"/>
            <a:ext cx="16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156" y="511980"/>
            <a:ext cx="8328236" cy="420894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"/>
          <p:cNvSpPr txBox="1"/>
          <p:nvPr/>
        </p:nvSpPr>
        <p:spPr>
          <a:xfrm>
            <a:off x="630090" y="4721517"/>
            <a:ext cx="8798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    Ram shows strong linear relationship with price range </a:t>
            </a:r>
            <a:endParaRPr/>
          </a:p>
        </p:txBody>
      </p:sp>
      <p:sp>
        <p:nvSpPr>
          <p:cNvPr id="137" name="Google Shape;137;p9"/>
          <p:cNvSpPr txBox="1"/>
          <p:nvPr>
            <p:ph type="ctrTitle"/>
          </p:nvPr>
        </p:nvSpPr>
        <p:spPr>
          <a:xfrm>
            <a:off x="187775" y="66500"/>
            <a:ext cx="7719096" cy="4448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1600">
                <a:latin typeface="Montserrat"/>
                <a:ea typeface="Montserrat"/>
                <a:cs typeface="Montserrat"/>
                <a:sym typeface="Montserrat"/>
              </a:rPr>
              <a:t>Heat map  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