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Montserrat"/>
      <p:regular r:id="rId36"/>
      <p:bold r:id="rId37"/>
      <p:italic r:id="rId38"/>
      <p:boldItalic r:id="rId39"/>
    </p:embeddedFont>
    <p:embeddedFont>
      <p:font typeface="Montserrat Medium"/>
      <p:regular r:id="rId40"/>
      <p:bold r:id="rId41"/>
      <p:italic r:id="rId42"/>
      <p:boldItalic r:id="rId43"/>
    </p:embeddedFont>
    <p:embeddedFont>
      <p:font typeface="Montserrat ExtraBold"/>
      <p:bold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6" roundtripDataSignature="AMtx7mg4IL1YrQCkg0Asabl76HkMnfpr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EDE03F-4981-44E0-A827-974C1AA5DD47}">
  <a:tblStyle styleId="{A6EDE03F-4981-44E0-A827-974C1AA5DD47}"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1E8"/>
          </a:solidFill>
        </a:fill>
      </a:tcStyle>
    </a:wholeTbl>
    <a:band1H>
      <a:tcTxStyle b="off" i="off"/>
      <a:tcStyle>
        <a:fill>
          <a:solidFill>
            <a:srgbClr val="FFE2CD"/>
          </a:solidFill>
        </a:fill>
      </a:tcStyle>
    </a:band1H>
    <a:band2H>
      <a:tcTxStyle b="off" i="off"/>
    </a:band2H>
    <a:band1V>
      <a:tcTxStyle b="off" i="off"/>
      <a:tcStyle>
        <a:fill>
          <a:solidFill>
            <a:srgbClr val="FFE2CD"/>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regular.fntdata"/><Relationship Id="rId20" Type="http://schemas.openxmlformats.org/officeDocument/2006/relationships/slide" Target="slides/slide14.xml"/><Relationship Id="rId42" Type="http://schemas.openxmlformats.org/officeDocument/2006/relationships/font" Target="fonts/MontserratMedium-italic.fntdata"/><Relationship Id="rId41" Type="http://schemas.openxmlformats.org/officeDocument/2006/relationships/font" Target="fonts/MontserratMedium-bold.fntdata"/><Relationship Id="rId22" Type="http://schemas.openxmlformats.org/officeDocument/2006/relationships/slide" Target="slides/slide16.xml"/><Relationship Id="rId44" Type="http://schemas.openxmlformats.org/officeDocument/2006/relationships/font" Target="fonts/MontserratExtraBold-bold.fntdata"/><Relationship Id="rId21" Type="http://schemas.openxmlformats.org/officeDocument/2006/relationships/slide" Target="slides/slide15.xml"/><Relationship Id="rId43" Type="http://schemas.openxmlformats.org/officeDocument/2006/relationships/font" Target="fonts/MontserratMedium-boldItalic.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MontserratExtra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bold.fntdata"/><Relationship Id="rId14" Type="http://schemas.openxmlformats.org/officeDocument/2006/relationships/slide" Target="slides/slide8.xml"/><Relationship Id="rId36" Type="http://schemas.openxmlformats.org/officeDocument/2006/relationships/font" Target="fonts/Montserrat-regular.fntdata"/><Relationship Id="rId17" Type="http://schemas.openxmlformats.org/officeDocument/2006/relationships/slide" Target="slides/slide11.xml"/><Relationship Id="rId39" Type="http://schemas.openxmlformats.org/officeDocument/2006/relationships/font" Target="fonts/Montserrat-boldItalic.fntdata"/><Relationship Id="rId16" Type="http://schemas.openxmlformats.org/officeDocument/2006/relationships/slide" Target="slides/slide10.xml"/><Relationship Id="rId38" Type="http://schemas.openxmlformats.org/officeDocument/2006/relationships/font" Target="fonts/Montserra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f27cf4591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ef27cf4591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f27cf4591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ef27cf4591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f27cf4591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ef27cf4591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f3ccf42c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ef3ccf42c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f3ccf42ce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ef3ccf42ce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f3ccf42ce_1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ef3ccf42ce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f3ccf42ce_1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ef3ccf42ce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f3ccf42ce_1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ef3ccf42ce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f3ccf42ce_1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ef3ccf42ce_1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f3ccf42ce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ef3ccf42ce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f27cf4591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ef27cf4591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f27cf4591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ef27cf4591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f27cf4591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ef27cf4591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f3ccf42ce_2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ef3ccf42ce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f3ccf42ce_1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ef3ccf42ce_1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f3ccf42ce_1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ef3ccf42ce_1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f27cf4591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ef27cf4591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f27cf4591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ef27cf4591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f27cf459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ef27cf459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f27cf459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ef27cf459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f27cf4591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ef27cf4591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2"/>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2"/>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2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2"/>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509525" y="1307717"/>
            <a:ext cx="8512500" cy="2405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US" sz="2600">
                <a:solidFill>
                  <a:schemeClr val="lt1"/>
                </a:solidFill>
                <a:latin typeface="Montserrat"/>
                <a:ea typeface="Montserrat"/>
                <a:cs typeface="Montserrat"/>
                <a:sym typeface="Montserrat"/>
              </a:rPr>
              <a:t>ZOMATO RESTAURANT CLUSTERING AND SENTIMENT ANALYSIS</a:t>
            </a:r>
            <a:endParaRPr b="1" sz="2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56" name="Google Shape;56;p1"/>
          <p:cNvSpPr txBox="1"/>
          <p:nvPr>
            <p:ph idx="1" type="subTitle"/>
          </p:nvPr>
        </p:nvSpPr>
        <p:spPr>
          <a:xfrm>
            <a:off x="318000" y="2895175"/>
            <a:ext cx="3215100" cy="163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b="1" lang="en-US" sz="1800">
                <a:solidFill>
                  <a:srgbClr val="FF0000"/>
                </a:solidFill>
                <a:latin typeface="Montserrat"/>
                <a:ea typeface="Montserrat"/>
                <a:cs typeface="Montserrat"/>
                <a:sym typeface="Montserrat"/>
              </a:rPr>
              <a:t>By</a:t>
            </a:r>
            <a:endParaRPr b="1" sz="1800">
              <a:solidFill>
                <a:srgbClr val="134F5C"/>
              </a:solidFill>
              <a:latin typeface="Montserrat"/>
              <a:ea typeface="Montserrat"/>
              <a:cs typeface="Montserrat"/>
              <a:sym typeface="Montserrat"/>
            </a:endParaRPr>
          </a:p>
          <a:p>
            <a:pPr indent="0" lvl="0" marL="0" rtl="0" algn="l">
              <a:lnSpc>
                <a:spcPct val="115000"/>
              </a:lnSpc>
              <a:spcBef>
                <a:spcPts val="0"/>
              </a:spcBef>
              <a:spcAft>
                <a:spcPts val="0"/>
              </a:spcAft>
              <a:buSzPts val="2800"/>
              <a:buNone/>
            </a:pPr>
            <a:r>
              <a:rPr b="1" lang="en-US" sz="1600">
                <a:solidFill>
                  <a:srgbClr val="134F5C"/>
                </a:solidFill>
                <a:latin typeface="Montserrat"/>
                <a:ea typeface="Montserrat"/>
                <a:cs typeface="Montserrat"/>
                <a:sym typeface="Montserrat"/>
              </a:rPr>
              <a:t>Akhilesh Kumar</a:t>
            </a:r>
            <a:endParaRPr/>
          </a:p>
          <a:p>
            <a:pPr indent="0" lvl="0" marL="0" rtl="0" algn="l">
              <a:lnSpc>
                <a:spcPct val="115000"/>
              </a:lnSpc>
              <a:spcBef>
                <a:spcPts val="0"/>
              </a:spcBef>
              <a:spcAft>
                <a:spcPts val="0"/>
              </a:spcAft>
              <a:buSzPts val="2800"/>
              <a:buNone/>
            </a:pPr>
            <a:r>
              <a:t/>
            </a:r>
            <a:endParaRPr b="1" sz="1600">
              <a:solidFill>
                <a:srgbClr val="134F5C"/>
              </a:solidFill>
              <a:latin typeface="Montserrat"/>
              <a:ea typeface="Montserrat"/>
              <a:cs typeface="Montserrat"/>
              <a:sym typeface="Montserrat"/>
            </a:endParaRPr>
          </a:p>
          <a:p>
            <a:pPr indent="0" lvl="0" marL="0" rtl="0" algn="l">
              <a:lnSpc>
                <a:spcPct val="115000"/>
              </a:lnSpc>
              <a:spcBef>
                <a:spcPts val="0"/>
              </a:spcBef>
              <a:spcAft>
                <a:spcPts val="0"/>
              </a:spcAft>
              <a:buSzPts val="2800"/>
              <a:buNone/>
            </a:pPr>
            <a:r>
              <a:t/>
            </a:r>
            <a:endParaRPr b="1" sz="1600">
              <a:solidFill>
                <a:srgbClr val="134F5C"/>
              </a:solidFill>
              <a:latin typeface="Montserrat"/>
              <a:ea typeface="Montserrat"/>
              <a:cs typeface="Montserrat"/>
              <a:sym typeface="Montserrat"/>
            </a:endParaRPr>
          </a:p>
          <a:p>
            <a:pPr indent="0" lvl="0" marL="0" rtl="0" algn="ctr">
              <a:lnSpc>
                <a:spcPct val="100000"/>
              </a:lnSpc>
              <a:spcBef>
                <a:spcPts val="0"/>
              </a:spcBef>
              <a:spcAft>
                <a:spcPts val="0"/>
              </a:spcAft>
              <a:buSzPts val="2800"/>
              <a:buNone/>
            </a:pPr>
            <a:r>
              <a:t/>
            </a:r>
            <a:endParaRPr/>
          </a:p>
        </p:txBody>
      </p:sp>
      <p:sp>
        <p:nvSpPr>
          <p:cNvPr id="57" name="Google Shape;57;p1"/>
          <p:cNvSpPr txBox="1"/>
          <p:nvPr/>
        </p:nvSpPr>
        <p:spPr>
          <a:xfrm>
            <a:off x="6051000" y="2895175"/>
            <a:ext cx="2775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800" u="none" cap="none" strike="noStrike">
                <a:solidFill>
                  <a:srgbClr val="FF0000"/>
                </a:solidFill>
                <a:latin typeface="Montserrat"/>
                <a:ea typeface="Montserrat"/>
                <a:cs typeface="Montserrat"/>
                <a:sym typeface="Montserrat"/>
              </a:rPr>
              <a:t>Mentor:</a:t>
            </a:r>
            <a:r>
              <a:rPr b="0" i="0" lang="en-US" sz="1600" u="none" cap="none" strike="noStrike">
                <a:solidFill>
                  <a:srgbClr val="000000"/>
                </a:solidFill>
                <a:latin typeface="Montserrat ExtraBold"/>
                <a:ea typeface="Montserrat ExtraBold"/>
                <a:cs typeface="Montserrat ExtraBold"/>
                <a:sym typeface="Montserrat ExtraBold"/>
              </a:rPr>
              <a:t> </a:t>
            </a:r>
            <a:r>
              <a:rPr b="1" i="0" lang="en-US" sz="1600" u="none" cap="none" strike="noStrike">
                <a:solidFill>
                  <a:srgbClr val="134F5C"/>
                </a:solidFill>
                <a:latin typeface="Montserrat"/>
                <a:ea typeface="Montserrat"/>
                <a:cs typeface="Montserrat"/>
                <a:sym typeface="Montserrat"/>
              </a:rPr>
              <a:t>Richa Sharma</a:t>
            </a:r>
            <a:endParaRPr b="1" i="0" sz="1600" u="none" cap="none" strike="noStrike">
              <a:solidFill>
                <a:srgbClr val="134F5C"/>
              </a:solidFill>
              <a:latin typeface="Montserrat"/>
              <a:ea typeface="Montserrat"/>
              <a:cs typeface="Montserrat"/>
              <a:sym typeface="Montserrat"/>
            </a:endParaRPr>
          </a:p>
        </p:txBody>
      </p:sp>
      <p:sp>
        <p:nvSpPr>
          <p:cNvPr id="58" name="Google Shape;58;p1"/>
          <p:cNvSpPr txBox="1"/>
          <p:nvPr/>
        </p:nvSpPr>
        <p:spPr>
          <a:xfrm>
            <a:off x="6048750" y="3281725"/>
            <a:ext cx="2549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800" u="none" cap="none" strike="noStrike">
                <a:solidFill>
                  <a:srgbClr val="FF0000"/>
                </a:solidFill>
                <a:latin typeface="Montserrat"/>
                <a:ea typeface="Montserrat"/>
                <a:cs typeface="Montserrat"/>
                <a:sym typeface="Montserrat"/>
              </a:rPr>
              <a:t>Date:</a:t>
            </a:r>
            <a:r>
              <a:rPr b="0" i="0" lang="en-US" sz="1600" u="none" cap="none" strike="noStrike">
                <a:solidFill>
                  <a:srgbClr val="000000"/>
                </a:solidFill>
                <a:latin typeface="Montserrat ExtraBold"/>
                <a:ea typeface="Montserrat ExtraBold"/>
                <a:cs typeface="Montserrat ExtraBold"/>
                <a:sym typeface="Montserrat ExtraBold"/>
              </a:rPr>
              <a:t> </a:t>
            </a:r>
            <a:r>
              <a:rPr b="1" i="0" lang="en-US" sz="1600" u="none" cap="none" strike="noStrike">
                <a:solidFill>
                  <a:srgbClr val="134F5C"/>
                </a:solidFill>
                <a:latin typeface="Montserrat"/>
                <a:ea typeface="Montserrat"/>
                <a:cs typeface="Montserrat"/>
                <a:sym typeface="Montserrat"/>
              </a:rPr>
              <a:t>12.09.2021</a:t>
            </a:r>
            <a:endParaRPr b="1" i="0" sz="1600" u="none" cap="none" strike="noStrike">
              <a:solidFill>
                <a:srgbClr val="134F5C"/>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ef27cf4591_0_60"/>
          <p:cNvSpPr txBox="1"/>
          <p:nvPr>
            <p:ph type="ctrTitle"/>
          </p:nvPr>
        </p:nvSpPr>
        <p:spPr>
          <a:xfrm>
            <a:off x="187775" y="66500"/>
            <a:ext cx="7031100" cy="56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3000">
                <a:latin typeface="Montserrat"/>
                <a:ea typeface="Montserrat"/>
                <a:cs typeface="Montserrat"/>
                <a:sym typeface="Montserrat"/>
              </a:rPr>
              <a:t>Wordcloud</a:t>
            </a:r>
            <a:endParaRPr/>
          </a:p>
        </p:txBody>
      </p:sp>
      <p:sp>
        <p:nvSpPr>
          <p:cNvPr id="135" name="Google Shape;135;gef27cf4591_0_60"/>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ef27cf4591_0_60"/>
          <p:cNvSpPr txBox="1"/>
          <p:nvPr/>
        </p:nvSpPr>
        <p:spPr>
          <a:xfrm>
            <a:off x="3988500" y="4320125"/>
            <a:ext cx="166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ef27cf4591_0_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138" name="Google Shape;138;gef27cf4591_0_60"/>
          <p:cNvPicPr preferRelativeResize="0"/>
          <p:nvPr/>
        </p:nvPicPr>
        <p:blipFill rotWithShape="1">
          <a:blip r:embed="rId3">
            <a:alphaModFix/>
          </a:blip>
          <a:srcRect b="0" l="0" r="0" t="0"/>
          <a:stretch/>
        </p:blipFill>
        <p:spPr>
          <a:xfrm>
            <a:off x="187775" y="1254700"/>
            <a:ext cx="4074900" cy="3612451"/>
          </a:xfrm>
          <a:prstGeom prst="rect">
            <a:avLst/>
          </a:prstGeom>
          <a:noFill/>
          <a:ln>
            <a:noFill/>
          </a:ln>
        </p:spPr>
      </p:pic>
      <p:pic>
        <p:nvPicPr>
          <p:cNvPr id="139" name="Google Shape;139;gef27cf4591_0_60"/>
          <p:cNvPicPr preferRelativeResize="0"/>
          <p:nvPr/>
        </p:nvPicPr>
        <p:blipFill rotWithShape="1">
          <a:blip r:embed="rId4">
            <a:alphaModFix/>
          </a:blip>
          <a:srcRect b="0" l="0" r="0" t="0"/>
          <a:stretch/>
        </p:blipFill>
        <p:spPr>
          <a:xfrm>
            <a:off x="4958275" y="1254700"/>
            <a:ext cx="3658126" cy="3612451"/>
          </a:xfrm>
          <a:prstGeom prst="rect">
            <a:avLst/>
          </a:prstGeom>
          <a:noFill/>
          <a:ln>
            <a:noFill/>
          </a:ln>
        </p:spPr>
      </p:pic>
      <p:sp>
        <p:nvSpPr>
          <p:cNvPr id="140" name="Google Shape;140;gef27cf4591_0_60"/>
          <p:cNvSpPr txBox="1"/>
          <p:nvPr/>
        </p:nvSpPr>
        <p:spPr>
          <a:xfrm>
            <a:off x="5896188" y="735600"/>
            <a:ext cx="17823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chemeClr val="lt1"/>
                </a:solidFill>
                <a:latin typeface="Montserrat"/>
                <a:ea typeface="Montserrat"/>
                <a:cs typeface="Montserrat"/>
                <a:sym typeface="Montserrat"/>
              </a:rPr>
              <a:t>Collections</a:t>
            </a:r>
            <a:endParaRPr b="1" i="0" sz="1500" u="none" cap="none" strike="noStrike">
              <a:solidFill>
                <a:schemeClr val="lt1"/>
              </a:solidFill>
              <a:latin typeface="Montserrat"/>
              <a:ea typeface="Montserrat"/>
              <a:cs typeface="Montserrat"/>
              <a:sym typeface="Montserrat"/>
            </a:endParaRPr>
          </a:p>
        </p:txBody>
      </p:sp>
      <p:sp>
        <p:nvSpPr>
          <p:cNvPr id="141" name="Google Shape;141;gef27cf4591_0_60"/>
          <p:cNvSpPr txBox="1"/>
          <p:nvPr/>
        </p:nvSpPr>
        <p:spPr>
          <a:xfrm>
            <a:off x="810175" y="743250"/>
            <a:ext cx="2629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chemeClr val="lt1"/>
                </a:solidFill>
                <a:latin typeface="Montserrat"/>
                <a:ea typeface="Montserrat"/>
                <a:cs typeface="Montserrat"/>
                <a:sym typeface="Montserrat"/>
              </a:rPr>
              <a:t>Cuisines</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ef27cf4591_0_69"/>
          <p:cNvSpPr txBox="1"/>
          <p:nvPr>
            <p:ph type="ctrTitle"/>
          </p:nvPr>
        </p:nvSpPr>
        <p:spPr>
          <a:xfrm>
            <a:off x="187775" y="66500"/>
            <a:ext cx="8195400" cy="56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3000">
                <a:latin typeface="Montserrat"/>
                <a:ea typeface="Montserrat"/>
                <a:cs typeface="Montserrat"/>
                <a:sym typeface="Montserrat"/>
              </a:rPr>
              <a:t>Overall Cost Summary of Restaurants</a:t>
            </a:r>
            <a:endParaRPr/>
          </a:p>
        </p:txBody>
      </p:sp>
      <p:sp>
        <p:nvSpPr>
          <p:cNvPr id="147" name="Google Shape;147;gef27cf4591_0_69"/>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ef27cf4591_0_69"/>
          <p:cNvSpPr txBox="1"/>
          <p:nvPr/>
        </p:nvSpPr>
        <p:spPr>
          <a:xfrm>
            <a:off x="3988500" y="4320125"/>
            <a:ext cx="166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ef27cf4591_0_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150" name="Google Shape;150;gef27cf4591_0_69"/>
          <p:cNvPicPr preferRelativeResize="0"/>
          <p:nvPr/>
        </p:nvPicPr>
        <p:blipFill rotWithShape="1">
          <a:blip r:embed="rId3">
            <a:alphaModFix/>
          </a:blip>
          <a:srcRect b="0" l="0" r="0" t="0"/>
          <a:stretch/>
        </p:blipFill>
        <p:spPr>
          <a:xfrm>
            <a:off x="187775" y="1030050"/>
            <a:ext cx="8284675" cy="36331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ef27cf4591_0_78"/>
          <p:cNvSpPr txBox="1"/>
          <p:nvPr>
            <p:ph type="ctrTitle"/>
          </p:nvPr>
        </p:nvSpPr>
        <p:spPr>
          <a:xfrm>
            <a:off x="187775" y="66500"/>
            <a:ext cx="8210700" cy="56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3000">
                <a:latin typeface="Montserrat"/>
                <a:ea typeface="Montserrat"/>
                <a:cs typeface="Montserrat"/>
                <a:sym typeface="Montserrat"/>
              </a:rPr>
              <a:t>Least and Most Expensive Restaurants</a:t>
            </a:r>
            <a:endParaRPr/>
          </a:p>
        </p:txBody>
      </p:sp>
      <p:sp>
        <p:nvSpPr>
          <p:cNvPr id="156" name="Google Shape;156;gef27cf4591_0_78"/>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ef27cf4591_0_78"/>
          <p:cNvSpPr txBox="1"/>
          <p:nvPr/>
        </p:nvSpPr>
        <p:spPr>
          <a:xfrm>
            <a:off x="3988500" y="4320125"/>
            <a:ext cx="166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ef27cf4591_0_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159" name="Google Shape;159;gef27cf4591_0_78"/>
          <p:cNvPicPr preferRelativeResize="0"/>
          <p:nvPr/>
        </p:nvPicPr>
        <p:blipFill rotWithShape="1">
          <a:blip r:embed="rId3">
            <a:alphaModFix/>
          </a:blip>
          <a:srcRect b="0" l="0" r="0" t="0"/>
          <a:stretch/>
        </p:blipFill>
        <p:spPr>
          <a:xfrm>
            <a:off x="187775" y="982650"/>
            <a:ext cx="8284674" cy="3680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ef3ccf42ce_0_0"/>
          <p:cNvSpPr txBox="1"/>
          <p:nvPr>
            <p:ph type="ctrTitle"/>
          </p:nvPr>
        </p:nvSpPr>
        <p:spPr>
          <a:xfrm>
            <a:off x="187775" y="66500"/>
            <a:ext cx="8210700" cy="56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3000">
                <a:latin typeface="Montserrat"/>
                <a:ea typeface="Montserrat"/>
                <a:cs typeface="Montserrat"/>
                <a:sym typeface="Montserrat"/>
              </a:rPr>
              <a:t>K Means Clustering plots</a:t>
            </a:r>
            <a:endParaRPr/>
          </a:p>
        </p:txBody>
      </p:sp>
      <p:sp>
        <p:nvSpPr>
          <p:cNvPr id="165" name="Google Shape;165;gef3ccf42ce_0_0"/>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ef3ccf42ce_0_0"/>
          <p:cNvSpPr txBox="1"/>
          <p:nvPr/>
        </p:nvSpPr>
        <p:spPr>
          <a:xfrm>
            <a:off x="3988500" y="4320125"/>
            <a:ext cx="1669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1" i="0" sz="1800" u="none" cap="none" strike="noStrike">
              <a:solidFill>
                <a:schemeClr val="lt1"/>
              </a:solidFill>
              <a:latin typeface="Montserrat"/>
              <a:ea typeface="Montserrat"/>
              <a:cs typeface="Montserrat"/>
              <a:sym typeface="Montserrat"/>
            </a:endParaRPr>
          </a:p>
        </p:txBody>
      </p:sp>
      <p:sp>
        <p:nvSpPr>
          <p:cNvPr id="167" name="Google Shape;167;gef3ccf42ce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168" name="Google Shape;168;gef3ccf42ce_0_0"/>
          <p:cNvPicPr preferRelativeResize="0"/>
          <p:nvPr/>
        </p:nvPicPr>
        <p:blipFill rotWithShape="1">
          <a:blip r:embed="rId3">
            <a:alphaModFix/>
          </a:blip>
          <a:srcRect b="0" l="0" r="0" t="0"/>
          <a:stretch/>
        </p:blipFill>
        <p:spPr>
          <a:xfrm>
            <a:off x="187775" y="1429250"/>
            <a:ext cx="4067367" cy="2759712"/>
          </a:xfrm>
          <a:prstGeom prst="rect">
            <a:avLst/>
          </a:prstGeom>
          <a:noFill/>
          <a:ln>
            <a:noFill/>
          </a:ln>
        </p:spPr>
      </p:pic>
      <p:pic>
        <p:nvPicPr>
          <p:cNvPr id="169" name="Google Shape;169;gef3ccf42ce_0_0"/>
          <p:cNvPicPr preferRelativeResize="0"/>
          <p:nvPr/>
        </p:nvPicPr>
        <p:blipFill rotWithShape="1">
          <a:blip r:embed="rId4">
            <a:alphaModFix/>
          </a:blip>
          <a:srcRect b="0" l="0" r="0" t="0"/>
          <a:stretch/>
        </p:blipFill>
        <p:spPr>
          <a:xfrm>
            <a:off x="4255150" y="1429250"/>
            <a:ext cx="4584050" cy="2667475"/>
          </a:xfrm>
          <a:prstGeom prst="rect">
            <a:avLst/>
          </a:prstGeom>
          <a:noFill/>
          <a:ln>
            <a:noFill/>
          </a:ln>
        </p:spPr>
      </p:pic>
      <p:sp>
        <p:nvSpPr>
          <p:cNvPr id="170" name="Google Shape;170;gef3ccf42ce_0_0"/>
          <p:cNvSpPr txBox="1"/>
          <p:nvPr/>
        </p:nvSpPr>
        <p:spPr>
          <a:xfrm>
            <a:off x="1293250" y="799775"/>
            <a:ext cx="2130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Montserrat"/>
                <a:ea typeface="Montserrat"/>
                <a:cs typeface="Montserrat"/>
                <a:sym typeface="Montserrat"/>
              </a:rPr>
              <a:t>Silhouette score</a:t>
            </a:r>
            <a:endParaRPr b="0" i="0" sz="1400" u="none" cap="none" strike="noStrike">
              <a:solidFill>
                <a:srgbClr val="000000"/>
              </a:solidFill>
              <a:latin typeface="Arial"/>
              <a:ea typeface="Arial"/>
              <a:cs typeface="Arial"/>
              <a:sym typeface="Arial"/>
            </a:endParaRPr>
          </a:p>
        </p:txBody>
      </p:sp>
      <p:sp>
        <p:nvSpPr>
          <p:cNvPr id="171" name="Google Shape;171;gef3ccf42ce_0_0"/>
          <p:cNvSpPr txBox="1"/>
          <p:nvPr/>
        </p:nvSpPr>
        <p:spPr>
          <a:xfrm>
            <a:off x="4848875" y="799775"/>
            <a:ext cx="3396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Montserrat"/>
                <a:ea typeface="Montserrat"/>
                <a:cs typeface="Montserrat"/>
                <a:sym typeface="Montserrat"/>
              </a:rPr>
              <a:t>Sum of squares elbow plot</a:t>
            </a:r>
            <a:endParaRPr b="1" i="0" sz="1800" u="none" cap="none" strike="noStrike">
              <a:solidFill>
                <a:schemeClr val="lt1"/>
              </a:solidFill>
              <a:latin typeface="Montserrat"/>
              <a:ea typeface="Montserrat"/>
              <a:cs typeface="Montserrat"/>
              <a:sym typeface="Montserrat"/>
            </a:endParaRPr>
          </a:p>
        </p:txBody>
      </p:sp>
      <p:sp>
        <p:nvSpPr>
          <p:cNvPr id="172" name="Google Shape;172;gef3ccf42ce_0_0"/>
          <p:cNvSpPr txBox="1"/>
          <p:nvPr/>
        </p:nvSpPr>
        <p:spPr>
          <a:xfrm>
            <a:off x="246300" y="4356725"/>
            <a:ext cx="86514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From the Silhouette score plot, we can see that the optimum number of clusters is 4, and from the elbow plot we can see that the optimum number of clusters is 3.</a:t>
            </a:r>
            <a:endParaRPr b="1" i="0" sz="12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ef3ccf42ce_0_9"/>
          <p:cNvSpPr txBox="1"/>
          <p:nvPr>
            <p:ph type="ctrTitle"/>
          </p:nvPr>
        </p:nvSpPr>
        <p:spPr>
          <a:xfrm>
            <a:off x="187775" y="66500"/>
            <a:ext cx="8210700" cy="56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3000">
                <a:latin typeface="Montserrat"/>
                <a:ea typeface="Montserrat"/>
                <a:cs typeface="Montserrat"/>
                <a:sym typeface="Montserrat"/>
              </a:rPr>
              <a:t>Cluster Visualization</a:t>
            </a:r>
            <a:endParaRPr/>
          </a:p>
        </p:txBody>
      </p:sp>
      <p:sp>
        <p:nvSpPr>
          <p:cNvPr id="178" name="Google Shape;178;gef3ccf42ce_0_9"/>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ef3ccf42ce_0_9"/>
          <p:cNvSpPr txBox="1"/>
          <p:nvPr/>
        </p:nvSpPr>
        <p:spPr>
          <a:xfrm>
            <a:off x="3988500" y="4320125"/>
            <a:ext cx="166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ef3ccf42ce_0_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181" name="Google Shape;181;gef3ccf42ce_0_9"/>
          <p:cNvPicPr preferRelativeResize="0"/>
          <p:nvPr/>
        </p:nvPicPr>
        <p:blipFill rotWithShape="1">
          <a:blip r:embed="rId3">
            <a:alphaModFix/>
          </a:blip>
          <a:srcRect b="0" l="0" r="0" t="0"/>
          <a:stretch/>
        </p:blipFill>
        <p:spPr>
          <a:xfrm>
            <a:off x="187775" y="812400"/>
            <a:ext cx="3683700" cy="3675850"/>
          </a:xfrm>
          <a:prstGeom prst="rect">
            <a:avLst/>
          </a:prstGeom>
          <a:noFill/>
          <a:ln>
            <a:noFill/>
          </a:ln>
        </p:spPr>
      </p:pic>
      <p:pic>
        <p:nvPicPr>
          <p:cNvPr id="182" name="Google Shape;182;gef3ccf42ce_0_9"/>
          <p:cNvPicPr preferRelativeResize="0"/>
          <p:nvPr/>
        </p:nvPicPr>
        <p:blipFill rotWithShape="1">
          <a:blip r:embed="rId4">
            <a:alphaModFix/>
          </a:blip>
          <a:srcRect b="0" l="0" r="0" t="0"/>
          <a:stretch/>
        </p:blipFill>
        <p:spPr>
          <a:xfrm>
            <a:off x="5000875" y="812400"/>
            <a:ext cx="3471575" cy="3507726"/>
          </a:xfrm>
          <a:prstGeom prst="rect">
            <a:avLst/>
          </a:prstGeom>
          <a:noFill/>
          <a:ln>
            <a:noFill/>
          </a:ln>
        </p:spPr>
      </p:pic>
      <p:sp>
        <p:nvSpPr>
          <p:cNvPr id="183" name="Google Shape;183;gef3ccf42ce_0_9"/>
          <p:cNvSpPr txBox="1"/>
          <p:nvPr/>
        </p:nvSpPr>
        <p:spPr>
          <a:xfrm>
            <a:off x="375175" y="4707825"/>
            <a:ext cx="2892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No.of clusters - 3</a:t>
            </a:r>
            <a:endParaRPr b="0" i="0" sz="1400" u="none" cap="none" strike="noStrike">
              <a:solidFill>
                <a:srgbClr val="000000"/>
              </a:solidFill>
              <a:latin typeface="Arial"/>
              <a:ea typeface="Arial"/>
              <a:cs typeface="Arial"/>
              <a:sym typeface="Arial"/>
            </a:endParaRPr>
          </a:p>
        </p:txBody>
      </p:sp>
      <p:sp>
        <p:nvSpPr>
          <p:cNvPr id="184" name="Google Shape;184;gef3ccf42ce_0_9"/>
          <p:cNvSpPr txBox="1"/>
          <p:nvPr/>
        </p:nvSpPr>
        <p:spPr>
          <a:xfrm>
            <a:off x="5361350" y="4732025"/>
            <a:ext cx="6971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No.of clusters - 4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ef3ccf42ce_1_15"/>
          <p:cNvSpPr txBox="1"/>
          <p:nvPr>
            <p:ph type="ctrTitle"/>
          </p:nvPr>
        </p:nvSpPr>
        <p:spPr>
          <a:xfrm>
            <a:off x="272197" y="140425"/>
            <a:ext cx="7719000" cy="432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2000">
                <a:latin typeface="Montserrat"/>
                <a:ea typeface="Montserrat"/>
                <a:cs typeface="Montserrat"/>
                <a:sym typeface="Montserrat"/>
              </a:rPr>
              <a:t>Cuisines in different clusters</a:t>
            </a:r>
            <a:endParaRPr sz="2000"/>
          </a:p>
        </p:txBody>
      </p:sp>
      <p:sp>
        <p:nvSpPr>
          <p:cNvPr id="190" name="Google Shape;190;gef3ccf42ce_1_15"/>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ef3ccf42ce_1_15"/>
          <p:cNvSpPr txBox="1"/>
          <p:nvPr/>
        </p:nvSpPr>
        <p:spPr>
          <a:xfrm>
            <a:off x="3988500" y="4320125"/>
            <a:ext cx="166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ef3ccf42ce_1_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93" name="Google Shape;193;gef3ccf42ce_1_15"/>
          <p:cNvSpPr txBox="1"/>
          <p:nvPr/>
        </p:nvSpPr>
        <p:spPr>
          <a:xfrm>
            <a:off x="272175" y="573313"/>
            <a:ext cx="26262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Montserrat"/>
                <a:ea typeface="Montserrat"/>
                <a:cs typeface="Montserrat"/>
                <a:sym typeface="Montserrat"/>
              </a:rPr>
              <a:t>Cluster 0</a:t>
            </a:r>
            <a:endParaRPr b="1" i="0" sz="1800" u="none" cap="none" strike="noStrike">
              <a:solidFill>
                <a:schemeClr val="lt1"/>
              </a:solidFill>
              <a:latin typeface="Montserrat"/>
              <a:ea typeface="Montserrat"/>
              <a:cs typeface="Montserrat"/>
              <a:sym typeface="Montserrat"/>
            </a:endParaRPr>
          </a:p>
        </p:txBody>
      </p:sp>
      <p:sp>
        <p:nvSpPr>
          <p:cNvPr id="194" name="Google Shape;194;gef3ccf42ce_1_15"/>
          <p:cNvSpPr txBox="1"/>
          <p:nvPr/>
        </p:nvSpPr>
        <p:spPr>
          <a:xfrm>
            <a:off x="411475" y="1016600"/>
            <a:ext cx="2626200" cy="3879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'north indian', ' chinese', ' continental', 'mediterranean',  ' european', 'european', ' north indian', ' seafood', ' biryani', 'hyderabadi', 'continental', 'american', 'biryani',</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 south indian', ' andhra', 'mediterranean', ' kebab', ' bbq',</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'chinese', ' italian', ' asian', ' mughlai', ' beverages',</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'modern indian', 'asian', ' desserts', ' spanish', ' japanese',</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 salad', ' sushi', 'andhra', 'italian', 'mexican', 'kebab',</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'thai', ' malaysian', ' thai', ' indonesian', 'seafood', ' goan',</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'bbq', ' modern indian', ' finger food', 'healthy food'</a:t>
            </a:r>
            <a:endParaRPr b="0" i="0" sz="1400" u="none" cap="none" strike="noStrike">
              <a:solidFill>
                <a:srgbClr val="000000"/>
              </a:solidFill>
              <a:latin typeface="Arial"/>
              <a:ea typeface="Arial"/>
              <a:cs typeface="Arial"/>
              <a:sym typeface="Arial"/>
            </a:endParaRPr>
          </a:p>
        </p:txBody>
      </p:sp>
      <p:sp>
        <p:nvSpPr>
          <p:cNvPr id="195" name="Google Shape;195;gef3ccf42ce_1_15"/>
          <p:cNvSpPr txBox="1"/>
          <p:nvPr/>
        </p:nvSpPr>
        <p:spPr>
          <a:xfrm>
            <a:off x="3339675" y="1141413"/>
            <a:ext cx="26262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Montserrat"/>
                <a:ea typeface="Montserrat"/>
                <a:cs typeface="Montserrat"/>
                <a:sym typeface="Montserrat"/>
              </a:rPr>
              <a:t>Cluster 1</a:t>
            </a:r>
            <a:endParaRPr b="1" i="0" sz="1800" u="none" cap="none" strike="noStrike">
              <a:solidFill>
                <a:schemeClr val="lt1"/>
              </a:solidFill>
              <a:latin typeface="Montserrat"/>
              <a:ea typeface="Montserrat"/>
              <a:cs typeface="Montserrat"/>
              <a:sym typeface="Montserrat"/>
            </a:endParaRPr>
          </a:p>
        </p:txBody>
      </p:sp>
      <p:sp>
        <p:nvSpPr>
          <p:cNvPr id="196" name="Google Shape;196;gef3ccf42ce_1_15"/>
          <p:cNvSpPr txBox="1"/>
          <p:nvPr/>
        </p:nvSpPr>
        <p:spPr>
          <a:xfrm>
            <a:off x="3339675" y="1849425"/>
            <a:ext cx="2626200" cy="184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'ice cream', ' desserts', 'cafe', ' bakery', ' continental',</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 fast food', ' beverages', 'desserts', ' cafe', ' burger',</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'fast food', ' biryani', 'bakery', ' north indian', ' mughlai',</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 juices', ' chinese', ' mithai', 'american', ' wraps'</a:t>
            </a:r>
            <a:endParaRPr b="1" i="0" sz="1200" u="none" cap="none" strike="noStrike">
              <a:solidFill>
                <a:schemeClr val="lt1"/>
              </a:solidFill>
              <a:latin typeface="Montserrat"/>
              <a:ea typeface="Montserrat"/>
              <a:cs typeface="Montserrat"/>
              <a:sym typeface="Montserrat"/>
            </a:endParaRPr>
          </a:p>
        </p:txBody>
      </p:sp>
      <p:sp>
        <p:nvSpPr>
          <p:cNvPr id="197" name="Google Shape;197;gef3ccf42ce_1_15"/>
          <p:cNvSpPr txBox="1"/>
          <p:nvPr/>
        </p:nvSpPr>
        <p:spPr>
          <a:xfrm>
            <a:off x="6505125" y="573325"/>
            <a:ext cx="25464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Montserrat"/>
                <a:ea typeface="Montserrat"/>
                <a:cs typeface="Montserrat"/>
                <a:sym typeface="Montserrat"/>
              </a:rPr>
              <a:t>Cluster 2</a:t>
            </a:r>
            <a:endParaRPr b="1" i="0" sz="1800" u="none" cap="none" strike="noStrike">
              <a:solidFill>
                <a:schemeClr val="lt1"/>
              </a:solidFill>
              <a:latin typeface="Montserrat"/>
              <a:ea typeface="Montserrat"/>
              <a:cs typeface="Montserrat"/>
              <a:sym typeface="Montserrat"/>
            </a:endParaRPr>
          </a:p>
        </p:txBody>
      </p:sp>
      <p:sp>
        <p:nvSpPr>
          <p:cNvPr id="198" name="Google Shape;198;gef3ccf42ce_1_15"/>
          <p:cNvSpPr txBox="1"/>
          <p:nvPr/>
        </p:nvSpPr>
        <p:spPr>
          <a:xfrm>
            <a:off x="6267875" y="1055775"/>
            <a:ext cx="2546400" cy="3694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'north indian', 'continental', 'american', ' chinese', 'american',</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 fast food', ' salad', 'burger', ' biryani', 'mughlai', 'asian',</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'mughlai', 'chinese', 'seafood', ' asian', 'momos', 'fast food',</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'pizza', 'burger', 'continental', 'biryani', ' north indian',</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'hyderabadi', ' japanese', 'sushi', 'finger food', ' kebab',</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'arabian', 'south indian', 'street food', ' arabian', 'momos',</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'lebanese', ' andhra', 'thai', 'north eastern'</a:t>
            </a:r>
            <a:endParaRPr b="1" i="0" sz="12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ef3ccf42ce_1_33"/>
          <p:cNvSpPr txBox="1"/>
          <p:nvPr>
            <p:ph type="ctrTitle"/>
          </p:nvPr>
        </p:nvSpPr>
        <p:spPr>
          <a:xfrm>
            <a:off x="272197" y="140425"/>
            <a:ext cx="7719000" cy="432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2000">
                <a:latin typeface="Montserrat"/>
                <a:ea typeface="Montserrat"/>
                <a:cs typeface="Montserrat"/>
                <a:sym typeface="Montserrat"/>
              </a:rPr>
              <a:t>Average Cost and Time in three different clusters</a:t>
            </a:r>
            <a:endParaRPr sz="2000"/>
          </a:p>
        </p:txBody>
      </p:sp>
      <p:sp>
        <p:nvSpPr>
          <p:cNvPr id="204" name="Google Shape;204;gef3ccf42ce_1_33"/>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ef3ccf42ce_1_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06" name="Google Shape;206;gef3ccf42ce_1_33"/>
          <p:cNvPicPr preferRelativeResize="0"/>
          <p:nvPr/>
        </p:nvPicPr>
        <p:blipFill rotWithShape="1">
          <a:blip r:embed="rId3">
            <a:alphaModFix/>
          </a:blip>
          <a:srcRect b="0" l="0" r="0" t="0"/>
          <a:stretch/>
        </p:blipFill>
        <p:spPr>
          <a:xfrm>
            <a:off x="454963" y="1162550"/>
            <a:ext cx="4014564" cy="2818388"/>
          </a:xfrm>
          <a:prstGeom prst="rect">
            <a:avLst/>
          </a:prstGeom>
          <a:noFill/>
          <a:ln>
            <a:noFill/>
          </a:ln>
        </p:spPr>
      </p:pic>
      <p:pic>
        <p:nvPicPr>
          <p:cNvPr id="207" name="Google Shape;207;gef3ccf42ce_1_33"/>
          <p:cNvPicPr preferRelativeResize="0"/>
          <p:nvPr/>
        </p:nvPicPr>
        <p:blipFill rotWithShape="1">
          <a:blip r:embed="rId4">
            <a:alphaModFix/>
          </a:blip>
          <a:srcRect b="0" l="0" r="0" t="0"/>
          <a:stretch/>
        </p:blipFill>
        <p:spPr>
          <a:xfrm>
            <a:off x="4937150" y="1162550"/>
            <a:ext cx="3965406" cy="2818388"/>
          </a:xfrm>
          <a:prstGeom prst="rect">
            <a:avLst/>
          </a:prstGeom>
          <a:noFill/>
          <a:ln>
            <a:noFill/>
          </a:ln>
        </p:spPr>
      </p:pic>
      <p:sp>
        <p:nvSpPr>
          <p:cNvPr id="208" name="Google Shape;208;gef3ccf42ce_1_33"/>
          <p:cNvSpPr txBox="1"/>
          <p:nvPr/>
        </p:nvSpPr>
        <p:spPr>
          <a:xfrm>
            <a:off x="1167225" y="4247925"/>
            <a:ext cx="6971100" cy="554100"/>
          </a:xfrm>
          <a:prstGeom prst="rect">
            <a:avLst/>
          </a:prstGeom>
          <a:noFill/>
          <a:ln>
            <a:noFill/>
          </a:ln>
        </p:spPr>
        <p:txBody>
          <a:bodyPr anchorCtr="0" anchor="b"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We are not able to draw any conclusion after classifying into three clusters. So we have done the clustering into 4 groups as indicated by Silhouette score.</a:t>
            </a:r>
            <a:endParaRPr b="1" i="0" sz="12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ef3ccf42ce_1_56"/>
          <p:cNvSpPr txBox="1"/>
          <p:nvPr>
            <p:ph type="ctrTitle"/>
          </p:nvPr>
        </p:nvSpPr>
        <p:spPr>
          <a:xfrm>
            <a:off x="272197" y="140425"/>
            <a:ext cx="7719000" cy="432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2000">
                <a:latin typeface="Montserrat"/>
                <a:ea typeface="Montserrat"/>
                <a:cs typeface="Montserrat"/>
                <a:sym typeface="Montserrat"/>
              </a:rPr>
              <a:t>Cuisines in different clusters</a:t>
            </a:r>
            <a:endParaRPr sz="2000"/>
          </a:p>
        </p:txBody>
      </p:sp>
      <p:sp>
        <p:nvSpPr>
          <p:cNvPr id="214" name="Google Shape;214;gef3ccf42ce_1_56"/>
          <p:cNvSpPr txBox="1"/>
          <p:nvPr/>
        </p:nvSpPr>
        <p:spPr>
          <a:xfrm>
            <a:off x="3424975" y="3508825"/>
            <a:ext cx="25410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'north indian', ' italian', 'continental', ' asian',</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'continental', ' north indian', ' chinese', 'italian',</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 south indian'</a:t>
            </a:r>
            <a:endParaRPr b="1" i="0" sz="1200" u="none" cap="none" strike="noStrike">
              <a:solidFill>
                <a:schemeClr val="lt1"/>
              </a:solidFill>
              <a:latin typeface="Montserrat"/>
              <a:ea typeface="Montserrat"/>
              <a:cs typeface="Montserrat"/>
              <a:sym typeface="Montserrat"/>
            </a:endParaRPr>
          </a:p>
        </p:txBody>
      </p:sp>
      <p:sp>
        <p:nvSpPr>
          <p:cNvPr id="215" name="Google Shape;215;gef3ccf42ce_1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216" name="Google Shape;216;gef3ccf42ce_1_56"/>
          <p:cNvSpPr txBox="1"/>
          <p:nvPr/>
        </p:nvSpPr>
        <p:spPr>
          <a:xfrm>
            <a:off x="272175" y="573313"/>
            <a:ext cx="26262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Montserrat"/>
                <a:ea typeface="Montserrat"/>
                <a:cs typeface="Montserrat"/>
                <a:sym typeface="Montserrat"/>
              </a:rPr>
              <a:t>Cluster 0</a:t>
            </a:r>
            <a:endParaRPr b="1" i="0" sz="1800" u="none" cap="none" strike="noStrike">
              <a:solidFill>
                <a:schemeClr val="lt1"/>
              </a:solidFill>
              <a:latin typeface="Montserrat"/>
              <a:ea typeface="Montserrat"/>
              <a:cs typeface="Montserrat"/>
              <a:sym typeface="Montserrat"/>
            </a:endParaRPr>
          </a:p>
        </p:txBody>
      </p:sp>
      <p:sp>
        <p:nvSpPr>
          <p:cNvPr id="217" name="Google Shape;217;gef3ccf42ce_1_56"/>
          <p:cNvSpPr txBox="1"/>
          <p:nvPr/>
        </p:nvSpPr>
        <p:spPr>
          <a:xfrm>
            <a:off x="411475" y="1016600"/>
            <a:ext cx="2626200" cy="3694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'north indian', ' chinese', 'continental', ' mediterranean', 'european', ' north indian', ' seafood', ' biryani',</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 hyderabadi', 'continental', 'american', 'biryani',</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 south indian', ' andhra', 'mediterranean', ' kebab', 'bbq',</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'chinese', ' italian', ' mughlai', ' beverages', 'modern indian', 'asian', 'desserts', ' spanish', ' japanese', ' salad',</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 sushi', 'andhra', 'mexican', 'kebab', 'thai', ' malaysian',</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 thai', ' indonesian', 'italian', 'seafood', ' goan', 'bbq',</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 modern indian', ' finger food', 'healthy food'</a:t>
            </a:r>
            <a:endParaRPr b="1" i="0" sz="1200" u="none" cap="none" strike="noStrike">
              <a:solidFill>
                <a:schemeClr val="lt1"/>
              </a:solidFill>
              <a:latin typeface="Montserrat"/>
              <a:ea typeface="Montserrat"/>
              <a:cs typeface="Montserrat"/>
              <a:sym typeface="Montserrat"/>
            </a:endParaRPr>
          </a:p>
        </p:txBody>
      </p:sp>
      <p:sp>
        <p:nvSpPr>
          <p:cNvPr id="218" name="Google Shape;218;gef3ccf42ce_1_56"/>
          <p:cNvSpPr txBox="1"/>
          <p:nvPr/>
        </p:nvSpPr>
        <p:spPr>
          <a:xfrm>
            <a:off x="3339675" y="565313"/>
            <a:ext cx="26262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Montserrat"/>
                <a:ea typeface="Montserrat"/>
                <a:cs typeface="Montserrat"/>
                <a:sym typeface="Montserrat"/>
              </a:rPr>
              <a:t>Cluster 1</a:t>
            </a:r>
            <a:endParaRPr b="1" i="0" sz="1800" u="none" cap="none" strike="noStrike">
              <a:solidFill>
                <a:schemeClr val="lt1"/>
              </a:solidFill>
              <a:latin typeface="Montserrat"/>
              <a:ea typeface="Montserrat"/>
              <a:cs typeface="Montserrat"/>
              <a:sym typeface="Montserrat"/>
            </a:endParaRPr>
          </a:p>
        </p:txBody>
      </p:sp>
      <p:sp>
        <p:nvSpPr>
          <p:cNvPr id="219" name="Google Shape;219;gef3ccf42ce_1_56"/>
          <p:cNvSpPr txBox="1"/>
          <p:nvPr/>
        </p:nvSpPr>
        <p:spPr>
          <a:xfrm>
            <a:off x="3339675" y="1055775"/>
            <a:ext cx="2626200" cy="184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'ice cream', ' desserts', 'cafe', 'bakery', ' continental',</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 fast food', ' beverages', 'desserts', ' cafe', ' burger',</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'fast food', ' biryani', 'bakery', ' north indian', 'mughlai',</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 juices', ' chinese', ' mithai', 'american', ' wraps'</a:t>
            </a:r>
            <a:endParaRPr b="1" i="0" sz="1200" u="none" cap="none" strike="noStrike">
              <a:solidFill>
                <a:schemeClr val="lt1"/>
              </a:solidFill>
              <a:latin typeface="Montserrat"/>
              <a:ea typeface="Montserrat"/>
              <a:cs typeface="Montserrat"/>
              <a:sym typeface="Montserrat"/>
            </a:endParaRPr>
          </a:p>
        </p:txBody>
      </p:sp>
      <p:sp>
        <p:nvSpPr>
          <p:cNvPr id="220" name="Google Shape;220;gef3ccf42ce_1_56"/>
          <p:cNvSpPr txBox="1"/>
          <p:nvPr/>
        </p:nvSpPr>
        <p:spPr>
          <a:xfrm>
            <a:off x="6267875" y="565325"/>
            <a:ext cx="25464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Montserrat"/>
                <a:ea typeface="Montserrat"/>
                <a:cs typeface="Montserrat"/>
                <a:sym typeface="Montserrat"/>
              </a:rPr>
              <a:t>Cluster 2</a:t>
            </a:r>
            <a:endParaRPr b="1" i="0" sz="1800" u="none" cap="none" strike="noStrike">
              <a:solidFill>
                <a:schemeClr val="lt1"/>
              </a:solidFill>
              <a:latin typeface="Montserrat"/>
              <a:ea typeface="Montserrat"/>
              <a:cs typeface="Montserrat"/>
              <a:sym typeface="Montserrat"/>
            </a:endParaRPr>
          </a:p>
        </p:txBody>
      </p:sp>
      <p:sp>
        <p:nvSpPr>
          <p:cNvPr id="221" name="Google Shape;221;gef3ccf42ce_1_56"/>
          <p:cNvSpPr txBox="1"/>
          <p:nvPr/>
        </p:nvSpPr>
        <p:spPr>
          <a:xfrm>
            <a:off x="6267875" y="1055775"/>
            <a:ext cx="2546400" cy="350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'north indian', 'continental', 'american', ' chinese', 'american',</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'fast food', ' salad', ' burger', ' biryani', ' mughlai', 'asian',</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'mughlai', 'chinese', ' seafood', ' asian', ' momos', 'fast food',</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 pizza', 'burger', 'biryani', ' north indian', 'hyderabadi',</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 japanese', ' sushi', 'finger food', ' kebab', 'arabian',</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'south indian', 'street food', ' arabian', 'momos', ' continental',</a:t>
            </a:r>
            <a:endParaRPr b="1" i="0" sz="12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       'lebanese', ' thai', 'north eastern'</a:t>
            </a:r>
            <a:endParaRPr b="1" i="0" sz="1200" u="none" cap="none" strike="noStrike">
              <a:solidFill>
                <a:schemeClr val="lt1"/>
              </a:solidFill>
              <a:latin typeface="Montserrat"/>
              <a:ea typeface="Montserrat"/>
              <a:cs typeface="Montserrat"/>
              <a:sym typeface="Montserrat"/>
            </a:endParaRPr>
          </a:p>
        </p:txBody>
      </p:sp>
      <p:sp>
        <p:nvSpPr>
          <p:cNvPr id="222" name="Google Shape;222;gef3ccf42ce_1_56"/>
          <p:cNvSpPr txBox="1"/>
          <p:nvPr/>
        </p:nvSpPr>
        <p:spPr>
          <a:xfrm>
            <a:off x="3339675" y="3098200"/>
            <a:ext cx="28428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Montserrat"/>
                <a:ea typeface="Montserrat"/>
                <a:cs typeface="Montserrat"/>
                <a:sym typeface="Montserrat"/>
              </a:rPr>
              <a:t>Cluster 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ef3ccf42ce_1_74"/>
          <p:cNvSpPr txBox="1"/>
          <p:nvPr>
            <p:ph type="ctrTitle"/>
          </p:nvPr>
        </p:nvSpPr>
        <p:spPr>
          <a:xfrm>
            <a:off x="272197" y="140425"/>
            <a:ext cx="7719000" cy="432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2000">
                <a:latin typeface="Montserrat"/>
                <a:ea typeface="Montserrat"/>
                <a:cs typeface="Montserrat"/>
                <a:sym typeface="Montserrat"/>
              </a:rPr>
              <a:t>Average Cost and Time in four different clusters</a:t>
            </a:r>
            <a:endParaRPr sz="2000"/>
          </a:p>
        </p:txBody>
      </p:sp>
      <p:sp>
        <p:nvSpPr>
          <p:cNvPr id="228" name="Google Shape;228;gef3ccf42ce_1_74"/>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ef3ccf42ce_1_74"/>
          <p:cNvSpPr txBox="1"/>
          <p:nvPr/>
        </p:nvSpPr>
        <p:spPr>
          <a:xfrm>
            <a:off x="3988500" y="4320125"/>
            <a:ext cx="1669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1" i="0" sz="1200" u="none" cap="none" strike="noStrike">
              <a:solidFill>
                <a:schemeClr val="lt1"/>
              </a:solidFill>
              <a:latin typeface="Montserrat"/>
              <a:ea typeface="Montserrat"/>
              <a:cs typeface="Montserrat"/>
              <a:sym typeface="Montserrat"/>
            </a:endParaRPr>
          </a:p>
        </p:txBody>
      </p:sp>
      <p:sp>
        <p:nvSpPr>
          <p:cNvPr id="230" name="Google Shape;230;gef3ccf42ce_1_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31" name="Google Shape;231;gef3ccf42ce_1_74"/>
          <p:cNvPicPr preferRelativeResize="0"/>
          <p:nvPr/>
        </p:nvPicPr>
        <p:blipFill rotWithShape="1">
          <a:blip r:embed="rId3">
            <a:alphaModFix/>
          </a:blip>
          <a:srcRect b="0" l="0" r="0" t="0"/>
          <a:stretch/>
        </p:blipFill>
        <p:spPr>
          <a:xfrm>
            <a:off x="272188" y="1355050"/>
            <a:ext cx="4014564" cy="2818388"/>
          </a:xfrm>
          <a:prstGeom prst="rect">
            <a:avLst/>
          </a:prstGeom>
          <a:noFill/>
          <a:ln>
            <a:noFill/>
          </a:ln>
        </p:spPr>
      </p:pic>
      <p:pic>
        <p:nvPicPr>
          <p:cNvPr id="232" name="Google Shape;232;gef3ccf42ce_1_74"/>
          <p:cNvPicPr preferRelativeResize="0"/>
          <p:nvPr/>
        </p:nvPicPr>
        <p:blipFill rotWithShape="1">
          <a:blip r:embed="rId4">
            <a:alphaModFix/>
          </a:blip>
          <a:srcRect b="0" l="0" r="0" t="0"/>
          <a:stretch/>
        </p:blipFill>
        <p:spPr>
          <a:xfrm>
            <a:off x="4959551" y="1355050"/>
            <a:ext cx="3953912" cy="2818388"/>
          </a:xfrm>
          <a:prstGeom prst="rect">
            <a:avLst/>
          </a:prstGeom>
          <a:noFill/>
          <a:ln>
            <a:noFill/>
          </a:ln>
        </p:spPr>
      </p:pic>
      <p:sp>
        <p:nvSpPr>
          <p:cNvPr id="233" name="Google Shape;233;gef3ccf42ce_1_74"/>
          <p:cNvSpPr txBox="1"/>
          <p:nvPr/>
        </p:nvSpPr>
        <p:spPr>
          <a:xfrm>
            <a:off x="1167225" y="4368950"/>
            <a:ext cx="69711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We can say that restaurants that are open most of the time are relatively costlier.</a:t>
            </a:r>
            <a:endParaRPr b="1" i="0" sz="12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ef3ccf42ce_0_18"/>
          <p:cNvSpPr txBox="1"/>
          <p:nvPr>
            <p:ph type="ctrTitle"/>
          </p:nvPr>
        </p:nvSpPr>
        <p:spPr>
          <a:xfrm>
            <a:off x="187775" y="66500"/>
            <a:ext cx="8210700" cy="56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3000">
                <a:latin typeface="Montserrat"/>
                <a:ea typeface="Montserrat"/>
                <a:cs typeface="Montserrat"/>
                <a:sym typeface="Montserrat"/>
              </a:rPr>
              <a:t>Dendrogram for Hierarchical clustering</a:t>
            </a:r>
            <a:endParaRPr/>
          </a:p>
        </p:txBody>
      </p:sp>
      <p:sp>
        <p:nvSpPr>
          <p:cNvPr id="239" name="Google Shape;239;gef3ccf42ce_0_18"/>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ef3ccf42ce_0_18"/>
          <p:cNvSpPr txBox="1"/>
          <p:nvPr/>
        </p:nvSpPr>
        <p:spPr>
          <a:xfrm>
            <a:off x="3988500" y="4320125"/>
            <a:ext cx="166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ef3ccf42ce_0_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42" name="Google Shape;242;gef3ccf42ce_0_18"/>
          <p:cNvPicPr preferRelativeResize="0"/>
          <p:nvPr/>
        </p:nvPicPr>
        <p:blipFill rotWithShape="1">
          <a:blip r:embed="rId3">
            <a:alphaModFix/>
          </a:blip>
          <a:srcRect b="0" l="0" r="0" t="0"/>
          <a:stretch/>
        </p:blipFill>
        <p:spPr>
          <a:xfrm>
            <a:off x="1447513" y="959038"/>
            <a:ext cx="6248976" cy="3588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4" name="Google Shape;64;p2"/>
          <p:cNvSpPr txBox="1"/>
          <p:nvPr/>
        </p:nvSpPr>
        <p:spPr>
          <a:xfrm>
            <a:off x="315750" y="667300"/>
            <a:ext cx="8512500" cy="362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1" i="0" lang="en-US" sz="4200" u="none" cap="none" strike="noStrike">
                <a:solidFill>
                  <a:srgbClr val="CC0000"/>
                </a:solidFill>
                <a:latin typeface="Montserrat"/>
                <a:ea typeface="Montserrat"/>
                <a:cs typeface="Montserrat"/>
                <a:sym typeface="Montserrat"/>
              </a:rPr>
              <a:t>Objective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5200"/>
              <a:buFont typeface="Arial"/>
              <a:buNone/>
            </a:pPr>
            <a:r>
              <a:t/>
            </a:r>
            <a:endParaRPr b="1" i="0" sz="4200" u="none" cap="none" strike="noStrike">
              <a:solidFill>
                <a:srgbClr val="CC0000"/>
              </a:solidFill>
              <a:latin typeface="Montserrat"/>
              <a:ea typeface="Montserrat"/>
              <a:cs typeface="Montserrat"/>
              <a:sym typeface="Montserrat"/>
            </a:endParaRPr>
          </a:p>
          <a:p>
            <a:pPr indent="-355600" lvl="0" marL="457200" marR="0" rtl="0" algn="ctr">
              <a:lnSpc>
                <a:spcPct val="100000"/>
              </a:lnSpc>
              <a:spcBef>
                <a:spcPts val="0"/>
              </a:spcBef>
              <a:spcAft>
                <a:spcPts val="0"/>
              </a:spcAft>
              <a:buClr>
                <a:schemeClr val="lt1"/>
              </a:buClr>
              <a:buSzPts val="2000"/>
              <a:buFont typeface="Noto Sans Symbols"/>
              <a:buChar char="❑"/>
            </a:pPr>
            <a:r>
              <a:rPr b="1" i="0" lang="en-US" sz="1600" u="none" cap="none" strike="noStrike">
                <a:solidFill>
                  <a:schemeClr val="lt1"/>
                </a:solidFill>
                <a:latin typeface="Montserrat"/>
                <a:ea typeface="Montserrat"/>
                <a:cs typeface="Montserrat"/>
                <a:sym typeface="Montserrat"/>
              </a:rPr>
              <a:t>Cluster the restaurants into segments.</a:t>
            </a:r>
            <a:endParaRPr b="1" i="0" sz="1600" u="none" cap="none" strike="noStrike">
              <a:solidFill>
                <a:schemeClr val="lt1"/>
              </a:solidFill>
              <a:latin typeface="Montserrat"/>
              <a:ea typeface="Montserrat"/>
              <a:cs typeface="Montserrat"/>
              <a:sym typeface="Montserrat"/>
            </a:endParaRPr>
          </a:p>
          <a:p>
            <a:pPr indent="0" lvl="0" marL="45720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Montserrat"/>
              <a:ea typeface="Montserrat"/>
              <a:cs typeface="Montserrat"/>
              <a:sym typeface="Montserrat"/>
            </a:endParaRPr>
          </a:p>
          <a:p>
            <a:pPr indent="-285750" lvl="0" marL="285750" marR="0" rtl="0" algn="ctr">
              <a:lnSpc>
                <a:spcPct val="100000"/>
              </a:lnSpc>
              <a:spcBef>
                <a:spcPts val="0"/>
              </a:spcBef>
              <a:spcAft>
                <a:spcPts val="0"/>
              </a:spcAft>
              <a:buClr>
                <a:schemeClr val="lt1"/>
              </a:buClr>
              <a:buSzPts val="2000"/>
              <a:buFont typeface="Noto Sans Symbols"/>
              <a:buChar char="❑"/>
            </a:pPr>
            <a:r>
              <a:rPr b="1" i="0" lang="en-US" sz="1600" u="none" cap="none" strike="noStrike">
                <a:solidFill>
                  <a:schemeClr val="lt1"/>
                </a:solidFill>
                <a:latin typeface="Montserrat"/>
                <a:ea typeface="Montserrat"/>
                <a:cs typeface="Montserrat"/>
                <a:sym typeface="Montserrat"/>
              </a:rPr>
              <a:t>Analyze the sentiments of the reviews given by the customer in the data and make useful conclusions in the form of visualizations.</a:t>
            </a:r>
            <a:endParaRPr b="1" i="0" sz="36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5200"/>
              <a:buFont typeface="Arial"/>
              <a:buNone/>
            </a:pPr>
            <a:r>
              <a:t/>
            </a:r>
            <a:endParaRPr b="1" i="0" sz="16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5200"/>
              <a:buFont typeface="Arial"/>
              <a:buNone/>
            </a:pPr>
            <a:r>
              <a:t/>
            </a:r>
            <a:endParaRPr b="1" i="0" sz="16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ef27cf4591_0_105"/>
          <p:cNvSpPr txBox="1"/>
          <p:nvPr>
            <p:ph type="ctrTitle"/>
          </p:nvPr>
        </p:nvSpPr>
        <p:spPr>
          <a:xfrm>
            <a:off x="187775" y="66500"/>
            <a:ext cx="7031100" cy="56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3000">
                <a:latin typeface="Montserrat"/>
                <a:ea typeface="Montserrat"/>
                <a:cs typeface="Montserrat"/>
                <a:sym typeface="Montserrat"/>
              </a:rPr>
              <a:t>Sentiment Analysis</a:t>
            </a:r>
            <a:endParaRPr/>
          </a:p>
        </p:txBody>
      </p:sp>
      <p:sp>
        <p:nvSpPr>
          <p:cNvPr id="248" name="Google Shape;248;gef27cf4591_0_105"/>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ef27cf4591_0_105"/>
          <p:cNvSpPr txBox="1"/>
          <p:nvPr/>
        </p:nvSpPr>
        <p:spPr>
          <a:xfrm>
            <a:off x="3988500" y="4320125"/>
            <a:ext cx="166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ef27cf4591_0_10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51" name="Google Shape;251;gef27cf4591_0_105"/>
          <p:cNvPicPr preferRelativeResize="0"/>
          <p:nvPr/>
        </p:nvPicPr>
        <p:blipFill rotWithShape="1">
          <a:blip r:embed="rId3">
            <a:alphaModFix/>
          </a:blip>
          <a:srcRect b="0" l="0" r="0" t="0"/>
          <a:stretch/>
        </p:blipFill>
        <p:spPr>
          <a:xfrm>
            <a:off x="187775" y="850025"/>
            <a:ext cx="4384225" cy="3870300"/>
          </a:xfrm>
          <a:prstGeom prst="rect">
            <a:avLst/>
          </a:prstGeom>
          <a:noFill/>
          <a:ln>
            <a:noFill/>
          </a:ln>
        </p:spPr>
      </p:pic>
      <p:sp>
        <p:nvSpPr>
          <p:cNvPr id="252" name="Google Shape;252;gef27cf4591_0_105"/>
          <p:cNvSpPr txBox="1"/>
          <p:nvPr/>
        </p:nvSpPr>
        <p:spPr>
          <a:xfrm>
            <a:off x="4998275" y="943975"/>
            <a:ext cx="4023000" cy="341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Montserrat"/>
                <a:ea typeface="Montserrat"/>
                <a:cs typeface="Montserrat"/>
                <a:sym typeface="Montserrat"/>
              </a:rPr>
              <a:t>Ratings greater than or equal to 3.5 are classified as 1 (Positive sentiment), others as 0 (Negative sentiment)</a:t>
            </a:r>
            <a:endParaRPr b="1" i="0" sz="30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ef27cf4591_0_87"/>
          <p:cNvSpPr txBox="1"/>
          <p:nvPr>
            <p:ph type="ctrTitle"/>
          </p:nvPr>
        </p:nvSpPr>
        <p:spPr>
          <a:xfrm>
            <a:off x="187775" y="66500"/>
            <a:ext cx="7031100" cy="56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3000">
                <a:latin typeface="Montserrat"/>
                <a:ea typeface="Montserrat"/>
                <a:cs typeface="Montserrat"/>
                <a:sym typeface="Montserrat"/>
              </a:rPr>
              <a:t>Sentiment Analysis ctd.</a:t>
            </a:r>
            <a:endParaRPr/>
          </a:p>
        </p:txBody>
      </p:sp>
      <p:sp>
        <p:nvSpPr>
          <p:cNvPr id="258" name="Google Shape;258;gef27cf4591_0_87"/>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ef27cf4591_0_87"/>
          <p:cNvSpPr txBox="1"/>
          <p:nvPr/>
        </p:nvSpPr>
        <p:spPr>
          <a:xfrm>
            <a:off x="3988500" y="4320125"/>
            <a:ext cx="166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ef27cf4591_0_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61" name="Google Shape;261;gef27cf4591_0_87"/>
          <p:cNvPicPr preferRelativeResize="0"/>
          <p:nvPr/>
        </p:nvPicPr>
        <p:blipFill rotWithShape="1">
          <a:blip r:embed="rId3">
            <a:alphaModFix/>
          </a:blip>
          <a:srcRect b="0" l="0" r="0" t="0"/>
          <a:stretch/>
        </p:blipFill>
        <p:spPr>
          <a:xfrm>
            <a:off x="155313" y="955075"/>
            <a:ext cx="8833376" cy="3244875"/>
          </a:xfrm>
          <a:prstGeom prst="rect">
            <a:avLst/>
          </a:prstGeom>
          <a:noFill/>
          <a:ln>
            <a:noFill/>
          </a:ln>
        </p:spPr>
      </p:pic>
      <p:sp>
        <p:nvSpPr>
          <p:cNvPr id="262" name="Google Shape;262;gef27cf4591_0_87"/>
          <p:cNvSpPr txBox="1"/>
          <p:nvPr/>
        </p:nvSpPr>
        <p:spPr>
          <a:xfrm>
            <a:off x="205650" y="4446275"/>
            <a:ext cx="87327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Montserrat"/>
                <a:ea typeface="Montserrat"/>
                <a:cs typeface="Montserrat"/>
                <a:sym typeface="Montserrat"/>
              </a:rPr>
              <a:t>Special characters, emojis and stop words in the data were removed </a:t>
            </a:r>
            <a:endParaRPr b="1" i="0" sz="18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ef27cf4591_0_114"/>
          <p:cNvSpPr txBox="1"/>
          <p:nvPr>
            <p:ph type="ctrTitle"/>
          </p:nvPr>
        </p:nvSpPr>
        <p:spPr>
          <a:xfrm>
            <a:off x="187775" y="66500"/>
            <a:ext cx="7031100" cy="56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3000">
                <a:latin typeface="Montserrat"/>
                <a:ea typeface="Montserrat"/>
                <a:cs typeface="Montserrat"/>
                <a:sym typeface="Montserrat"/>
              </a:rPr>
              <a:t>Word cloud for Reviews</a:t>
            </a:r>
            <a:endParaRPr/>
          </a:p>
        </p:txBody>
      </p:sp>
      <p:sp>
        <p:nvSpPr>
          <p:cNvPr id="268" name="Google Shape;268;gef27cf4591_0_114"/>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ef27cf4591_0_114"/>
          <p:cNvSpPr txBox="1"/>
          <p:nvPr/>
        </p:nvSpPr>
        <p:spPr>
          <a:xfrm>
            <a:off x="3988500" y="4320125"/>
            <a:ext cx="166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ef27cf4591_0_1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71" name="Google Shape;271;gef27cf4591_0_114"/>
          <p:cNvPicPr preferRelativeResize="0"/>
          <p:nvPr/>
        </p:nvPicPr>
        <p:blipFill rotWithShape="1">
          <a:blip r:embed="rId3">
            <a:alphaModFix/>
          </a:blip>
          <a:srcRect b="0" l="0" r="0" t="0"/>
          <a:stretch/>
        </p:blipFill>
        <p:spPr>
          <a:xfrm>
            <a:off x="338025" y="990325"/>
            <a:ext cx="3917451" cy="2809000"/>
          </a:xfrm>
          <a:prstGeom prst="rect">
            <a:avLst/>
          </a:prstGeom>
          <a:noFill/>
          <a:ln>
            <a:noFill/>
          </a:ln>
        </p:spPr>
      </p:pic>
      <p:pic>
        <p:nvPicPr>
          <p:cNvPr id="272" name="Google Shape;272;gef27cf4591_0_114"/>
          <p:cNvPicPr preferRelativeResize="0"/>
          <p:nvPr/>
        </p:nvPicPr>
        <p:blipFill rotWithShape="1">
          <a:blip r:embed="rId4">
            <a:alphaModFix/>
          </a:blip>
          <a:srcRect b="0" l="0" r="0" t="0"/>
          <a:stretch/>
        </p:blipFill>
        <p:spPr>
          <a:xfrm>
            <a:off x="4437412" y="990327"/>
            <a:ext cx="4583725" cy="2809000"/>
          </a:xfrm>
          <a:prstGeom prst="rect">
            <a:avLst/>
          </a:prstGeom>
          <a:noFill/>
          <a:ln>
            <a:noFill/>
          </a:ln>
        </p:spPr>
      </p:pic>
      <p:sp>
        <p:nvSpPr>
          <p:cNvPr id="273" name="Google Shape;273;gef27cf4591_0_114"/>
          <p:cNvSpPr txBox="1"/>
          <p:nvPr/>
        </p:nvSpPr>
        <p:spPr>
          <a:xfrm>
            <a:off x="5116775" y="3875063"/>
            <a:ext cx="32250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Adjectives and verbs</a:t>
            </a:r>
            <a:endParaRPr b="1" i="0" sz="1200" u="none" cap="none" strike="noStrike">
              <a:solidFill>
                <a:schemeClr val="lt1"/>
              </a:solidFill>
              <a:latin typeface="Montserrat"/>
              <a:ea typeface="Montserrat"/>
              <a:cs typeface="Montserrat"/>
              <a:sym typeface="Montserrat"/>
            </a:endParaRPr>
          </a:p>
        </p:txBody>
      </p:sp>
      <p:sp>
        <p:nvSpPr>
          <p:cNvPr id="274" name="Google Shape;274;gef27cf4591_0_114"/>
          <p:cNvSpPr txBox="1"/>
          <p:nvPr/>
        </p:nvSpPr>
        <p:spPr>
          <a:xfrm>
            <a:off x="338025" y="4320150"/>
            <a:ext cx="86832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Montserrat"/>
                <a:ea typeface="Montserrat"/>
                <a:cs typeface="Montserrat"/>
                <a:sym typeface="Montserrat"/>
              </a:rPr>
              <a:t>For reducing the dimensionality, adjectives and verbs were included as features</a:t>
            </a:r>
            <a:endParaRPr b="1" i="0" sz="1800" u="none" cap="none" strike="noStrike">
              <a:solidFill>
                <a:schemeClr val="lt1"/>
              </a:solidFill>
              <a:latin typeface="Montserrat"/>
              <a:ea typeface="Montserrat"/>
              <a:cs typeface="Montserrat"/>
              <a:sym typeface="Montserrat"/>
            </a:endParaRPr>
          </a:p>
        </p:txBody>
      </p:sp>
      <p:sp>
        <p:nvSpPr>
          <p:cNvPr id="275" name="Google Shape;275;gef27cf4591_0_114"/>
          <p:cNvSpPr txBox="1"/>
          <p:nvPr/>
        </p:nvSpPr>
        <p:spPr>
          <a:xfrm>
            <a:off x="618400" y="3895400"/>
            <a:ext cx="33567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Montserrat"/>
                <a:ea typeface="Montserrat"/>
                <a:cs typeface="Montserrat"/>
                <a:sym typeface="Montserrat"/>
              </a:rPr>
              <a:t>Overall word cloud of review features</a:t>
            </a:r>
            <a:endParaRPr b="1" i="0" sz="12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7"/>
          <p:cNvSpPr txBox="1"/>
          <p:nvPr>
            <p:ph type="ctrTitle"/>
          </p:nvPr>
        </p:nvSpPr>
        <p:spPr>
          <a:xfrm>
            <a:off x="272197" y="447500"/>
            <a:ext cx="7719000" cy="56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3000">
                <a:latin typeface="Montserrat"/>
                <a:ea typeface="Montserrat"/>
                <a:cs typeface="Montserrat"/>
                <a:sym typeface="Montserrat"/>
              </a:rPr>
              <a:t>Performance metrics for diff. models (training set) - (TF-IDF vectorizer)</a:t>
            </a:r>
            <a:endParaRPr b="1" sz="3000">
              <a:latin typeface="Montserrat"/>
              <a:ea typeface="Montserrat"/>
              <a:cs typeface="Montserrat"/>
              <a:sym typeface="Montserrat"/>
            </a:endParaRPr>
          </a:p>
        </p:txBody>
      </p:sp>
      <p:sp>
        <p:nvSpPr>
          <p:cNvPr id="281" name="Google Shape;281;p17"/>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7"/>
          <p:cNvSpPr txBox="1"/>
          <p:nvPr/>
        </p:nvSpPr>
        <p:spPr>
          <a:xfrm>
            <a:off x="3988500" y="4320125"/>
            <a:ext cx="166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graphicFrame>
        <p:nvGraphicFramePr>
          <p:cNvPr id="284" name="Google Shape;284;p17"/>
          <p:cNvGraphicFramePr/>
          <p:nvPr/>
        </p:nvGraphicFramePr>
        <p:xfrm>
          <a:off x="341458" y="1501450"/>
          <a:ext cx="3000000" cy="3000000"/>
        </p:xfrm>
        <a:graphic>
          <a:graphicData uri="http://schemas.openxmlformats.org/drawingml/2006/table">
            <a:tbl>
              <a:tblPr bandRow="1" firstCol="1" firstRow="1">
                <a:noFill/>
                <a:tableStyleId>{A6EDE03F-4981-44E0-A827-974C1AA5DD47}</a:tableStyleId>
              </a:tblPr>
              <a:tblGrid>
                <a:gridCol w="1642675"/>
                <a:gridCol w="1150475"/>
                <a:gridCol w="1397025"/>
                <a:gridCol w="1396125"/>
                <a:gridCol w="1397025"/>
                <a:gridCol w="1397025"/>
              </a:tblGrid>
              <a:tr h="274325">
                <a:tc rowSpan="2">
                  <a:txBody>
                    <a:bodyPr/>
                    <a:lstStyle/>
                    <a:p>
                      <a:pPr indent="0" lvl="0" marL="0" marR="0" rtl="0" algn="ctr">
                        <a:lnSpc>
                          <a:spcPct val="115000"/>
                        </a:lnSpc>
                        <a:spcBef>
                          <a:spcPts val="0"/>
                        </a:spcBef>
                        <a:spcAft>
                          <a:spcPts val="0"/>
                        </a:spcAft>
                        <a:buClr>
                          <a:srgbClr val="000000"/>
                        </a:buClr>
                        <a:buSzPts val="1100"/>
                        <a:buFont typeface="Arial"/>
                        <a:buNone/>
                      </a:pPr>
                      <a:r>
                        <a:rPr b="1" lang="en-US" sz="1800" u="none" cap="none" strike="noStrike">
                          <a:latin typeface="Montserrat"/>
                          <a:ea typeface="Montserrat"/>
                          <a:cs typeface="Montserrat"/>
                          <a:sym typeface="Montserrat"/>
                        </a:rPr>
                        <a:t>Algorithm</a:t>
                      </a:r>
                      <a:endParaRPr b="1" sz="1800" u="none" cap="none" strike="noStrike">
                        <a:latin typeface="Montserrat"/>
                        <a:ea typeface="Montserrat"/>
                        <a:cs typeface="Montserrat"/>
                        <a:sym typeface="Montserrat"/>
                      </a:endParaRPr>
                    </a:p>
                  </a:txBody>
                  <a:tcPr marT="0" marB="0" marR="68575" marL="68575"/>
                </a:tc>
                <a:tc rowSpan="2">
                  <a:txBody>
                    <a:bodyPr/>
                    <a:lstStyle/>
                    <a:p>
                      <a:pPr indent="0" lvl="0" marL="0" marR="0" rtl="0" algn="ctr">
                        <a:lnSpc>
                          <a:spcPct val="115000"/>
                        </a:lnSpc>
                        <a:spcBef>
                          <a:spcPts val="0"/>
                        </a:spcBef>
                        <a:spcAft>
                          <a:spcPts val="0"/>
                        </a:spcAft>
                        <a:buClr>
                          <a:srgbClr val="000000"/>
                        </a:buClr>
                        <a:buSzPts val="1100"/>
                        <a:buFont typeface="Arial"/>
                        <a:buNone/>
                      </a:pPr>
                      <a:r>
                        <a:rPr lang="en-US" sz="1800" u="none" cap="none" strike="noStrike">
                          <a:latin typeface="Montserrat"/>
                          <a:ea typeface="Montserrat"/>
                          <a:cs typeface="Montserrat"/>
                          <a:sym typeface="Montserrat"/>
                        </a:rPr>
                        <a:t>Class label</a:t>
                      </a:r>
                      <a:endParaRPr sz="1800" u="none" cap="none" strike="noStrike">
                        <a:latin typeface="Montserrat"/>
                        <a:ea typeface="Montserrat"/>
                        <a:cs typeface="Montserrat"/>
                        <a:sym typeface="Montserrat"/>
                      </a:endParaRPr>
                    </a:p>
                  </a:txBody>
                  <a:tcPr marT="0" marB="0" marR="68575" marL="68575"/>
                </a:tc>
                <a:tc gridSpan="4">
                  <a:txBody>
                    <a:bodyPr/>
                    <a:lstStyle/>
                    <a:p>
                      <a:pPr indent="0" lvl="0" marL="0" marR="0" rtl="0" algn="ctr">
                        <a:lnSpc>
                          <a:spcPct val="115000"/>
                        </a:lnSpc>
                        <a:spcBef>
                          <a:spcPts val="0"/>
                        </a:spcBef>
                        <a:spcAft>
                          <a:spcPts val="0"/>
                        </a:spcAft>
                        <a:buClr>
                          <a:srgbClr val="000000"/>
                        </a:buClr>
                        <a:buSzPts val="1100"/>
                        <a:buFont typeface="Arial"/>
                        <a:buNone/>
                      </a:pPr>
                      <a:r>
                        <a:rPr lang="en-US" sz="1800" u="none" cap="none" strike="noStrike">
                          <a:latin typeface="Montserrat"/>
                          <a:ea typeface="Montserrat"/>
                          <a:cs typeface="Montserrat"/>
                          <a:sym typeface="Montserrat"/>
                        </a:rPr>
                        <a:t>Performance parameters</a:t>
                      </a:r>
                      <a:endParaRPr sz="1800" u="none" cap="none" strike="noStrike">
                        <a:latin typeface="Montserrat"/>
                        <a:ea typeface="Montserrat"/>
                        <a:cs typeface="Montserrat"/>
                        <a:sym typeface="Montserrat"/>
                      </a:endParaRPr>
                    </a:p>
                  </a:txBody>
                  <a:tcPr marT="0" marB="0" marR="68575" marL="68575"/>
                </a:tc>
                <a:tc hMerge="1"/>
                <a:tc hMerge="1"/>
                <a:tc hMerge="1"/>
              </a:tr>
              <a:tr h="255700">
                <a:tc vMerge="1"/>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Accuracy</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Precision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Recall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F1 score</a:t>
                      </a:r>
                      <a:endParaRPr sz="1100" u="none" cap="none" strike="noStrike">
                        <a:latin typeface="Calibri"/>
                        <a:ea typeface="Calibri"/>
                        <a:cs typeface="Calibri"/>
                        <a:sym typeface="Calibri"/>
                      </a:endParaRPr>
                    </a:p>
                  </a:txBody>
                  <a:tcPr marT="0" marB="0" marR="68575" marL="68575"/>
                </a:tc>
              </a:tr>
              <a:tr h="261900">
                <a:tc rowSpan="2">
                  <a:txBody>
                    <a:bodyPr/>
                    <a:lstStyle/>
                    <a:p>
                      <a:pPr indent="0" lvl="0" marL="0" marR="0" rtl="0" algn="ctr">
                        <a:lnSpc>
                          <a:spcPct val="115000"/>
                        </a:lnSpc>
                        <a:spcBef>
                          <a:spcPts val="0"/>
                        </a:spcBef>
                        <a:spcAft>
                          <a:spcPts val="0"/>
                        </a:spcAft>
                        <a:buClr>
                          <a:srgbClr val="000000"/>
                        </a:buClr>
                        <a:buSzPts val="1100"/>
                        <a:buFont typeface="Arial"/>
                        <a:buNone/>
                      </a:pPr>
                      <a:r>
                        <a:rPr lang="en-US" sz="1300" u="none" cap="none" strike="noStrike">
                          <a:latin typeface="Montserrat"/>
                          <a:ea typeface="Montserrat"/>
                          <a:cs typeface="Montserrat"/>
                          <a:sym typeface="Montserrat"/>
                        </a:rPr>
                        <a:t>Multinomial NB</a:t>
                      </a:r>
                      <a:endParaRPr sz="13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a:t>
                      </a:r>
                      <a:endParaRPr sz="1100" u="none" cap="none" strike="noStrike">
                        <a:latin typeface="Calibri"/>
                        <a:ea typeface="Calibri"/>
                        <a:cs typeface="Calibri"/>
                        <a:sym typeface="Calibri"/>
                      </a:endParaRPr>
                    </a:p>
                  </a:txBody>
                  <a:tcPr marT="0" marB="0" marR="68575" marL="68575"/>
                </a:tc>
                <a:tc rowSpan="2">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0.84</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0.90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0.63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0.74</a:t>
                      </a:r>
                      <a:endParaRPr sz="1100" u="none" cap="none" strike="noStrike">
                        <a:latin typeface="Calibri"/>
                        <a:ea typeface="Calibri"/>
                        <a:cs typeface="Calibri"/>
                        <a:sym typeface="Calibri"/>
                      </a:endParaRPr>
                    </a:p>
                  </a:txBody>
                  <a:tcPr marT="0" marB="0" marR="68575" marL="68575"/>
                </a:tc>
              </a:tr>
              <a:tr h="327900">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1</a:t>
                      </a:r>
                      <a:endParaRPr sz="1100" u="none" cap="none" strike="noStrike">
                        <a:latin typeface="Calibri"/>
                        <a:ea typeface="Calibri"/>
                        <a:cs typeface="Calibri"/>
                        <a:sym typeface="Calibri"/>
                      </a:endParaRPr>
                    </a:p>
                  </a:txBody>
                  <a:tcPr marT="0" marB="0" marR="68575" marL="68575"/>
                </a:tc>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0.96</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0.88</a:t>
                      </a:r>
                      <a:endParaRPr sz="1100" u="none" cap="none" strike="noStrike">
                        <a:latin typeface="Calibri"/>
                        <a:ea typeface="Calibri"/>
                        <a:cs typeface="Calibri"/>
                        <a:sym typeface="Calibri"/>
                      </a:endParaRPr>
                    </a:p>
                  </a:txBody>
                  <a:tcPr marT="0" marB="0" marR="68575" marL="68575"/>
                </a:tc>
              </a:tr>
              <a:tr h="255700">
                <a:tc rowSpan="2">
                  <a:txBody>
                    <a:bodyPr/>
                    <a:lstStyle/>
                    <a:p>
                      <a:pPr indent="0" lvl="0" marL="0" marR="0" rtl="0" algn="ctr">
                        <a:lnSpc>
                          <a:spcPct val="115000"/>
                        </a:lnSpc>
                        <a:spcBef>
                          <a:spcPts val="0"/>
                        </a:spcBef>
                        <a:spcAft>
                          <a:spcPts val="0"/>
                        </a:spcAft>
                        <a:buClr>
                          <a:srgbClr val="000000"/>
                        </a:buClr>
                        <a:buSzPts val="1100"/>
                        <a:buFont typeface="Arial"/>
                        <a:buNone/>
                      </a:pPr>
                      <a:r>
                        <a:rPr lang="en-US" sz="1300" u="none" cap="none" strike="noStrike">
                          <a:latin typeface="Montserrat"/>
                          <a:ea typeface="Montserrat"/>
                          <a:cs typeface="Montserrat"/>
                          <a:sym typeface="Montserrat"/>
                        </a:rPr>
                        <a:t>Logistic Regression</a:t>
                      </a:r>
                      <a:endParaRPr sz="13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a:t>
                      </a:r>
                      <a:endParaRPr sz="1100" u="none" cap="none" strike="noStrike">
                        <a:latin typeface="Calibri"/>
                        <a:ea typeface="Calibri"/>
                        <a:cs typeface="Calibri"/>
                        <a:sym typeface="Calibri"/>
                      </a:endParaRPr>
                    </a:p>
                  </a:txBody>
                  <a:tcPr marT="0" marB="0" marR="68575" marL="68575"/>
                </a:tc>
                <a:tc rowSpan="2">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0.75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0.90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0.82</a:t>
                      </a:r>
                      <a:endParaRPr sz="1100" u="none" cap="none" strike="noStrike">
                        <a:latin typeface="Calibri"/>
                        <a:ea typeface="Calibri"/>
                        <a:cs typeface="Calibri"/>
                        <a:sym typeface="Calibri"/>
                      </a:endParaRPr>
                    </a:p>
                  </a:txBody>
                  <a:tcPr marT="0" marB="0" marR="68575" marL="68575"/>
                </a:tc>
              </a:tr>
              <a:tr h="334100">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1</a:t>
                      </a:r>
                      <a:endParaRPr sz="1100" u="none" cap="none" strike="noStrike">
                        <a:latin typeface="Calibri"/>
                        <a:ea typeface="Calibri"/>
                        <a:cs typeface="Calibri"/>
                        <a:sym typeface="Calibri"/>
                      </a:endParaRPr>
                    </a:p>
                  </a:txBody>
                  <a:tcPr marT="0" marB="0" marR="68575" marL="68575"/>
                </a:tc>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0.93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0.88</a:t>
                      </a:r>
                      <a:endParaRPr sz="1100" u="none" cap="none" strike="noStrike">
                        <a:latin typeface="Calibri"/>
                        <a:ea typeface="Calibri"/>
                        <a:cs typeface="Calibri"/>
                        <a:sym typeface="Calibri"/>
                      </a:endParaRPr>
                    </a:p>
                  </a:txBody>
                  <a:tcPr marT="0" marB="0" marR="68575" marL="68575"/>
                </a:tc>
              </a:tr>
              <a:tr h="261900">
                <a:tc rowSpan="2">
                  <a:txBody>
                    <a:bodyPr/>
                    <a:lstStyle/>
                    <a:p>
                      <a:pPr indent="0" lvl="0" marL="0" marR="0" rtl="0" algn="ctr">
                        <a:lnSpc>
                          <a:spcPct val="115000"/>
                        </a:lnSpc>
                        <a:spcBef>
                          <a:spcPts val="0"/>
                        </a:spcBef>
                        <a:spcAft>
                          <a:spcPts val="0"/>
                        </a:spcAft>
                        <a:buClr>
                          <a:srgbClr val="000000"/>
                        </a:buClr>
                        <a:buSzPts val="1100"/>
                        <a:buFont typeface="Arial"/>
                        <a:buNone/>
                      </a:pPr>
                      <a:r>
                        <a:rPr i="0" lang="en-US" sz="1300" u="none" cap="none" strike="noStrike">
                          <a:solidFill>
                            <a:schemeClr val="lt1"/>
                          </a:solidFill>
                          <a:latin typeface="Montserrat"/>
                          <a:ea typeface="Montserrat"/>
                          <a:cs typeface="Montserrat"/>
                          <a:sym typeface="Montserrat"/>
                        </a:rPr>
                        <a:t>Decision trees</a:t>
                      </a:r>
                      <a:endParaRPr sz="13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a:t>
                      </a:r>
                      <a:endParaRPr sz="1400" u="none" cap="none" strike="noStrike"/>
                    </a:p>
                  </a:txBody>
                  <a:tcPr marT="0" marB="0" marR="68575" marL="68575"/>
                </a:tc>
                <a:tc rowSpan="2">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a:t>
                      </a:r>
                      <a:r>
                        <a:rPr lang="en-US" sz="1100" u="none" cap="none" strike="noStrike"/>
                        <a:t>79</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a:t>
                      </a:r>
                      <a:r>
                        <a:rPr lang="en-US" sz="1100" u="none" cap="none" strike="noStrike"/>
                        <a:t>73</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a:t>
                      </a:r>
                      <a:r>
                        <a:rPr lang="en-US" sz="1100" u="none" cap="none" strike="noStrike"/>
                        <a:t>66</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a:t>
                      </a:r>
                      <a:r>
                        <a:rPr lang="en-US" sz="1100" u="none" cap="none" strike="noStrike"/>
                        <a:t>69</a:t>
                      </a:r>
                      <a:endParaRPr sz="1400" u="none" cap="none" strike="noStrike"/>
                    </a:p>
                  </a:txBody>
                  <a:tcPr marT="0" marB="0" marR="68575" marL="68575"/>
                </a:tc>
              </a:tr>
              <a:tr h="327900">
                <a:tc vMerge="1"/>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1</a:t>
                      </a:r>
                      <a:endParaRPr sz="1400" u="none" cap="none" strike="noStrike"/>
                    </a:p>
                  </a:txBody>
                  <a:tcPr marT="0" marB="0" marR="68575" marL="68575"/>
                </a:tc>
                <a:tc vMerge="1"/>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0.8</a:t>
                      </a:r>
                      <a:r>
                        <a:rPr lang="en-US" sz="1100" u="none" cap="none" strike="noStrike"/>
                        <a:t>2</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0.8</a:t>
                      </a:r>
                      <a:r>
                        <a:rPr lang="en-US" sz="1100" u="none" cap="none" strike="noStrike"/>
                        <a:t>6</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0.8</a:t>
                      </a:r>
                      <a:r>
                        <a:rPr lang="en-US" sz="1100" u="none" cap="none" strike="noStrike"/>
                        <a:t>4</a:t>
                      </a:r>
                      <a:endParaRPr sz="1400" u="none" cap="none" strike="noStrike"/>
                    </a:p>
                  </a:txBody>
                  <a:tcPr marT="0" marB="0" marR="68575" marL="68575"/>
                </a:tc>
              </a:tr>
              <a:tr h="261900">
                <a:tc rowSpan="2">
                  <a:txBody>
                    <a:bodyPr/>
                    <a:lstStyle/>
                    <a:p>
                      <a:pPr indent="0" lvl="0" marL="0" marR="0" rtl="0" algn="ctr">
                        <a:lnSpc>
                          <a:spcPct val="115000"/>
                        </a:lnSpc>
                        <a:spcBef>
                          <a:spcPts val="0"/>
                        </a:spcBef>
                        <a:spcAft>
                          <a:spcPts val="0"/>
                        </a:spcAft>
                        <a:buClr>
                          <a:srgbClr val="000000"/>
                        </a:buClr>
                        <a:buSzPts val="1100"/>
                        <a:buFont typeface="Arial"/>
                        <a:buNone/>
                      </a:pPr>
                      <a:r>
                        <a:rPr lang="en-US" sz="1300" u="none" cap="none" strike="noStrike">
                          <a:latin typeface="Montserrat"/>
                          <a:ea typeface="Montserrat"/>
                          <a:cs typeface="Montserrat"/>
                          <a:sym typeface="Montserrat"/>
                        </a:rPr>
                        <a:t>Random Forest</a:t>
                      </a:r>
                      <a:endParaRPr sz="13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a:t>
                      </a:r>
                      <a:endParaRPr sz="1100" u="none" cap="none" strike="noStrike">
                        <a:latin typeface="Calibri"/>
                        <a:ea typeface="Calibri"/>
                        <a:cs typeface="Calibri"/>
                        <a:sym typeface="Calibri"/>
                      </a:endParaRPr>
                    </a:p>
                  </a:txBody>
                  <a:tcPr marT="0" marB="0" marR="68575" marL="68575"/>
                </a:tc>
                <a:tc rowSpan="2">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0.74</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0.59</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0.95</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0.73</a:t>
                      </a:r>
                      <a:endParaRPr sz="1400" u="none" cap="none" strike="noStrike"/>
                    </a:p>
                  </a:txBody>
                  <a:tcPr marT="0" marB="0" marR="68575" marL="68575"/>
                </a:tc>
              </a:tr>
              <a:tr h="327900">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1</a:t>
                      </a:r>
                      <a:endParaRPr sz="1100" u="none" cap="none" strike="noStrike">
                        <a:latin typeface="Calibri"/>
                        <a:ea typeface="Calibri"/>
                        <a:cs typeface="Calibri"/>
                        <a:sym typeface="Calibri"/>
                      </a:endParaRPr>
                    </a:p>
                  </a:txBody>
                  <a:tcPr marT="0" marB="0" marR="68575" marL="68575"/>
                </a:tc>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0.75</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0.62</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0.75</a:t>
                      </a:r>
                      <a:endParaRPr sz="1400" u="none" cap="none" strike="noStrike"/>
                    </a:p>
                  </a:txBody>
                  <a:tcPr marT="0" marB="0" marR="68575" marL="6857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ef3ccf42ce_2_10"/>
          <p:cNvSpPr txBox="1"/>
          <p:nvPr>
            <p:ph type="ctrTitle"/>
          </p:nvPr>
        </p:nvSpPr>
        <p:spPr>
          <a:xfrm>
            <a:off x="272197" y="447500"/>
            <a:ext cx="7719000" cy="56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3000">
                <a:latin typeface="Montserrat"/>
                <a:ea typeface="Montserrat"/>
                <a:cs typeface="Montserrat"/>
                <a:sym typeface="Montserrat"/>
              </a:rPr>
              <a:t>Performance metrics for diff. models (test set) - (TF-IDF vectorizer)</a:t>
            </a:r>
            <a:endParaRPr b="1" sz="3000">
              <a:latin typeface="Montserrat"/>
              <a:ea typeface="Montserrat"/>
              <a:cs typeface="Montserrat"/>
              <a:sym typeface="Montserrat"/>
            </a:endParaRPr>
          </a:p>
        </p:txBody>
      </p:sp>
      <p:sp>
        <p:nvSpPr>
          <p:cNvPr id="290" name="Google Shape;290;gef3ccf42ce_2_10"/>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ef3ccf42ce_2_10"/>
          <p:cNvSpPr txBox="1"/>
          <p:nvPr/>
        </p:nvSpPr>
        <p:spPr>
          <a:xfrm>
            <a:off x="3988500" y="4320125"/>
            <a:ext cx="166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ef3ccf42ce_2_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graphicFrame>
        <p:nvGraphicFramePr>
          <p:cNvPr id="293" name="Google Shape;293;gef3ccf42ce_2_10"/>
          <p:cNvGraphicFramePr/>
          <p:nvPr/>
        </p:nvGraphicFramePr>
        <p:xfrm>
          <a:off x="341458" y="1501450"/>
          <a:ext cx="3000000" cy="3000000"/>
        </p:xfrm>
        <a:graphic>
          <a:graphicData uri="http://schemas.openxmlformats.org/drawingml/2006/table">
            <a:tbl>
              <a:tblPr bandRow="1" firstCol="1" firstRow="1">
                <a:noFill/>
                <a:tableStyleId>{A6EDE03F-4981-44E0-A827-974C1AA5DD47}</a:tableStyleId>
              </a:tblPr>
              <a:tblGrid>
                <a:gridCol w="1642675"/>
                <a:gridCol w="1150475"/>
                <a:gridCol w="1397025"/>
                <a:gridCol w="1396125"/>
                <a:gridCol w="1397025"/>
                <a:gridCol w="1397025"/>
              </a:tblGrid>
              <a:tr h="274325">
                <a:tc rowSpan="2">
                  <a:txBody>
                    <a:bodyPr/>
                    <a:lstStyle/>
                    <a:p>
                      <a:pPr indent="0" lvl="0" marL="0" marR="0" rtl="0" algn="ctr">
                        <a:lnSpc>
                          <a:spcPct val="115000"/>
                        </a:lnSpc>
                        <a:spcBef>
                          <a:spcPts val="0"/>
                        </a:spcBef>
                        <a:spcAft>
                          <a:spcPts val="0"/>
                        </a:spcAft>
                        <a:buClr>
                          <a:srgbClr val="000000"/>
                        </a:buClr>
                        <a:buSzPts val="1100"/>
                        <a:buFont typeface="Arial"/>
                        <a:buNone/>
                      </a:pPr>
                      <a:r>
                        <a:rPr b="1" lang="en-US" sz="1800" u="none" cap="none" strike="noStrike">
                          <a:latin typeface="Montserrat"/>
                          <a:ea typeface="Montserrat"/>
                          <a:cs typeface="Montserrat"/>
                          <a:sym typeface="Montserrat"/>
                        </a:rPr>
                        <a:t>Algorithm</a:t>
                      </a:r>
                      <a:endParaRPr b="1" sz="1800" u="none" cap="none" strike="noStrike">
                        <a:latin typeface="Montserrat"/>
                        <a:ea typeface="Montserrat"/>
                        <a:cs typeface="Montserrat"/>
                        <a:sym typeface="Montserrat"/>
                      </a:endParaRPr>
                    </a:p>
                  </a:txBody>
                  <a:tcPr marT="0" marB="0" marR="68575" marL="68575"/>
                </a:tc>
                <a:tc rowSpan="2">
                  <a:txBody>
                    <a:bodyPr/>
                    <a:lstStyle/>
                    <a:p>
                      <a:pPr indent="0" lvl="0" marL="0" marR="0" rtl="0" algn="ctr">
                        <a:lnSpc>
                          <a:spcPct val="115000"/>
                        </a:lnSpc>
                        <a:spcBef>
                          <a:spcPts val="0"/>
                        </a:spcBef>
                        <a:spcAft>
                          <a:spcPts val="0"/>
                        </a:spcAft>
                        <a:buClr>
                          <a:srgbClr val="000000"/>
                        </a:buClr>
                        <a:buSzPts val="1100"/>
                        <a:buFont typeface="Arial"/>
                        <a:buNone/>
                      </a:pPr>
                      <a:r>
                        <a:rPr lang="en-US" sz="1800" u="none" cap="none" strike="noStrike">
                          <a:latin typeface="Montserrat"/>
                          <a:ea typeface="Montserrat"/>
                          <a:cs typeface="Montserrat"/>
                          <a:sym typeface="Montserrat"/>
                        </a:rPr>
                        <a:t>Class label</a:t>
                      </a:r>
                      <a:endParaRPr sz="1800" u="none" cap="none" strike="noStrike">
                        <a:latin typeface="Montserrat"/>
                        <a:ea typeface="Montserrat"/>
                        <a:cs typeface="Montserrat"/>
                        <a:sym typeface="Montserrat"/>
                      </a:endParaRPr>
                    </a:p>
                  </a:txBody>
                  <a:tcPr marT="0" marB="0" marR="68575" marL="68575"/>
                </a:tc>
                <a:tc gridSpan="4">
                  <a:txBody>
                    <a:bodyPr/>
                    <a:lstStyle/>
                    <a:p>
                      <a:pPr indent="0" lvl="0" marL="0" marR="0" rtl="0" algn="ctr">
                        <a:lnSpc>
                          <a:spcPct val="115000"/>
                        </a:lnSpc>
                        <a:spcBef>
                          <a:spcPts val="0"/>
                        </a:spcBef>
                        <a:spcAft>
                          <a:spcPts val="0"/>
                        </a:spcAft>
                        <a:buClr>
                          <a:srgbClr val="000000"/>
                        </a:buClr>
                        <a:buSzPts val="1100"/>
                        <a:buFont typeface="Arial"/>
                        <a:buNone/>
                      </a:pPr>
                      <a:r>
                        <a:rPr lang="en-US" sz="1800" u="none" cap="none" strike="noStrike">
                          <a:latin typeface="Montserrat"/>
                          <a:ea typeface="Montserrat"/>
                          <a:cs typeface="Montserrat"/>
                          <a:sym typeface="Montserrat"/>
                        </a:rPr>
                        <a:t>Performance parameters</a:t>
                      </a:r>
                      <a:endParaRPr sz="1800" u="none" cap="none" strike="noStrike">
                        <a:latin typeface="Montserrat"/>
                        <a:ea typeface="Montserrat"/>
                        <a:cs typeface="Montserrat"/>
                        <a:sym typeface="Montserrat"/>
                      </a:endParaRPr>
                    </a:p>
                  </a:txBody>
                  <a:tcPr marT="0" marB="0" marR="68575" marL="68575"/>
                </a:tc>
                <a:tc hMerge="1"/>
                <a:tc hMerge="1"/>
                <a:tc hMerge="1"/>
              </a:tr>
              <a:tr h="255700">
                <a:tc vMerge="1"/>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Accuracy</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Precision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Recall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F1 score</a:t>
                      </a:r>
                      <a:endParaRPr sz="1100" u="none" cap="none" strike="noStrike">
                        <a:latin typeface="Calibri"/>
                        <a:ea typeface="Calibri"/>
                        <a:cs typeface="Calibri"/>
                        <a:sym typeface="Calibri"/>
                      </a:endParaRPr>
                    </a:p>
                  </a:txBody>
                  <a:tcPr marT="0" marB="0" marR="68575" marL="68575"/>
                </a:tc>
              </a:tr>
              <a:tr h="261900">
                <a:tc rowSpan="2">
                  <a:txBody>
                    <a:bodyPr/>
                    <a:lstStyle/>
                    <a:p>
                      <a:pPr indent="0" lvl="0" marL="0" marR="0" rtl="0" algn="ctr">
                        <a:lnSpc>
                          <a:spcPct val="115000"/>
                        </a:lnSpc>
                        <a:spcBef>
                          <a:spcPts val="0"/>
                        </a:spcBef>
                        <a:spcAft>
                          <a:spcPts val="0"/>
                        </a:spcAft>
                        <a:buClr>
                          <a:srgbClr val="000000"/>
                        </a:buClr>
                        <a:buSzPts val="1100"/>
                        <a:buFont typeface="Arial"/>
                        <a:buNone/>
                      </a:pPr>
                      <a:r>
                        <a:rPr lang="en-US" sz="1300" u="none" cap="none" strike="noStrike">
                          <a:latin typeface="Montserrat"/>
                          <a:ea typeface="Montserrat"/>
                          <a:cs typeface="Montserrat"/>
                          <a:sym typeface="Montserrat"/>
                        </a:rPr>
                        <a:t>Multinomial NB</a:t>
                      </a:r>
                      <a:endParaRPr sz="13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a:t>
                      </a:r>
                      <a:endParaRPr sz="1100" u="none" cap="none" strike="noStrike">
                        <a:latin typeface="Calibri"/>
                        <a:ea typeface="Calibri"/>
                        <a:cs typeface="Calibri"/>
                        <a:sym typeface="Calibri"/>
                      </a:endParaRPr>
                    </a:p>
                  </a:txBody>
                  <a:tcPr marT="0" marB="0" marR="68575" marL="68575"/>
                </a:tc>
                <a:tc rowSpan="2">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0.59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0.70</a:t>
                      </a:r>
                      <a:endParaRPr sz="1100" u="none" cap="none" strike="noStrike">
                        <a:latin typeface="Calibri"/>
                        <a:ea typeface="Calibri"/>
                        <a:cs typeface="Calibri"/>
                        <a:sym typeface="Calibri"/>
                      </a:endParaRPr>
                    </a:p>
                  </a:txBody>
                  <a:tcPr marT="0" marB="0" marR="68575" marL="68575"/>
                </a:tc>
              </a:tr>
              <a:tr h="327900">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1</a:t>
                      </a:r>
                      <a:endParaRPr sz="1100" u="none" cap="none" strike="noStrike">
                        <a:latin typeface="Calibri"/>
                        <a:ea typeface="Calibri"/>
                        <a:cs typeface="Calibri"/>
                        <a:sym typeface="Calibri"/>
                      </a:endParaRPr>
                    </a:p>
                  </a:txBody>
                  <a:tcPr marT="0" marB="0" marR="68575" marL="68575"/>
                </a:tc>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0.94</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0.86</a:t>
                      </a:r>
                      <a:endParaRPr sz="1100" u="none" cap="none" strike="noStrike">
                        <a:latin typeface="Calibri"/>
                        <a:ea typeface="Calibri"/>
                        <a:cs typeface="Calibri"/>
                        <a:sym typeface="Calibri"/>
                      </a:endParaRPr>
                    </a:p>
                  </a:txBody>
                  <a:tcPr marT="0" marB="0" marR="68575" marL="68575"/>
                </a:tc>
              </a:tr>
              <a:tr h="255700">
                <a:tc rowSpan="2">
                  <a:txBody>
                    <a:bodyPr/>
                    <a:lstStyle/>
                    <a:p>
                      <a:pPr indent="0" lvl="0" marL="0" marR="0" rtl="0" algn="ctr">
                        <a:lnSpc>
                          <a:spcPct val="115000"/>
                        </a:lnSpc>
                        <a:spcBef>
                          <a:spcPts val="0"/>
                        </a:spcBef>
                        <a:spcAft>
                          <a:spcPts val="0"/>
                        </a:spcAft>
                        <a:buClr>
                          <a:srgbClr val="000000"/>
                        </a:buClr>
                        <a:buSzPts val="1100"/>
                        <a:buFont typeface="Arial"/>
                        <a:buNone/>
                      </a:pPr>
                      <a:r>
                        <a:rPr lang="en-US" sz="1300" u="none" cap="none" strike="noStrike">
                          <a:latin typeface="Montserrat"/>
                          <a:ea typeface="Montserrat"/>
                          <a:cs typeface="Montserrat"/>
                          <a:sym typeface="Montserrat"/>
                        </a:rPr>
                        <a:t>Logistic Regression</a:t>
                      </a:r>
                      <a:endParaRPr sz="13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a:t>
                      </a:r>
                      <a:endParaRPr sz="1100" u="none" cap="none" strike="noStrike">
                        <a:latin typeface="Calibri"/>
                        <a:ea typeface="Calibri"/>
                        <a:cs typeface="Calibri"/>
                        <a:sym typeface="Calibri"/>
                      </a:endParaRPr>
                    </a:p>
                  </a:txBody>
                  <a:tcPr marT="0" marB="0" marR="68575" marL="68575"/>
                </a:tc>
                <a:tc rowSpan="2">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0.69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0.76</a:t>
                      </a:r>
                      <a:endParaRPr sz="1100" u="none" cap="none" strike="noStrike">
                        <a:latin typeface="Calibri"/>
                        <a:ea typeface="Calibri"/>
                        <a:cs typeface="Calibri"/>
                        <a:sym typeface="Calibri"/>
                      </a:endParaRPr>
                    </a:p>
                  </a:txBody>
                  <a:tcPr marT="0" marB="0" marR="68575" marL="68575"/>
                </a:tc>
              </a:tr>
              <a:tr h="334100">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1</a:t>
                      </a:r>
                      <a:endParaRPr sz="1100" u="none" cap="none" strike="noStrike">
                        <a:latin typeface="Calibri"/>
                        <a:ea typeface="Calibri"/>
                        <a:cs typeface="Calibri"/>
                        <a:sym typeface="Calibri"/>
                      </a:endParaRPr>
                    </a:p>
                  </a:txBody>
                  <a:tcPr marT="0" marB="0" marR="68575" marL="68575"/>
                </a:tc>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0.90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0.78</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0.84</a:t>
                      </a:r>
                      <a:endParaRPr sz="1100" u="none" cap="none" strike="noStrike">
                        <a:latin typeface="Calibri"/>
                        <a:ea typeface="Calibri"/>
                        <a:cs typeface="Calibri"/>
                        <a:sym typeface="Calibri"/>
                      </a:endParaRPr>
                    </a:p>
                  </a:txBody>
                  <a:tcPr marT="0" marB="0" marR="68575" marL="68575"/>
                </a:tc>
              </a:tr>
              <a:tr h="261900">
                <a:tc rowSpan="2">
                  <a:txBody>
                    <a:bodyPr/>
                    <a:lstStyle/>
                    <a:p>
                      <a:pPr indent="0" lvl="0" marL="0" marR="0" rtl="0" algn="ctr">
                        <a:lnSpc>
                          <a:spcPct val="115000"/>
                        </a:lnSpc>
                        <a:spcBef>
                          <a:spcPts val="0"/>
                        </a:spcBef>
                        <a:spcAft>
                          <a:spcPts val="0"/>
                        </a:spcAft>
                        <a:buClr>
                          <a:srgbClr val="000000"/>
                        </a:buClr>
                        <a:buSzPts val="1100"/>
                        <a:buFont typeface="Arial"/>
                        <a:buNone/>
                      </a:pPr>
                      <a:r>
                        <a:rPr i="0" lang="en-US" sz="1300" u="none" cap="none" strike="noStrike">
                          <a:solidFill>
                            <a:schemeClr val="lt1"/>
                          </a:solidFill>
                          <a:latin typeface="Montserrat"/>
                          <a:ea typeface="Montserrat"/>
                          <a:cs typeface="Montserrat"/>
                          <a:sym typeface="Montserrat"/>
                        </a:rPr>
                        <a:t>Decision trees</a:t>
                      </a:r>
                      <a:endParaRPr sz="13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a:t>
                      </a:r>
                      <a:endParaRPr sz="1400" u="none" cap="none" strike="noStrike"/>
                    </a:p>
                  </a:txBody>
                  <a:tcPr marT="0" marB="0" marR="68575" marL="68575"/>
                </a:tc>
                <a:tc rowSpan="2">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a:t>
                      </a:r>
                      <a:r>
                        <a:rPr lang="en-US" sz="1100" u="none" cap="none" strike="noStrike"/>
                        <a:t>79</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a:t>
                      </a:r>
                      <a:r>
                        <a:rPr lang="en-US" sz="1100" u="none" cap="none" strike="noStrike"/>
                        <a:t>70</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a:t>
                      </a:r>
                      <a:r>
                        <a:rPr lang="en-US" sz="1100" u="none" cap="none" strike="noStrike"/>
                        <a:t>63</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a:t>
                      </a:r>
                      <a:r>
                        <a:rPr lang="en-US" sz="1100" u="none" cap="none" strike="noStrike"/>
                        <a:t>66</a:t>
                      </a:r>
                      <a:endParaRPr sz="1400" u="none" cap="none" strike="noStrike"/>
                    </a:p>
                  </a:txBody>
                  <a:tcPr marT="0" marB="0" marR="68575" marL="68575"/>
                </a:tc>
              </a:tr>
              <a:tr h="327900">
                <a:tc vMerge="1"/>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1</a:t>
                      </a:r>
                      <a:endParaRPr sz="1400" u="none" cap="none" strike="noStrike"/>
                    </a:p>
                  </a:txBody>
                  <a:tcPr marT="0" marB="0" marR="68575" marL="68575"/>
                </a:tc>
                <a:tc vMerge="1"/>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0.8</a:t>
                      </a:r>
                      <a:r>
                        <a:rPr lang="en-US" sz="1100" u="none" cap="none" strike="noStrike"/>
                        <a:t>0</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0.8</a:t>
                      </a:r>
                      <a:r>
                        <a:rPr lang="en-US" sz="1100" u="none" cap="none" strike="noStrike"/>
                        <a:t>5</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a:t>
                      </a:r>
                      <a:r>
                        <a:rPr lang="en-US" sz="1100" u="none" cap="none" strike="noStrike"/>
                        <a:t>62</a:t>
                      </a:r>
                      <a:endParaRPr sz="1400" u="none" cap="none" strike="noStrike"/>
                    </a:p>
                  </a:txBody>
                  <a:tcPr marT="0" marB="0" marR="68575" marL="68575"/>
                </a:tc>
              </a:tr>
              <a:tr h="261900">
                <a:tc rowSpan="2">
                  <a:txBody>
                    <a:bodyPr/>
                    <a:lstStyle/>
                    <a:p>
                      <a:pPr indent="0" lvl="0" marL="0" marR="0" rtl="0" algn="ctr">
                        <a:lnSpc>
                          <a:spcPct val="115000"/>
                        </a:lnSpc>
                        <a:spcBef>
                          <a:spcPts val="0"/>
                        </a:spcBef>
                        <a:spcAft>
                          <a:spcPts val="0"/>
                        </a:spcAft>
                        <a:buClr>
                          <a:srgbClr val="000000"/>
                        </a:buClr>
                        <a:buSzPts val="1100"/>
                        <a:buFont typeface="Arial"/>
                        <a:buNone/>
                      </a:pPr>
                      <a:r>
                        <a:rPr lang="en-US" sz="1300" u="none" cap="none" strike="noStrike">
                          <a:latin typeface="Montserrat"/>
                          <a:ea typeface="Montserrat"/>
                          <a:cs typeface="Montserrat"/>
                          <a:sym typeface="Montserrat"/>
                        </a:rPr>
                        <a:t>Random Forest</a:t>
                      </a:r>
                      <a:endParaRPr sz="13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a:t>
                      </a:r>
                      <a:endParaRPr sz="1100" u="none" cap="none" strike="noStrike">
                        <a:latin typeface="Calibri"/>
                        <a:ea typeface="Calibri"/>
                        <a:cs typeface="Calibri"/>
                        <a:sym typeface="Calibri"/>
                      </a:endParaRPr>
                    </a:p>
                  </a:txBody>
                  <a:tcPr marT="0" marB="0" marR="68575" marL="68575"/>
                </a:tc>
                <a:tc rowSpan="2">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0.70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0.55</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0.90</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0.69</a:t>
                      </a:r>
                      <a:endParaRPr sz="1400" u="none" cap="none" strike="noStrike"/>
                    </a:p>
                  </a:txBody>
                  <a:tcPr marT="0" marB="0" marR="68575" marL="68575"/>
                </a:tc>
              </a:tr>
              <a:tr h="327900">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1</a:t>
                      </a:r>
                      <a:endParaRPr sz="1100" u="none" cap="none" strike="noStrike">
                        <a:latin typeface="Calibri"/>
                        <a:ea typeface="Calibri"/>
                        <a:cs typeface="Calibri"/>
                        <a:sym typeface="Calibri"/>
                      </a:endParaRPr>
                    </a:p>
                  </a:txBody>
                  <a:tcPr marT="0" marB="0" marR="68575" marL="68575"/>
                </a:tc>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0.91</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0.58</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0.71</a:t>
                      </a:r>
                      <a:endParaRPr sz="1400" u="none" cap="none" strike="noStrike"/>
                    </a:p>
                  </a:txBody>
                  <a:tcPr marT="0" marB="0" marR="68575" marL="6857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ef3ccf42ce_1_87"/>
          <p:cNvSpPr txBox="1"/>
          <p:nvPr>
            <p:ph type="ctrTitle"/>
          </p:nvPr>
        </p:nvSpPr>
        <p:spPr>
          <a:xfrm>
            <a:off x="272197" y="447500"/>
            <a:ext cx="7719000" cy="56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3000">
                <a:latin typeface="Montserrat"/>
                <a:ea typeface="Montserrat"/>
                <a:cs typeface="Montserrat"/>
                <a:sym typeface="Montserrat"/>
              </a:rPr>
              <a:t>Performance metrics for diff. models (training set) - (Bag of words)</a:t>
            </a:r>
            <a:endParaRPr b="1" sz="3000">
              <a:latin typeface="Montserrat"/>
              <a:ea typeface="Montserrat"/>
              <a:cs typeface="Montserrat"/>
              <a:sym typeface="Montserrat"/>
            </a:endParaRPr>
          </a:p>
        </p:txBody>
      </p:sp>
      <p:sp>
        <p:nvSpPr>
          <p:cNvPr id="299" name="Google Shape;299;gef3ccf42ce_1_87"/>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ef3ccf42ce_1_87"/>
          <p:cNvSpPr txBox="1"/>
          <p:nvPr/>
        </p:nvSpPr>
        <p:spPr>
          <a:xfrm>
            <a:off x="3988500" y="4320125"/>
            <a:ext cx="166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ef3ccf42ce_1_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graphicFrame>
        <p:nvGraphicFramePr>
          <p:cNvPr id="302" name="Google Shape;302;gef3ccf42ce_1_87"/>
          <p:cNvGraphicFramePr/>
          <p:nvPr/>
        </p:nvGraphicFramePr>
        <p:xfrm>
          <a:off x="341458" y="1501450"/>
          <a:ext cx="3000000" cy="3000000"/>
        </p:xfrm>
        <a:graphic>
          <a:graphicData uri="http://schemas.openxmlformats.org/drawingml/2006/table">
            <a:tbl>
              <a:tblPr bandRow="1" firstCol="1" firstRow="1">
                <a:noFill/>
                <a:tableStyleId>{A6EDE03F-4981-44E0-A827-974C1AA5DD47}</a:tableStyleId>
              </a:tblPr>
              <a:tblGrid>
                <a:gridCol w="1642675"/>
                <a:gridCol w="1150475"/>
                <a:gridCol w="1397025"/>
                <a:gridCol w="1396125"/>
                <a:gridCol w="1397025"/>
                <a:gridCol w="1397025"/>
              </a:tblGrid>
              <a:tr h="274325">
                <a:tc rowSpan="2">
                  <a:txBody>
                    <a:bodyPr/>
                    <a:lstStyle/>
                    <a:p>
                      <a:pPr indent="0" lvl="0" marL="0" marR="0" rtl="0" algn="ctr">
                        <a:lnSpc>
                          <a:spcPct val="115000"/>
                        </a:lnSpc>
                        <a:spcBef>
                          <a:spcPts val="0"/>
                        </a:spcBef>
                        <a:spcAft>
                          <a:spcPts val="0"/>
                        </a:spcAft>
                        <a:buClr>
                          <a:srgbClr val="000000"/>
                        </a:buClr>
                        <a:buSzPts val="1100"/>
                        <a:buFont typeface="Arial"/>
                        <a:buNone/>
                      </a:pPr>
                      <a:r>
                        <a:rPr b="1" lang="en-US" sz="1800" u="none" cap="none" strike="noStrike">
                          <a:latin typeface="Montserrat"/>
                          <a:ea typeface="Montserrat"/>
                          <a:cs typeface="Montserrat"/>
                          <a:sym typeface="Montserrat"/>
                        </a:rPr>
                        <a:t>Algorithm</a:t>
                      </a:r>
                      <a:endParaRPr b="1" sz="1800" u="none" cap="none" strike="noStrike">
                        <a:latin typeface="Montserrat"/>
                        <a:ea typeface="Montserrat"/>
                        <a:cs typeface="Montserrat"/>
                        <a:sym typeface="Montserrat"/>
                      </a:endParaRPr>
                    </a:p>
                  </a:txBody>
                  <a:tcPr marT="0" marB="0" marR="68575" marL="68575"/>
                </a:tc>
                <a:tc rowSpan="2">
                  <a:txBody>
                    <a:bodyPr/>
                    <a:lstStyle/>
                    <a:p>
                      <a:pPr indent="0" lvl="0" marL="0" marR="0" rtl="0" algn="ctr">
                        <a:lnSpc>
                          <a:spcPct val="115000"/>
                        </a:lnSpc>
                        <a:spcBef>
                          <a:spcPts val="0"/>
                        </a:spcBef>
                        <a:spcAft>
                          <a:spcPts val="0"/>
                        </a:spcAft>
                        <a:buClr>
                          <a:srgbClr val="000000"/>
                        </a:buClr>
                        <a:buSzPts val="1100"/>
                        <a:buFont typeface="Arial"/>
                        <a:buNone/>
                      </a:pPr>
                      <a:r>
                        <a:rPr lang="en-US" sz="1800" u="none" cap="none" strike="noStrike">
                          <a:latin typeface="Montserrat"/>
                          <a:ea typeface="Montserrat"/>
                          <a:cs typeface="Montserrat"/>
                          <a:sym typeface="Montserrat"/>
                        </a:rPr>
                        <a:t>Class label</a:t>
                      </a:r>
                      <a:endParaRPr sz="1800" u="none" cap="none" strike="noStrike">
                        <a:latin typeface="Montserrat"/>
                        <a:ea typeface="Montserrat"/>
                        <a:cs typeface="Montserrat"/>
                        <a:sym typeface="Montserrat"/>
                      </a:endParaRPr>
                    </a:p>
                  </a:txBody>
                  <a:tcPr marT="0" marB="0" marR="68575" marL="68575"/>
                </a:tc>
                <a:tc gridSpan="4">
                  <a:txBody>
                    <a:bodyPr/>
                    <a:lstStyle/>
                    <a:p>
                      <a:pPr indent="0" lvl="0" marL="0" marR="0" rtl="0" algn="ctr">
                        <a:lnSpc>
                          <a:spcPct val="115000"/>
                        </a:lnSpc>
                        <a:spcBef>
                          <a:spcPts val="0"/>
                        </a:spcBef>
                        <a:spcAft>
                          <a:spcPts val="0"/>
                        </a:spcAft>
                        <a:buClr>
                          <a:srgbClr val="000000"/>
                        </a:buClr>
                        <a:buSzPts val="1100"/>
                        <a:buFont typeface="Arial"/>
                        <a:buNone/>
                      </a:pPr>
                      <a:r>
                        <a:rPr lang="en-US" sz="1800" u="none" cap="none" strike="noStrike">
                          <a:latin typeface="Montserrat"/>
                          <a:ea typeface="Montserrat"/>
                          <a:cs typeface="Montserrat"/>
                          <a:sym typeface="Montserrat"/>
                        </a:rPr>
                        <a:t>Performance parameters</a:t>
                      </a:r>
                      <a:endParaRPr sz="1800" u="none" cap="none" strike="noStrike">
                        <a:latin typeface="Montserrat"/>
                        <a:ea typeface="Montserrat"/>
                        <a:cs typeface="Montserrat"/>
                        <a:sym typeface="Montserrat"/>
                      </a:endParaRPr>
                    </a:p>
                  </a:txBody>
                  <a:tcPr marT="0" marB="0" marR="68575" marL="68575"/>
                </a:tc>
                <a:tc hMerge="1"/>
                <a:tc hMerge="1"/>
                <a:tc hMerge="1"/>
              </a:tr>
              <a:tr h="255700">
                <a:tc vMerge="1"/>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Accuracy</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Precision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Recall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F1 score</a:t>
                      </a:r>
                      <a:endParaRPr sz="1100" u="none" cap="none" strike="noStrike">
                        <a:latin typeface="Calibri"/>
                        <a:ea typeface="Calibri"/>
                        <a:cs typeface="Calibri"/>
                        <a:sym typeface="Calibri"/>
                      </a:endParaRPr>
                    </a:p>
                  </a:txBody>
                  <a:tcPr marT="0" marB="0" marR="68575" marL="68575"/>
                </a:tc>
              </a:tr>
              <a:tr h="261900">
                <a:tc rowSpan="2">
                  <a:txBody>
                    <a:bodyPr/>
                    <a:lstStyle/>
                    <a:p>
                      <a:pPr indent="0" lvl="0" marL="0" marR="0" rtl="0" algn="ctr">
                        <a:lnSpc>
                          <a:spcPct val="115000"/>
                        </a:lnSpc>
                        <a:spcBef>
                          <a:spcPts val="0"/>
                        </a:spcBef>
                        <a:spcAft>
                          <a:spcPts val="0"/>
                        </a:spcAft>
                        <a:buClr>
                          <a:srgbClr val="000000"/>
                        </a:buClr>
                        <a:buSzPts val="1100"/>
                        <a:buFont typeface="Arial"/>
                        <a:buNone/>
                      </a:pPr>
                      <a:r>
                        <a:rPr lang="en-US" sz="1300" u="none" cap="none" strike="noStrike">
                          <a:latin typeface="Montserrat"/>
                          <a:ea typeface="Montserrat"/>
                          <a:cs typeface="Montserrat"/>
                          <a:sym typeface="Montserrat"/>
                        </a:rPr>
                        <a:t>Multinomial NB</a:t>
                      </a:r>
                      <a:endParaRPr sz="13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a:t>
                      </a:r>
                      <a:endParaRPr sz="1100" u="none" cap="none" strike="noStrike">
                        <a:latin typeface="Calibri"/>
                        <a:ea typeface="Calibri"/>
                        <a:cs typeface="Calibri"/>
                        <a:sym typeface="Calibri"/>
                      </a:endParaRPr>
                    </a:p>
                  </a:txBody>
                  <a:tcPr marT="0" marB="0" marR="68575" marL="68575"/>
                </a:tc>
                <a:tc rowSpan="2">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0.86</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0.84</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0.75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0.80</a:t>
                      </a:r>
                      <a:endParaRPr sz="1100" u="none" cap="none" strike="noStrike">
                        <a:latin typeface="Calibri"/>
                        <a:ea typeface="Calibri"/>
                        <a:cs typeface="Calibri"/>
                        <a:sym typeface="Calibri"/>
                      </a:endParaRPr>
                    </a:p>
                  </a:txBody>
                  <a:tcPr marT="0" marB="0" marR="68575" marL="68575"/>
                </a:tc>
              </a:tr>
              <a:tr h="327900">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1</a:t>
                      </a:r>
                      <a:endParaRPr sz="1100" u="none" cap="none" strike="noStrike">
                        <a:latin typeface="Calibri"/>
                        <a:ea typeface="Calibri"/>
                        <a:cs typeface="Calibri"/>
                        <a:sym typeface="Calibri"/>
                      </a:endParaRPr>
                    </a:p>
                  </a:txBody>
                  <a:tcPr marT="0" marB="0" marR="68575" marL="68575"/>
                </a:tc>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0.87</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0.92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0.89</a:t>
                      </a:r>
                      <a:endParaRPr sz="1100" u="none" cap="none" strike="noStrike">
                        <a:latin typeface="Calibri"/>
                        <a:ea typeface="Calibri"/>
                        <a:cs typeface="Calibri"/>
                        <a:sym typeface="Calibri"/>
                      </a:endParaRPr>
                    </a:p>
                  </a:txBody>
                  <a:tcPr marT="0" marB="0" marR="68575" marL="68575"/>
                </a:tc>
              </a:tr>
              <a:tr h="255700">
                <a:tc rowSpan="2">
                  <a:txBody>
                    <a:bodyPr/>
                    <a:lstStyle/>
                    <a:p>
                      <a:pPr indent="0" lvl="0" marL="0" marR="0" rtl="0" algn="ctr">
                        <a:lnSpc>
                          <a:spcPct val="115000"/>
                        </a:lnSpc>
                        <a:spcBef>
                          <a:spcPts val="0"/>
                        </a:spcBef>
                        <a:spcAft>
                          <a:spcPts val="0"/>
                        </a:spcAft>
                        <a:buClr>
                          <a:srgbClr val="000000"/>
                        </a:buClr>
                        <a:buSzPts val="1100"/>
                        <a:buFont typeface="Arial"/>
                        <a:buNone/>
                      </a:pPr>
                      <a:r>
                        <a:rPr lang="en-US" sz="1300" u="none" cap="none" strike="noStrike">
                          <a:latin typeface="Montserrat"/>
                          <a:ea typeface="Montserrat"/>
                          <a:cs typeface="Montserrat"/>
                          <a:sym typeface="Montserrat"/>
                        </a:rPr>
                        <a:t>Logistic Regression</a:t>
                      </a:r>
                      <a:endParaRPr sz="13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a:t>
                      </a:r>
                      <a:endParaRPr sz="1100" u="none" cap="none" strike="noStrike">
                        <a:latin typeface="Calibri"/>
                        <a:ea typeface="Calibri"/>
                        <a:cs typeface="Calibri"/>
                        <a:sym typeface="Calibri"/>
                      </a:endParaRPr>
                    </a:p>
                  </a:txBody>
                  <a:tcPr marT="0" marB="0" marR="68575" marL="68575"/>
                </a:tc>
                <a:tc rowSpan="2">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0.75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0.90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0.82</a:t>
                      </a:r>
                      <a:endParaRPr sz="1100" u="none" cap="none" strike="noStrike">
                        <a:latin typeface="Calibri"/>
                        <a:ea typeface="Calibri"/>
                        <a:cs typeface="Calibri"/>
                        <a:sym typeface="Calibri"/>
                      </a:endParaRPr>
                    </a:p>
                  </a:txBody>
                  <a:tcPr marT="0" marB="0" marR="68575" marL="68575"/>
                </a:tc>
              </a:tr>
              <a:tr h="334100">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1</a:t>
                      </a:r>
                      <a:endParaRPr sz="1100" u="none" cap="none" strike="noStrike">
                        <a:latin typeface="Calibri"/>
                        <a:ea typeface="Calibri"/>
                        <a:cs typeface="Calibri"/>
                        <a:sym typeface="Calibri"/>
                      </a:endParaRPr>
                    </a:p>
                  </a:txBody>
                  <a:tcPr marT="0" marB="0" marR="68575" marL="68575"/>
                </a:tc>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0.93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0.88</a:t>
                      </a:r>
                      <a:endParaRPr sz="1100" u="none" cap="none" strike="noStrike">
                        <a:latin typeface="Calibri"/>
                        <a:ea typeface="Calibri"/>
                        <a:cs typeface="Calibri"/>
                        <a:sym typeface="Calibri"/>
                      </a:endParaRPr>
                    </a:p>
                  </a:txBody>
                  <a:tcPr marT="0" marB="0" marR="68575" marL="68575"/>
                </a:tc>
              </a:tr>
              <a:tr h="261900">
                <a:tc rowSpan="2">
                  <a:txBody>
                    <a:bodyPr/>
                    <a:lstStyle/>
                    <a:p>
                      <a:pPr indent="0" lvl="0" marL="0" marR="0" rtl="0" algn="ctr">
                        <a:lnSpc>
                          <a:spcPct val="115000"/>
                        </a:lnSpc>
                        <a:spcBef>
                          <a:spcPts val="0"/>
                        </a:spcBef>
                        <a:spcAft>
                          <a:spcPts val="0"/>
                        </a:spcAft>
                        <a:buClr>
                          <a:srgbClr val="000000"/>
                        </a:buClr>
                        <a:buSzPts val="1100"/>
                        <a:buFont typeface="Arial"/>
                        <a:buNone/>
                      </a:pPr>
                      <a:r>
                        <a:rPr i="0" lang="en-US" sz="1300" u="none" cap="none" strike="noStrike">
                          <a:solidFill>
                            <a:schemeClr val="lt1"/>
                          </a:solidFill>
                          <a:latin typeface="Montserrat"/>
                          <a:ea typeface="Montserrat"/>
                          <a:cs typeface="Montserrat"/>
                          <a:sym typeface="Montserrat"/>
                        </a:rPr>
                        <a:t>Decision trees</a:t>
                      </a:r>
                      <a:endParaRPr sz="13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a:t>
                      </a:r>
                      <a:endParaRPr sz="1400" u="none" cap="none" strike="noStrike"/>
                    </a:p>
                  </a:txBody>
                  <a:tcPr marT="0" marB="0" marR="68575" marL="68575"/>
                </a:tc>
                <a:tc rowSpan="2">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a:t>
                      </a:r>
                      <a:r>
                        <a:rPr lang="en-US" sz="1100" u="none" cap="none" strike="noStrike"/>
                        <a:t>77</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a:t>
                      </a:r>
                      <a:r>
                        <a:rPr lang="en-US" sz="1100" u="none" cap="none" strike="noStrike"/>
                        <a:t>67</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a:t>
                      </a:r>
                      <a:r>
                        <a:rPr lang="en-US" sz="1100" u="none" cap="none" strike="noStrike"/>
                        <a:t>71</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a:t>
                      </a:r>
                      <a:r>
                        <a:rPr lang="en-US" sz="1100" u="none" cap="none" strike="noStrike"/>
                        <a:t>69</a:t>
                      </a:r>
                      <a:endParaRPr sz="1400" u="none" cap="none" strike="noStrike"/>
                    </a:p>
                  </a:txBody>
                  <a:tcPr marT="0" marB="0" marR="68575" marL="68575"/>
                </a:tc>
              </a:tr>
              <a:tr h="327900">
                <a:tc vMerge="1"/>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1</a:t>
                      </a:r>
                      <a:endParaRPr sz="1400" u="none" cap="none" strike="noStrike"/>
                    </a:p>
                  </a:txBody>
                  <a:tcPr marT="0" marB="0" marR="68575" marL="68575"/>
                </a:tc>
                <a:tc vMerge="1"/>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0.8</a:t>
                      </a:r>
                      <a:r>
                        <a:rPr lang="en-US" sz="1100" u="none" cap="none" strike="noStrike"/>
                        <a:t>3</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0.8</a:t>
                      </a:r>
                      <a:r>
                        <a:rPr lang="en-US" sz="1100" u="none" cap="none" strike="noStrike"/>
                        <a:t>0</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0.8</a:t>
                      </a:r>
                      <a:r>
                        <a:rPr lang="en-US" sz="1100" u="none" cap="none" strike="noStrike"/>
                        <a:t>1</a:t>
                      </a:r>
                      <a:endParaRPr sz="1400" u="none" cap="none" strike="noStrike"/>
                    </a:p>
                  </a:txBody>
                  <a:tcPr marT="0" marB="0" marR="68575" marL="68575"/>
                </a:tc>
              </a:tr>
              <a:tr h="261900">
                <a:tc rowSpan="2">
                  <a:txBody>
                    <a:bodyPr/>
                    <a:lstStyle/>
                    <a:p>
                      <a:pPr indent="0" lvl="0" marL="0" marR="0" rtl="0" algn="ctr">
                        <a:lnSpc>
                          <a:spcPct val="115000"/>
                        </a:lnSpc>
                        <a:spcBef>
                          <a:spcPts val="0"/>
                        </a:spcBef>
                        <a:spcAft>
                          <a:spcPts val="0"/>
                        </a:spcAft>
                        <a:buClr>
                          <a:srgbClr val="000000"/>
                        </a:buClr>
                        <a:buSzPts val="1100"/>
                        <a:buFont typeface="Arial"/>
                        <a:buNone/>
                      </a:pPr>
                      <a:r>
                        <a:rPr lang="en-US" sz="1300" u="none" cap="none" strike="noStrike">
                          <a:latin typeface="Montserrat"/>
                          <a:ea typeface="Montserrat"/>
                          <a:cs typeface="Montserrat"/>
                          <a:sym typeface="Montserrat"/>
                        </a:rPr>
                        <a:t>Random Forest</a:t>
                      </a:r>
                      <a:endParaRPr sz="13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a:t>
                      </a:r>
                      <a:endParaRPr sz="1100" u="none" cap="none" strike="noStrike">
                        <a:latin typeface="Calibri"/>
                        <a:ea typeface="Calibri"/>
                        <a:cs typeface="Calibri"/>
                        <a:sym typeface="Calibri"/>
                      </a:endParaRPr>
                    </a:p>
                  </a:txBody>
                  <a:tcPr marT="0" marB="0" marR="68575" marL="68575"/>
                </a:tc>
                <a:tc rowSpan="2">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0.77</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0.63</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0.95</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0.75</a:t>
                      </a:r>
                      <a:endParaRPr sz="1400" u="none" cap="none" strike="noStrike"/>
                    </a:p>
                  </a:txBody>
                  <a:tcPr marT="0" marB="0" marR="68575" marL="68575"/>
                </a:tc>
              </a:tr>
              <a:tr h="327900">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1</a:t>
                      </a:r>
                      <a:endParaRPr sz="1100" u="none" cap="none" strike="noStrike">
                        <a:latin typeface="Calibri"/>
                        <a:ea typeface="Calibri"/>
                        <a:cs typeface="Calibri"/>
                        <a:sym typeface="Calibri"/>
                      </a:endParaRPr>
                    </a:p>
                  </a:txBody>
                  <a:tcPr marT="0" marB="0" marR="68575" marL="68575"/>
                </a:tc>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0.96</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0.67</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0.79</a:t>
                      </a:r>
                      <a:endParaRPr sz="1400" u="none" cap="none" strike="noStrike"/>
                    </a:p>
                  </a:txBody>
                  <a:tcPr marT="0" marB="0" marR="68575" marL="6857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ef3ccf42ce_1_95"/>
          <p:cNvSpPr txBox="1"/>
          <p:nvPr>
            <p:ph type="ctrTitle"/>
          </p:nvPr>
        </p:nvSpPr>
        <p:spPr>
          <a:xfrm>
            <a:off x="272197" y="447500"/>
            <a:ext cx="7719000" cy="56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3000">
                <a:latin typeface="Montserrat"/>
                <a:ea typeface="Montserrat"/>
                <a:cs typeface="Montserrat"/>
                <a:sym typeface="Montserrat"/>
              </a:rPr>
              <a:t>Performance metrics for diff. models (test set) - (Bag of words)</a:t>
            </a:r>
            <a:endParaRPr b="1" sz="3000">
              <a:latin typeface="Montserrat"/>
              <a:ea typeface="Montserrat"/>
              <a:cs typeface="Montserrat"/>
              <a:sym typeface="Montserrat"/>
            </a:endParaRPr>
          </a:p>
        </p:txBody>
      </p:sp>
      <p:sp>
        <p:nvSpPr>
          <p:cNvPr id="308" name="Google Shape;308;gef3ccf42ce_1_95"/>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ef3ccf42ce_1_95"/>
          <p:cNvSpPr txBox="1"/>
          <p:nvPr/>
        </p:nvSpPr>
        <p:spPr>
          <a:xfrm>
            <a:off x="3988500" y="4320125"/>
            <a:ext cx="166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ef3ccf42ce_1_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graphicFrame>
        <p:nvGraphicFramePr>
          <p:cNvPr id="311" name="Google Shape;311;gef3ccf42ce_1_95"/>
          <p:cNvGraphicFramePr/>
          <p:nvPr/>
        </p:nvGraphicFramePr>
        <p:xfrm>
          <a:off x="341458" y="1501450"/>
          <a:ext cx="3000000" cy="3000000"/>
        </p:xfrm>
        <a:graphic>
          <a:graphicData uri="http://schemas.openxmlformats.org/drawingml/2006/table">
            <a:tbl>
              <a:tblPr bandRow="1" firstCol="1" firstRow="1">
                <a:noFill/>
                <a:tableStyleId>{A6EDE03F-4981-44E0-A827-974C1AA5DD47}</a:tableStyleId>
              </a:tblPr>
              <a:tblGrid>
                <a:gridCol w="1642675"/>
                <a:gridCol w="1150475"/>
                <a:gridCol w="1397025"/>
                <a:gridCol w="1396125"/>
                <a:gridCol w="1397025"/>
                <a:gridCol w="1397025"/>
              </a:tblGrid>
              <a:tr h="274325">
                <a:tc rowSpan="2">
                  <a:txBody>
                    <a:bodyPr/>
                    <a:lstStyle/>
                    <a:p>
                      <a:pPr indent="0" lvl="0" marL="0" marR="0" rtl="0" algn="ctr">
                        <a:lnSpc>
                          <a:spcPct val="115000"/>
                        </a:lnSpc>
                        <a:spcBef>
                          <a:spcPts val="0"/>
                        </a:spcBef>
                        <a:spcAft>
                          <a:spcPts val="0"/>
                        </a:spcAft>
                        <a:buClr>
                          <a:srgbClr val="000000"/>
                        </a:buClr>
                        <a:buSzPts val="1100"/>
                        <a:buFont typeface="Arial"/>
                        <a:buNone/>
                      </a:pPr>
                      <a:r>
                        <a:rPr b="1" lang="en-US" sz="1800" u="none" cap="none" strike="noStrike">
                          <a:latin typeface="Montserrat"/>
                          <a:ea typeface="Montserrat"/>
                          <a:cs typeface="Montserrat"/>
                          <a:sym typeface="Montserrat"/>
                        </a:rPr>
                        <a:t>Algorithm</a:t>
                      </a:r>
                      <a:endParaRPr b="1" sz="1800" u="none" cap="none" strike="noStrike">
                        <a:latin typeface="Montserrat"/>
                        <a:ea typeface="Montserrat"/>
                        <a:cs typeface="Montserrat"/>
                        <a:sym typeface="Montserrat"/>
                      </a:endParaRPr>
                    </a:p>
                  </a:txBody>
                  <a:tcPr marT="0" marB="0" marR="68575" marL="68575"/>
                </a:tc>
                <a:tc rowSpan="2">
                  <a:txBody>
                    <a:bodyPr/>
                    <a:lstStyle/>
                    <a:p>
                      <a:pPr indent="0" lvl="0" marL="0" marR="0" rtl="0" algn="ctr">
                        <a:lnSpc>
                          <a:spcPct val="115000"/>
                        </a:lnSpc>
                        <a:spcBef>
                          <a:spcPts val="0"/>
                        </a:spcBef>
                        <a:spcAft>
                          <a:spcPts val="0"/>
                        </a:spcAft>
                        <a:buClr>
                          <a:srgbClr val="000000"/>
                        </a:buClr>
                        <a:buSzPts val="1100"/>
                        <a:buFont typeface="Arial"/>
                        <a:buNone/>
                      </a:pPr>
                      <a:r>
                        <a:rPr lang="en-US" sz="1800" u="none" cap="none" strike="noStrike">
                          <a:latin typeface="Montserrat"/>
                          <a:ea typeface="Montserrat"/>
                          <a:cs typeface="Montserrat"/>
                          <a:sym typeface="Montserrat"/>
                        </a:rPr>
                        <a:t>Class label</a:t>
                      </a:r>
                      <a:endParaRPr sz="1800" u="none" cap="none" strike="noStrike">
                        <a:latin typeface="Montserrat"/>
                        <a:ea typeface="Montserrat"/>
                        <a:cs typeface="Montserrat"/>
                        <a:sym typeface="Montserrat"/>
                      </a:endParaRPr>
                    </a:p>
                  </a:txBody>
                  <a:tcPr marT="0" marB="0" marR="68575" marL="68575"/>
                </a:tc>
                <a:tc gridSpan="4">
                  <a:txBody>
                    <a:bodyPr/>
                    <a:lstStyle/>
                    <a:p>
                      <a:pPr indent="0" lvl="0" marL="0" marR="0" rtl="0" algn="ctr">
                        <a:lnSpc>
                          <a:spcPct val="115000"/>
                        </a:lnSpc>
                        <a:spcBef>
                          <a:spcPts val="0"/>
                        </a:spcBef>
                        <a:spcAft>
                          <a:spcPts val="0"/>
                        </a:spcAft>
                        <a:buClr>
                          <a:srgbClr val="000000"/>
                        </a:buClr>
                        <a:buSzPts val="1100"/>
                        <a:buFont typeface="Arial"/>
                        <a:buNone/>
                      </a:pPr>
                      <a:r>
                        <a:rPr lang="en-US" sz="1800" u="none" cap="none" strike="noStrike">
                          <a:latin typeface="Montserrat"/>
                          <a:ea typeface="Montserrat"/>
                          <a:cs typeface="Montserrat"/>
                          <a:sym typeface="Montserrat"/>
                        </a:rPr>
                        <a:t>Performance parameters</a:t>
                      </a:r>
                      <a:endParaRPr sz="1800" u="none" cap="none" strike="noStrike">
                        <a:latin typeface="Montserrat"/>
                        <a:ea typeface="Montserrat"/>
                        <a:cs typeface="Montserrat"/>
                        <a:sym typeface="Montserrat"/>
                      </a:endParaRPr>
                    </a:p>
                  </a:txBody>
                  <a:tcPr marT="0" marB="0" marR="68575" marL="68575"/>
                </a:tc>
                <a:tc hMerge="1"/>
                <a:tc hMerge="1"/>
                <a:tc hMerge="1"/>
              </a:tr>
              <a:tr h="255700">
                <a:tc vMerge="1"/>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Accuracy</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Precision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Recall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F1 score</a:t>
                      </a:r>
                      <a:endParaRPr sz="1100" u="none" cap="none" strike="noStrike">
                        <a:latin typeface="Calibri"/>
                        <a:ea typeface="Calibri"/>
                        <a:cs typeface="Calibri"/>
                        <a:sym typeface="Calibri"/>
                      </a:endParaRPr>
                    </a:p>
                  </a:txBody>
                  <a:tcPr marT="0" marB="0" marR="68575" marL="68575"/>
                </a:tc>
              </a:tr>
              <a:tr h="261900">
                <a:tc rowSpan="2">
                  <a:txBody>
                    <a:bodyPr/>
                    <a:lstStyle/>
                    <a:p>
                      <a:pPr indent="0" lvl="0" marL="0" marR="0" rtl="0" algn="ctr">
                        <a:lnSpc>
                          <a:spcPct val="115000"/>
                        </a:lnSpc>
                        <a:spcBef>
                          <a:spcPts val="0"/>
                        </a:spcBef>
                        <a:spcAft>
                          <a:spcPts val="0"/>
                        </a:spcAft>
                        <a:buClr>
                          <a:srgbClr val="000000"/>
                        </a:buClr>
                        <a:buSzPts val="1100"/>
                        <a:buFont typeface="Arial"/>
                        <a:buNone/>
                      </a:pPr>
                      <a:r>
                        <a:rPr lang="en-US" sz="1300" u="none" cap="none" strike="noStrike">
                          <a:latin typeface="Montserrat"/>
                          <a:ea typeface="Montserrat"/>
                          <a:cs typeface="Montserrat"/>
                          <a:sym typeface="Montserrat"/>
                        </a:rPr>
                        <a:t>Multinomial NB</a:t>
                      </a:r>
                      <a:endParaRPr sz="13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a:t>
                      </a:r>
                      <a:endParaRPr sz="1100" u="none" cap="none" strike="noStrike">
                        <a:latin typeface="Calibri"/>
                        <a:ea typeface="Calibri"/>
                        <a:cs typeface="Calibri"/>
                        <a:sym typeface="Calibri"/>
                      </a:endParaRPr>
                    </a:p>
                  </a:txBody>
                  <a:tcPr marT="0" marB="0" marR="68575" marL="68575"/>
                </a:tc>
                <a:tc rowSpan="2">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0.79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0.72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0.75</a:t>
                      </a:r>
                      <a:endParaRPr sz="1100" u="none" cap="none" strike="noStrike">
                        <a:latin typeface="Calibri"/>
                        <a:ea typeface="Calibri"/>
                        <a:cs typeface="Calibri"/>
                        <a:sym typeface="Calibri"/>
                      </a:endParaRPr>
                    </a:p>
                  </a:txBody>
                  <a:tcPr marT="0" marB="0" marR="68575" marL="68575"/>
                </a:tc>
              </a:tr>
              <a:tr h="327900">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1</a:t>
                      </a:r>
                      <a:endParaRPr sz="1100" u="none" cap="none" strike="noStrike">
                        <a:latin typeface="Calibri"/>
                        <a:ea typeface="Calibri"/>
                        <a:cs typeface="Calibri"/>
                        <a:sym typeface="Calibri"/>
                      </a:endParaRPr>
                    </a:p>
                  </a:txBody>
                  <a:tcPr marT="0" marB="0" marR="68575" marL="68575"/>
                </a:tc>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0.87</a:t>
                      </a:r>
                      <a:endParaRPr sz="1100" u="none" cap="none" strike="noStrike">
                        <a:latin typeface="Calibri"/>
                        <a:ea typeface="Calibri"/>
                        <a:cs typeface="Calibri"/>
                        <a:sym typeface="Calibri"/>
                      </a:endParaRPr>
                    </a:p>
                  </a:txBody>
                  <a:tcPr marT="0" marB="0" marR="68575" marL="68575"/>
                </a:tc>
              </a:tr>
              <a:tr h="255700">
                <a:tc rowSpan="2">
                  <a:txBody>
                    <a:bodyPr/>
                    <a:lstStyle/>
                    <a:p>
                      <a:pPr indent="0" lvl="0" marL="0" marR="0" rtl="0" algn="ctr">
                        <a:lnSpc>
                          <a:spcPct val="115000"/>
                        </a:lnSpc>
                        <a:spcBef>
                          <a:spcPts val="0"/>
                        </a:spcBef>
                        <a:spcAft>
                          <a:spcPts val="0"/>
                        </a:spcAft>
                        <a:buClr>
                          <a:srgbClr val="000000"/>
                        </a:buClr>
                        <a:buSzPts val="1100"/>
                        <a:buFont typeface="Arial"/>
                        <a:buNone/>
                      </a:pPr>
                      <a:r>
                        <a:rPr lang="en-US" sz="1300" u="none" cap="none" strike="noStrike">
                          <a:latin typeface="Montserrat"/>
                          <a:ea typeface="Montserrat"/>
                          <a:cs typeface="Montserrat"/>
                          <a:sym typeface="Montserrat"/>
                        </a:rPr>
                        <a:t>Logistic Regression</a:t>
                      </a:r>
                      <a:endParaRPr sz="13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a:t>
                      </a:r>
                      <a:endParaRPr sz="1100" u="none" cap="none" strike="noStrike">
                        <a:latin typeface="Calibri"/>
                        <a:ea typeface="Calibri"/>
                        <a:cs typeface="Calibri"/>
                        <a:sym typeface="Calibri"/>
                      </a:endParaRPr>
                    </a:p>
                  </a:txBody>
                  <a:tcPr marT="0" marB="0" marR="68575" marL="68575"/>
                </a:tc>
                <a:tc rowSpan="2">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0.69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0.76</a:t>
                      </a:r>
                      <a:endParaRPr sz="1100" u="none" cap="none" strike="noStrike">
                        <a:latin typeface="Calibri"/>
                        <a:ea typeface="Calibri"/>
                        <a:cs typeface="Calibri"/>
                        <a:sym typeface="Calibri"/>
                      </a:endParaRPr>
                    </a:p>
                  </a:txBody>
                  <a:tcPr marT="0" marB="0" marR="68575" marL="68575"/>
                </a:tc>
              </a:tr>
              <a:tr h="334100">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1</a:t>
                      </a:r>
                      <a:endParaRPr sz="1100" u="none" cap="none" strike="noStrike">
                        <a:latin typeface="Calibri"/>
                        <a:ea typeface="Calibri"/>
                        <a:cs typeface="Calibri"/>
                        <a:sym typeface="Calibri"/>
                      </a:endParaRPr>
                    </a:p>
                  </a:txBody>
                  <a:tcPr marT="0" marB="0" marR="68575" marL="68575"/>
                </a:tc>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0.90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0.78</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0.84</a:t>
                      </a:r>
                      <a:endParaRPr sz="1100" u="none" cap="none" strike="noStrike">
                        <a:latin typeface="Calibri"/>
                        <a:ea typeface="Calibri"/>
                        <a:cs typeface="Calibri"/>
                        <a:sym typeface="Calibri"/>
                      </a:endParaRPr>
                    </a:p>
                  </a:txBody>
                  <a:tcPr marT="0" marB="0" marR="68575" marL="68575"/>
                </a:tc>
              </a:tr>
              <a:tr h="261900">
                <a:tc rowSpan="2">
                  <a:txBody>
                    <a:bodyPr/>
                    <a:lstStyle/>
                    <a:p>
                      <a:pPr indent="0" lvl="0" marL="0" marR="0" rtl="0" algn="ctr">
                        <a:lnSpc>
                          <a:spcPct val="115000"/>
                        </a:lnSpc>
                        <a:spcBef>
                          <a:spcPts val="0"/>
                        </a:spcBef>
                        <a:spcAft>
                          <a:spcPts val="0"/>
                        </a:spcAft>
                        <a:buClr>
                          <a:srgbClr val="000000"/>
                        </a:buClr>
                        <a:buSzPts val="1100"/>
                        <a:buFont typeface="Arial"/>
                        <a:buNone/>
                      </a:pPr>
                      <a:r>
                        <a:rPr i="0" lang="en-US" sz="1300" u="none" cap="none" strike="noStrike">
                          <a:solidFill>
                            <a:schemeClr val="lt1"/>
                          </a:solidFill>
                          <a:latin typeface="Montserrat"/>
                          <a:ea typeface="Montserrat"/>
                          <a:cs typeface="Montserrat"/>
                          <a:sym typeface="Montserrat"/>
                        </a:rPr>
                        <a:t>Decision trees</a:t>
                      </a:r>
                      <a:endParaRPr sz="13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a:t>
                      </a:r>
                      <a:endParaRPr sz="1400" u="none" cap="none" strike="noStrike"/>
                    </a:p>
                  </a:txBody>
                  <a:tcPr marT="0" marB="0" marR="68575" marL="68575"/>
                </a:tc>
                <a:tc rowSpan="2">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a:t>
                      </a:r>
                      <a:r>
                        <a:rPr lang="en-US" sz="1100" u="none" cap="none" strike="noStrike"/>
                        <a:t>75</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a:t>
                      </a:r>
                      <a:r>
                        <a:rPr lang="en-US" sz="1100" u="none" cap="none" strike="noStrike"/>
                        <a:t>66</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a:t>
                      </a:r>
                      <a:r>
                        <a:rPr lang="en-US" sz="1100" u="none" cap="none" strike="noStrike"/>
                        <a:t>67</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a:t>
                      </a:r>
                      <a:r>
                        <a:rPr lang="en-US" sz="1100" u="none" cap="none" strike="noStrike"/>
                        <a:t>67</a:t>
                      </a:r>
                      <a:endParaRPr sz="1400" u="none" cap="none" strike="noStrike"/>
                    </a:p>
                  </a:txBody>
                  <a:tcPr marT="0" marB="0" marR="68575" marL="68575"/>
                </a:tc>
              </a:tr>
              <a:tr h="327900">
                <a:tc vMerge="1"/>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1</a:t>
                      </a:r>
                      <a:endParaRPr sz="1400" u="none" cap="none" strike="noStrike"/>
                    </a:p>
                  </a:txBody>
                  <a:tcPr marT="0" marB="0" marR="68575" marL="68575"/>
                </a:tc>
                <a:tc vMerge="1"/>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0.8</a:t>
                      </a:r>
                      <a:r>
                        <a:rPr lang="en-US" sz="1100" u="none" cap="none" strike="noStrike"/>
                        <a:t>1</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0.8</a:t>
                      </a:r>
                      <a:r>
                        <a:rPr lang="en-US" sz="1100" u="none" cap="none" strike="noStrike"/>
                        <a:t>1</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0.</a:t>
                      </a:r>
                      <a:r>
                        <a:rPr lang="en-US" sz="1100" u="none" cap="none" strike="noStrike"/>
                        <a:t>81</a:t>
                      </a:r>
                      <a:endParaRPr sz="1400" u="none" cap="none" strike="noStrike"/>
                    </a:p>
                  </a:txBody>
                  <a:tcPr marT="0" marB="0" marR="68575" marL="68575"/>
                </a:tc>
              </a:tr>
              <a:tr h="261900">
                <a:tc rowSpan="2">
                  <a:txBody>
                    <a:bodyPr/>
                    <a:lstStyle/>
                    <a:p>
                      <a:pPr indent="0" lvl="0" marL="0" marR="0" rtl="0" algn="ctr">
                        <a:lnSpc>
                          <a:spcPct val="115000"/>
                        </a:lnSpc>
                        <a:spcBef>
                          <a:spcPts val="0"/>
                        </a:spcBef>
                        <a:spcAft>
                          <a:spcPts val="0"/>
                        </a:spcAft>
                        <a:buClr>
                          <a:srgbClr val="000000"/>
                        </a:buClr>
                        <a:buSzPts val="1100"/>
                        <a:buFont typeface="Arial"/>
                        <a:buNone/>
                      </a:pPr>
                      <a:r>
                        <a:rPr lang="en-US" sz="1300" u="none" cap="none" strike="noStrike">
                          <a:latin typeface="Montserrat"/>
                          <a:ea typeface="Montserrat"/>
                          <a:cs typeface="Montserrat"/>
                          <a:sym typeface="Montserrat"/>
                        </a:rPr>
                        <a:t>Random Forest</a:t>
                      </a:r>
                      <a:endParaRPr sz="13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a:t>
                      </a:r>
                      <a:endParaRPr sz="1100" u="none" cap="none" strike="noStrike">
                        <a:latin typeface="Calibri"/>
                        <a:ea typeface="Calibri"/>
                        <a:cs typeface="Calibri"/>
                        <a:sym typeface="Calibri"/>
                      </a:endParaRPr>
                    </a:p>
                  </a:txBody>
                  <a:tcPr marT="0" marB="0" marR="68575" marL="68575"/>
                </a:tc>
                <a:tc rowSpan="2">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0.72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0.58</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0.89</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0.70</a:t>
                      </a:r>
                      <a:endParaRPr sz="1400" u="none" cap="none" strike="noStrike"/>
                    </a:p>
                  </a:txBody>
                  <a:tcPr marT="0" marB="0" marR="68575" marL="68575"/>
                </a:tc>
              </a:tr>
              <a:tr h="327900">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1</a:t>
                      </a:r>
                      <a:endParaRPr sz="1100" u="none" cap="none" strike="noStrike">
                        <a:latin typeface="Calibri"/>
                        <a:ea typeface="Calibri"/>
                        <a:cs typeface="Calibri"/>
                        <a:sym typeface="Calibri"/>
                      </a:endParaRPr>
                    </a:p>
                  </a:txBody>
                  <a:tcPr marT="0" marB="0" marR="68575" marL="68575"/>
                </a:tc>
                <a:tc vMerge="1"/>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0.91</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0.63</a:t>
                      </a:r>
                      <a:endParaRPr sz="1400" u="none" cap="none" strike="noStrike"/>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0.74</a:t>
                      </a:r>
                      <a:endParaRPr sz="1400" u="none" cap="none" strike="noStrike"/>
                    </a:p>
                  </a:txBody>
                  <a:tcPr marT="0" marB="0" marR="68575" marL="6857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ctrTitle"/>
          </p:nvPr>
        </p:nvSpPr>
        <p:spPr>
          <a:xfrm>
            <a:off x="187775" y="66500"/>
            <a:ext cx="7031100" cy="56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3000">
                <a:latin typeface="Montserrat"/>
                <a:ea typeface="Montserrat"/>
                <a:cs typeface="Montserrat"/>
                <a:sym typeface="Montserrat"/>
              </a:rPr>
              <a:t>Challenges</a:t>
            </a:r>
            <a:endParaRPr/>
          </a:p>
        </p:txBody>
      </p:sp>
      <p:sp>
        <p:nvSpPr>
          <p:cNvPr id="317" name="Google Shape;317;p19"/>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9"/>
          <p:cNvSpPr txBox="1"/>
          <p:nvPr/>
        </p:nvSpPr>
        <p:spPr>
          <a:xfrm>
            <a:off x="3988500" y="4320125"/>
            <a:ext cx="166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320" name="Google Shape;320;p19"/>
          <p:cNvSpPr txBox="1"/>
          <p:nvPr/>
        </p:nvSpPr>
        <p:spPr>
          <a:xfrm>
            <a:off x="187775" y="853950"/>
            <a:ext cx="78741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Montserrat Medium"/>
                <a:ea typeface="Montserrat Medium"/>
                <a:cs typeface="Montserrat Medium"/>
                <a:sym typeface="Montserrat Medium"/>
              </a:rPr>
              <a:t>1) Number of data points as well as the number of features were low for the clustering dataset, because of which we have only 3 clusters out of it.</a:t>
            </a:r>
            <a:endParaRPr b="0" i="0" sz="1400" u="none" cap="none" strike="noStrike">
              <a:solidFill>
                <a:schemeClr val="lt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Montserrat Medium"/>
                <a:ea typeface="Montserrat Medium"/>
                <a:cs typeface="Montserrat Medium"/>
                <a:sym typeface="Montserrat Medium"/>
              </a:rPr>
              <a:t>2) Converting Timings feature in meta_data for clustering is challenging as the same restaurant is open for different timings for different days of a week, we somehow converted it into the total number of hours.</a:t>
            </a:r>
            <a:endParaRPr b="0" i="0" sz="1400" u="none" cap="none" strike="noStrike">
              <a:solidFill>
                <a:schemeClr val="lt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Montserrat Medium"/>
                <a:ea typeface="Montserrat Medium"/>
                <a:cs typeface="Montserrat Medium"/>
                <a:sym typeface="Montserrat Medium"/>
              </a:rPr>
              <a:t>3) Collection feature from meta_data has 54 null values and converting it into a useful feature for clustering is a big task, we thought of getting information using the link features, though for every restaurant we have to do it manually one by one, so we dropped the idea.</a:t>
            </a:r>
            <a:endParaRPr b="0" i="0" sz="1400" u="none" cap="none" strike="noStrike">
              <a:solidFill>
                <a:schemeClr val="lt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Montserrat Medium"/>
                <a:ea typeface="Montserrat Medium"/>
                <a:cs typeface="Montserrat Medium"/>
                <a:sym typeface="Montserrat Medium"/>
              </a:rPr>
              <a:t>4) In the Sentiment Analysis we tried by reducing features using regularisation though it's causing overfitting, we did a different experiment, though the result remain the same.</a:t>
            </a:r>
            <a:endParaRPr b="0" i="0" sz="1400" u="none" cap="none" strike="noStrike">
              <a:solidFill>
                <a:schemeClr val="lt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ctrTitle"/>
          </p:nvPr>
        </p:nvSpPr>
        <p:spPr>
          <a:xfrm>
            <a:off x="187775" y="66500"/>
            <a:ext cx="7031100" cy="56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3000">
                <a:latin typeface="Montserrat"/>
                <a:ea typeface="Montserrat"/>
                <a:cs typeface="Montserrat"/>
                <a:sym typeface="Montserrat"/>
              </a:rPr>
              <a:t>Conclusion</a:t>
            </a:r>
            <a:endParaRPr/>
          </a:p>
        </p:txBody>
      </p:sp>
      <p:sp>
        <p:nvSpPr>
          <p:cNvPr id="326" name="Google Shape;326;p20"/>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0"/>
          <p:cNvSpPr txBox="1"/>
          <p:nvPr/>
        </p:nvSpPr>
        <p:spPr>
          <a:xfrm>
            <a:off x="3988500" y="4320125"/>
            <a:ext cx="166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329" name="Google Shape;329;p20"/>
          <p:cNvSpPr txBox="1"/>
          <p:nvPr/>
        </p:nvSpPr>
        <p:spPr>
          <a:xfrm>
            <a:off x="184339" y="900925"/>
            <a:ext cx="8775300" cy="4155900"/>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200000"/>
              </a:lnSpc>
              <a:spcBef>
                <a:spcPts val="0"/>
              </a:spcBef>
              <a:spcAft>
                <a:spcPts val="0"/>
              </a:spcAft>
              <a:buClr>
                <a:srgbClr val="000000"/>
              </a:buClr>
              <a:buSzPts val="1800"/>
              <a:buFont typeface="Arial"/>
              <a:buChar char="•"/>
            </a:pPr>
            <a:r>
              <a:rPr b="1" i="0" lang="en-US" sz="1800" u="none" cap="none" strike="noStrike">
                <a:solidFill>
                  <a:schemeClr val="lt1"/>
                </a:solidFill>
                <a:latin typeface="Montserrat"/>
                <a:ea typeface="Montserrat"/>
                <a:cs typeface="Montserrat"/>
                <a:sym typeface="Montserrat"/>
              </a:rPr>
              <a:t>The best model we found out is Logistic regression for sentiment analysis.</a:t>
            </a:r>
            <a:endParaRPr b="1" i="0" sz="1800" u="none" cap="none" strike="noStrike">
              <a:solidFill>
                <a:schemeClr val="lt1"/>
              </a:solidFill>
              <a:latin typeface="Montserrat"/>
              <a:ea typeface="Montserrat"/>
              <a:cs typeface="Montserrat"/>
              <a:sym typeface="Montserrat"/>
            </a:endParaRPr>
          </a:p>
          <a:p>
            <a:pPr indent="-171450" lvl="0" marL="171450" marR="0" rtl="0" algn="just">
              <a:lnSpc>
                <a:spcPct val="200000"/>
              </a:lnSpc>
              <a:spcBef>
                <a:spcPts val="0"/>
              </a:spcBef>
              <a:spcAft>
                <a:spcPts val="0"/>
              </a:spcAft>
              <a:buClr>
                <a:srgbClr val="000000"/>
              </a:buClr>
              <a:buSzPts val="1800"/>
              <a:buFont typeface="Arial"/>
              <a:buChar char="•"/>
            </a:pPr>
            <a:r>
              <a:rPr b="1" i="0" lang="en-US" sz="1800" u="none" cap="none" strike="noStrike">
                <a:solidFill>
                  <a:schemeClr val="lt1"/>
                </a:solidFill>
                <a:latin typeface="Montserrat"/>
                <a:ea typeface="Montserrat"/>
                <a:cs typeface="Montserrat"/>
                <a:sym typeface="Montserrat"/>
              </a:rPr>
              <a:t>We can say that restaurants that are open most of the time are relatively costlier.</a:t>
            </a:r>
            <a:endParaRPr b="1" i="0" sz="1800" u="none" cap="none" strike="noStrike">
              <a:solidFill>
                <a:schemeClr val="lt1"/>
              </a:solidFill>
              <a:latin typeface="Montserrat"/>
              <a:ea typeface="Montserrat"/>
              <a:cs typeface="Montserrat"/>
              <a:sym typeface="Montserrat"/>
            </a:endParaRPr>
          </a:p>
          <a:p>
            <a:pPr indent="-171450" lvl="0" marL="171450" marR="0" rtl="0" algn="just">
              <a:lnSpc>
                <a:spcPct val="200000"/>
              </a:lnSpc>
              <a:spcBef>
                <a:spcPts val="0"/>
              </a:spcBef>
              <a:spcAft>
                <a:spcPts val="0"/>
              </a:spcAft>
              <a:buClr>
                <a:schemeClr val="lt1"/>
              </a:buClr>
              <a:buSzPts val="1800"/>
              <a:buFont typeface="Montserrat"/>
              <a:buChar char="•"/>
            </a:pPr>
            <a:r>
              <a:rPr b="1" i="0" lang="en-US" sz="1800" u="none" cap="none" strike="noStrike">
                <a:solidFill>
                  <a:schemeClr val="lt1"/>
                </a:solidFill>
                <a:latin typeface="Montserrat"/>
                <a:ea typeface="Montserrat"/>
                <a:cs typeface="Montserrat"/>
                <a:sym typeface="Montserrat"/>
              </a:rPr>
              <a:t>Getting 3 optimum number of  clusters by using elbow analysis and 4 number of optimum clusters by using silhouette coefficients.</a:t>
            </a:r>
            <a:endParaRPr b="1" i="0" sz="1800" u="none" cap="none" strike="noStrike">
              <a:solidFill>
                <a:schemeClr val="lt1"/>
              </a:solidFill>
              <a:latin typeface="Montserrat"/>
              <a:ea typeface="Montserrat"/>
              <a:cs typeface="Montserrat"/>
              <a:sym typeface="Montserrat"/>
            </a:endParaRPr>
          </a:p>
          <a:p>
            <a:pPr indent="-171450" lvl="0" marL="171450" marR="0" rtl="0" algn="just">
              <a:lnSpc>
                <a:spcPct val="200000"/>
              </a:lnSpc>
              <a:spcBef>
                <a:spcPts val="0"/>
              </a:spcBef>
              <a:spcAft>
                <a:spcPts val="0"/>
              </a:spcAft>
              <a:buClr>
                <a:schemeClr val="lt1"/>
              </a:buClr>
              <a:buSzPts val="1800"/>
              <a:buFont typeface="Montserrat"/>
              <a:buChar char="•"/>
            </a:pPr>
            <a:r>
              <a:rPr b="1" i="0" lang="en-US" sz="1800" u="none" cap="none" strike="noStrike">
                <a:solidFill>
                  <a:schemeClr val="lt1"/>
                </a:solidFill>
                <a:latin typeface="Montserrat"/>
                <a:ea typeface="Montserrat"/>
                <a:cs typeface="Montserrat"/>
                <a:sym typeface="Montserrat"/>
              </a:rPr>
              <a:t>In our case 4 clusters were best to cluster the data.</a:t>
            </a:r>
            <a:endParaRPr b="1" i="0" sz="18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1"/>
          <p:cNvSpPr txBox="1"/>
          <p:nvPr/>
        </p:nvSpPr>
        <p:spPr>
          <a:xfrm>
            <a:off x="3988500" y="4320125"/>
            <a:ext cx="166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337" name="Google Shape;337;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a:t>Thank you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type="ctrTitle"/>
          </p:nvPr>
        </p:nvSpPr>
        <p:spPr>
          <a:xfrm>
            <a:off x="187775" y="66500"/>
            <a:ext cx="7031100" cy="56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3000">
                <a:latin typeface="Montserrat"/>
                <a:ea typeface="Montserrat"/>
                <a:cs typeface="Montserrat"/>
                <a:sym typeface="Montserrat"/>
              </a:rPr>
              <a:t>Dataset Info</a:t>
            </a:r>
            <a:endParaRPr/>
          </a:p>
        </p:txBody>
      </p:sp>
      <p:sp>
        <p:nvSpPr>
          <p:cNvPr id="70" name="Google Shape;70;p3"/>
          <p:cNvSpPr txBox="1"/>
          <p:nvPr/>
        </p:nvSpPr>
        <p:spPr>
          <a:xfrm>
            <a:off x="234375" y="3168000"/>
            <a:ext cx="5833200" cy="16440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600"/>
              </a:spcBef>
              <a:spcAft>
                <a:spcPts val="0"/>
              </a:spcAft>
              <a:buClr>
                <a:schemeClr val="lt1"/>
              </a:buClr>
              <a:buSzPts val="1200"/>
              <a:buFont typeface="Montserrat"/>
              <a:buAutoNum type="arabicPeriod"/>
            </a:pPr>
            <a:r>
              <a:rPr b="1" i="0" lang="en-US" sz="1200" u="none" cap="none" strike="noStrike">
                <a:solidFill>
                  <a:schemeClr val="lt1"/>
                </a:solidFill>
                <a:latin typeface="Montserrat"/>
                <a:ea typeface="Montserrat"/>
                <a:cs typeface="Montserrat"/>
                <a:sym typeface="Montserrat"/>
              </a:rPr>
              <a:t>Restaurant : Name of the Restaurant</a:t>
            </a:r>
            <a:endParaRPr b="1" i="0" sz="1200" u="none" cap="none" strike="noStrike">
              <a:solidFill>
                <a:schemeClr val="lt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lt1"/>
              </a:buClr>
              <a:buSzPts val="1200"/>
              <a:buFont typeface="Montserrat"/>
              <a:buAutoNum type="arabicPeriod"/>
            </a:pPr>
            <a:r>
              <a:rPr b="1" i="0" lang="en-US" sz="1200" u="none" cap="none" strike="noStrike">
                <a:solidFill>
                  <a:schemeClr val="lt1"/>
                </a:solidFill>
                <a:latin typeface="Montserrat"/>
                <a:ea typeface="Montserrat"/>
                <a:cs typeface="Montserrat"/>
                <a:sym typeface="Montserrat"/>
              </a:rPr>
              <a:t>Reviewer : Name of the Reviewer</a:t>
            </a:r>
            <a:endParaRPr b="1" i="0" sz="1200" u="none" cap="none" strike="noStrike">
              <a:solidFill>
                <a:schemeClr val="lt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lt1"/>
              </a:buClr>
              <a:buSzPts val="1200"/>
              <a:buFont typeface="Montserrat"/>
              <a:buAutoNum type="arabicPeriod"/>
            </a:pPr>
            <a:r>
              <a:rPr b="1" i="0" lang="en-US" sz="1200" u="none" cap="none" strike="noStrike">
                <a:solidFill>
                  <a:schemeClr val="lt1"/>
                </a:solidFill>
                <a:latin typeface="Montserrat"/>
                <a:ea typeface="Montserrat"/>
                <a:cs typeface="Montserrat"/>
                <a:sym typeface="Montserrat"/>
              </a:rPr>
              <a:t>Review : Review Text</a:t>
            </a:r>
            <a:endParaRPr b="1" i="0" sz="1200" u="none" cap="none" strike="noStrike">
              <a:solidFill>
                <a:schemeClr val="lt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lt1"/>
              </a:buClr>
              <a:buSzPts val="1200"/>
              <a:buFont typeface="Montserrat"/>
              <a:buAutoNum type="arabicPeriod"/>
            </a:pPr>
            <a:r>
              <a:rPr b="1" i="0" lang="en-US" sz="1200" u="none" cap="none" strike="noStrike">
                <a:solidFill>
                  <a:schemeClr val="lt1"/>
                </a:solidFill>
                <a:latin typeface="Montserrat"/>
                <a:ea typeface="Montserrat"/>
                <a:cs typeface="Montserrat"/>
                <a:sym typeface="Montserrat"/>
              </a:rPr>
              <a:t>Rating : Rating Provided by Reviewer</a:t>
            </a:r>
            <a:endParaRPr b="1" i="0" sz="1200" u="none" cap="none" strike="noStrike">
              <a:solidFill>
                <a:schemeClr val="lt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lt1"/>
              </a:buClr>
              <a:buSzPts val="1200"/>
              <a:buFont typeface="Montserrat"/>
              <a:buAutoNum type="arabicPeriod"/>
            </a:pPr>
            <a:r>
              <a:rPr b="1" i="0" lang="en-US" sz="1200" u="none" cap="none" strike="noStrike">
                <a:solidFill>
                  <a:schemeClr val="lt1"/>
                </a:solidFill>
                <a:latin typeface="Montserrat"/>
                <a:ea typeface="Montserrat"/>
                <a:cs typeface="Montserrat"/>
                <a:sym typeface="Montserrat"/>
              </a:rPr>
              <a:t>MetaData : Reviewer Metadata - No. of Reviews and followers</a:t>
            </a:r>
            <a:endParaRPr b="1" i="0" sz="1200" u="none" cap="none" strike="noStrike">
              <a:solidFill>
                <a:schemeClr val="lt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lt1"/>
              </a:buClr>
              <a:buSzPts val="1200"/>
              <a:buFont typeface="Montserrat"/>
              <a:buAutoNum type="arabicPeriod"/>
            </a:pPr>
            <a:r>
              <a:rPr b="1" i="0" lang="en-US" sz="1200" u="none" cap="none" strike="noStrike">
                <a:solidFill>
                  <a:schemeClr val="lt1"/>
                </a:solidFill>
                <a:latin typeface="Montserrat"/>
                <a:ea typeface="Montserrat"/>
                <a:cs typeface="Montserrat"/>
                <a:sym typeface="Montserrat"/>
              </a:rPr>
              <a:t>Time: Date and Time of Review</a:t>
            </a:r>
            <a:endParaRPr b="1" i="0" sz="1200" u="none" cap="none" strike="noStrike">
              <a:solidFill>
                <a:schemeClr val="lt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lt1"/>
              </a:buClr>
              <a:buSzPts val="1200"/>
              <a:buFont typeface="Montserrat"/>
              <a:buAutoNum type="arabicPeriod"/>
            </a:pPr>
            <a:r>
              <a:rPr b="1" i="0" lang="en-US" sz="1200" u="none" cap="none" strike="noStrike">
                <a:solidFill>
                  <a:schemeClr val="lt1"/>
                </a:solidFill>
                <a:latin typeface="Montserrat"/>
                <a:ea typeface="Montserrat"/>
                <a:cs typeface="Montserrat"/>
                <a:sym typeface="Montserrat"/>
              </a:rPr>
              <a:t>Pictures : No. of pictures posted with review</a:t>
            </a:r>
            <a:endParaRPr b="1" i="0" sz="1200" u="none" cap="none" strike="noStrike">
              <a:solidFill>
                <a:schemeClr val="lt1"/>
              </a:solidFill>
              <a:latin typeface="Montserrat"/>
              <a:ea typeface="Montserrat"/>
              <a:cs typeface="Montserrat"/>
              <a:sym typeface="Montserrat"/>
            </a:endParaRPr>
          </a:p>
        </p:txBody>
      </p:sp>
      <p:sp>
        <p:nvSpPr>
          <p:cNvPr id="71" name="Google Shape;71;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72" name="Google Shape;72;p3"/>
          <p:cNvSpPr txBox="1"/>
          <p:nvPr/>
        </p:nvSpPr>
        <p:spPr>
          <a:xfrm>
            <a:off x="265114" y="1138650"/>
            <a:ext cx="8775300" cy="1339200"/>
          </a:xfrm>
          <a:prstGeom prst="rect">
            <a:avLst/>
          </a:prstGeom>
          <a:noFill/>
          <a:ln>
            <a:noFill/>
          </a:ln>
        </p:spPr>
        <p:txBody>
          <a:bodyPr anchorCtr="0" anchor="t" bIns="45700" lIns="91425" spcFirstLastPara="1" rIns="91425" wrap="square" tIns="45700">
            <a:spAutoFit/>
          </a:bodyPr>
          <a:lstStyle/>
          <a:p>
            <a:pPr indent="-304800" lvl="0" marL="457200" marR="0" rtl="0" algn="l">
              <a:lnSpc>
                <a:spcPct val="115000"/>
              </a:lnSpc>
              <a:spcBef>
                <a:spcPts val="600"/>
              </a:spcBef>
              <a:spcAft>
                <a:spcPts val="0"/>
              </a:spcAft>
              <a:buClr>
                <a:schemeClr val="lt1"/>
              </a:buClr>
              <a:buSzPts val="1200"/>
              <a:buFont typeface="Montserrat"/>
              <a:buAutoNum type="arabicPeriod"/>
            </a:pPr>
            <a:r>
              <a:rPr b="1" i="0" lang="en-US" sz="1200" u="none" cap="none" strike="noStrike">
                <a:solidFill>
                  <a:schemeClr val="lt1"/>
                </a:solidFill>
                <a:latin typeface="Montserrat"/>
                <a:ea typeface="Montserrat"/>
                <a:cs typeface="Montserrat"/>
                <a:sym typeface="Montserrat"/>
              </a:rPr>
              <a:t>Name : Name of Restaurants</a:t>
            </a:r>
            <a:endParaRPr b="1" i="0" sz="1200" u="none" cap="none" strike="noStrike">
              <a:solidFill>
                <a:schemeClr val="lt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lt1"/>
              </a:buClr>
              <a:buSzPts val="1200"/>
              <a:buFont typeface="Montserrat"/>
              <a:buAutoNum type="arabicPeriod"/>
            </a:pPr>
            <a:r>
              <a:rPr b="1" i="0" lang="en-US" sz="1200" u="none" cap="none" strike="noStrike">
                <a:solidFill>
                  <a:schemeClr val="lt1"/>
                </a:solidFill>
                <a:latin typeface="Montserrat"/>
                <a:ea typeface="Montserrat"/>
                <a:cs typeface="Montserrat"/>
                <a:sym typeface="Montserrat"/>
              </a:rPr>
              <a:t>Links : URL Links of Restaurants</a:t>
            </a:r>
            <a:endParaRPr b="1" i="0" sz="1200" u="none" cap="none" strike="noStrike">
              <a:solidFill>
                <a:schemeClr val="lt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lt1"/>
              </a:buClr>
              <a:buSzPts val="1200"/>
              <a:buFont typeface="Montserrat"/>
              <a:buAutoNum type="arabicPeriod"/>
            </a:pPr>
            <a:r>
              <a:rPr b="1" i="0" lang="en-US" sz="1200" u="none" cap="none" strike="noStrike">
                <a:solidFill>
                  <a:schemeClr val="lt1"/>
                </a:solidFill>
                <a:latin typeface="Montserrat"/>
                <a:ea typeface="Montserrat"/>
                <a:cs typeface="Montserrat"/>
                <a:sym typeface="Montserrat"/>
              </a:rPr>
              <a:t>Cost : Per person estimated Cost of dining</a:t>
            </a:r>
            <a:endParaRPr b="1" i="0" sz="1200" u="none" cap="none" strike="noStrike">
              <a:solidFill>
                <a:schemeClr val="lt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lt1"/>
              </a:buClr>
              <a:buSzPts val="1200"/>
              <a:buFont typeface="Montserrat"/>
              <a:buAutoNum type="arabicPeriod"/>
            </a:pPr>
            <a:r>
              <a:rPr b="1" i="0" lang="en-US" sz="1200" u="none" cap="none" strike="noStrike">
                <a:solidFill>
                  <a:schemeClr val="lt1"/>
                </a:solidFill>
                <a:latin typeface="Montserrat"/>
                <a:ea typeface="Montserrat"/>
                <a:cs typeface="Montserrat"/>
                <a:sym typeface="Montserrat"/>
              </a:rPr>
              <a:t>Collection : Tagging of Restaurants w.r.t. Zomato categories</a:t>
            </a:r>
            <a:endParaRPr b="1" i="0" sz="1200" u="none" cap="none" strike="noStrike">
              <a:solidFill>
                <a:schemeClr val="lt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lt1"/>
              </a:buClr>
              <a:buSzPts val="1200"/>
              <a:buFont typeface="Montserrat"/>
              <a:buAutoNum type="arabicPeriod"/>
            </a:pPr>
            <a:r>
              <a:rPr b="1" i="0" lang="en-US" sz="1200" u="none" cap="none" strike="noStrike">
                <a:solidFill>
                  <a:schemeClr val="lt1"/>
                </a:solidFill>
                <a:latin typeface="Montserrat"/>
                <a:ea typeface="Montserrat"/>
                <a:cs typeface="Montserrat"/>
                <a:sym typeface="Montserrat"/>
              </a:rPr>
              <a:t>Cuisines : Cuisines served by Restaurants</a:t>
            </a:r>
            <a:endParaRPr b="1" i="0" sz="1200" u="none" cap="none" strike="noStrike">
              <a:solidFill>
                <a:schemeClr val="lt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lt1"/>
              </a:buClr>
              <a:buSzPts val="1200"/>
              <a:buFont typeface="Montserrat"/>
              <a:buAutoNum type="arabicPeriod"/>
            </a:pPr>
            <a:r>
              <a:rPr b="1" i="0" lang="en-US" sz="1200" u="none" cap="none" strike="noStrike">
                <a:solidFill>
                  <a:schemeClr val="lt1"/>
                </a:solidFill>
                <a:latin typeface="Montserrat"/>
                <a:ea typeface="Montserrat"/>
                <a:cs typeface="Montserrat"/>
                <a:sym typeface="Montserrat"/>
              </a:rPr>
              <a:t>Timings : Restaurant Timings</a:t>
            </a:r>
            <a:endParaRPr b="1" i="0" sz="800" u="none" cap="none" strike="noStrike">
              <a:solidFill>
                <a:schemeClr val="lt1"/>
              </a:solidFill>
              <a:latin typeface="Montserrat"/>
              <a:ea typeface="Montserrat"/>
              <a:cs typeface="Montserrat"/>
              <a:sym typeface="Montserrat"/>
            </a:endParaRPr>
          </a:p>
        </p:txBody>
      </p:sp>
      <p:sp>
        <p:nvSpPr>
          <p:cNvPr id="73" name="Google Shape;73;p3"/>
          <p:cNvSpPr txBox="1"/>
          <p:nvPr/>
        </p:nvSpPr>
        <p:spPr>
          <a:xfrm>
            <a:off x="245725" y="614150"/>
            <a:ext cx="87753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Montserrat"/>
                <a:ea typeface="Montserrat"/>
                <a:cs typeface="Montserrat"/>
                <a:sym typeface="Montserrat"/>
              </a:rPr>
              <a:t>For Clustering</a:t>
            </a:r>
            <a:endParaRPr b="0" i="0" sz="1400" u="none" cap="none" strike="noStrike">
              <a:solidFill>
                <a:srgbClr val="000000"/>
              </a:solidFill>
              <a:latin typeface="Arial"/>
              <a:ea typeface="Arial"/>
              <a:cs typeface="Arial"/>
              <a:sym typeface="Arial"/>
            </a:endParaRPr>
          </a:p>
        </p:txBody>
      </p:sp>
      <p:sp>
        <p:nvSpPr>
          <p:cNvPr id="74" name="Google Shape;74;p3"/>
          <p:cNvSpPr txBox="1"/>
          <p:nvPr/>
        </p:nvSpPr>
        <p:spPr>
          <a:xfrm>
            <a:off x="234375" y="2645738"/>
            <a:ext cx="8836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Montserrat"/>
                <a:ea typeface="Montserrat"/>
                <a:cs typeface="Montserrat"/>
                <a:sym typeface="Montserrat"/>
              </a:rPr>
              <a:t>For Sentiment Analysis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ph type="ctrTitle"/>
          </p:nvPr>
        </p:nvSpPr>
        <p:spPr>
          <a:xfrm>
            <a:off x="187775" y="66500"/>
            <a:ext cx="7031100" cy="56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3000">
                <a:latin typeface="Montserrat"/>
                <a:ea typeface="Montserrat"/>
                <a:cs typeface="Montserrat"/>
                <a:sym typeface="Montserrat"/>
              </a:rPr>
              <a:t>Overall Insight into Dataset</a:t>
            </a:r>
            <a:endParaRPr/>
          </a:p>
        </p:txBody>
      </p:sp>
      <p:sp>
        <p:nvSpPr>
          <p:cNvPr id="80" name="Google Shape;80;p4"/>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
          <p:cNvSpPr txBox="1"/>
          <p:nvPr/>
        </p:nvSpPr>
        <p:spPr>
          <a:xfrm>
            <a:off x="3988500" y="4320125"/>
            <a:ext cx="166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83" name="Google Shape;83;p4"/>
          <p:cNvPicPr preferRelativeResize="0"/>
          <p:nvPr/>
        </p:nvPicPr>
        <p:blipFill rotWithShape="1">
          <a:blip r:embed="rId3">
            <a:alphaModFix/>
          </a:blip>
          <a:srcRect b="0" l="0" r="0" t="0"/>
          <a:stretch/>
        </p:blipFill>
        <p:spPr>
          <a:xfrm>
            <a:off x="311088" y="1216125"/>
            <a:ext cx="8683375" cy="3325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ef27cf4591_0_6"/>
          <p:cNvSpPr txBox="1"/>
          <p:nvPr>
            <p:ph type="ctrTitle"/>
          </p:nvPr>
        </p:nvSpPr>
        <p:spPr>
          <a:xfrm>
            <a:off x="187775" y="66500"/>
            <a:ext cx="7031100" cy="56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3000">
                <a:latin typeface="Montserrat"/>
                <a:ea typeface="Montserrat"/>
                <a:cs typeface="Montserrat"/>
                <a:sym typeface="Montserrat"/>
              </a:rPr>
              <a:t>Overall Insight into Dataset ctd.</a:t>
            </a:r>
            <a:endParaRPr/>
          </a:p>
        </p:txBody>
      </p:sp>
      <p:sp>
        <p:nvSpPr>
          <p:cNvPr id="89" name="Google Shape;89;gef27cf4591_0_6"/>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ef27cf4591_0_6"/>
          <p:cNvSpPr txBox="1"/>
          <p:nvPr/>
        </p:nvSpPr>
        <p:spPr>
          <a:xfrm>
            <a:off x="3988500" y="4320125"/>
            <a:ext cx="166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ef27cf4591_0_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92" name="Google Shape;92;gef27cf4591_0_6"/>
          <p:cNvPicPr preferRelativeResize="0"/>
          <p:nvPr/>
        </p:nvPicPr>
        <p:blipFill rotWithShape="1">
          <a:blip r:embed="rId3">
            <a:alphaModFix/>
          </a:blip>
          <a:srcRect b="0" l="0" r="0" t="0"/>
          <a:stretch/>
        </p:blipFill>
        <p:spPr>
          <a:xfrm>
            <a:off x="187775" y="1613981"/>
            <a:ext cx="3563375" cy="2390619"/>
          </a:xfrm>
          <a:prstGeom prst="rect">
            <a:avLst/>
          </a:prstGeom>
          <a:noFill/>
          <a:ln>
            <a:noFill/>
          </a:ln>
        </p:spPr>
      </p:pic>
      <p:pic>
        <p:nvPicPr>
          <p:cNvPr id="93" name="Google Shape;93;gef27cf4591_0_6"/>
          <p:cNvPicPr preferRelativeResize="0"/>
          <p:nvPr/>
        </p:nvPicPr>
        <p:blipFill rotWithShape="1">
          <a:blip r:embed="rId4">
            <a:alphaModFix/>
          </a:blip>
          <a:srcRect b="0" l="0" r="0" t="0"/>
          <a:stretch/>
        </p:blipFill>
        <p:spPr>
          <a:xfrm>
            <a:off x="3826475" y="1615325"/>
            <a:ext cx="5194676" cy="23879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ef27cf4591_0_23"/>
          <p:cNvSpPr txBox="1"/>
          <p:nvPr>
            <p:ph type="ctrTitle"/>
          </p:nvPr>
        </p:nvSpPr>
        <p:spPr>
          <a:xfrm>
            <a:off x="187775" y="66500"/>
            <a:ext cx="7031100" cy="56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3000">
                <a:latin typeface="Montserrat"/>
                <a:ea typeface="Montserrat"/>
                <a:cs typeface="Montserrat"/>
                <a:sym typeface="Montserrat"/>
              </a:rPr>
              <a:t>Overall Insight into Dataset ctd.</a:t>
            </a:r>
            <a:endParaRPr/>
          </a:p>
        </p:txBody>
      </p:sp>
      <p:sp>
        <p:nvSpPr>
          <p:cNvPr id="99" name="Google Shape;99;gef27cf4591_0_23"/>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ef27cf4591_0_23"/>
          <p:cNvSpPr txBox="1"/>
          <p:nvPr/>
        </p:nvSpPr>
        <p:spPr>
          <a:xfrm>
            <a:off x="3988500" y="4320125"/>
            <a:ext cx="166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ef27cf4591_0_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102" name="Google Shape;102;gef27cf4591_0_23"/>
          <p:cNvPicPr preferRelativeResize="0"/>
          <p:nvPr/>
        </p:nvPicPr>
        <p:blipFill rotWithShape="1">
          <a:blip r:embed="rId3">
            <a:alphaModFix/>
          </a:blip>
          <a:srcRect b="0" l="0" r="0" t="0"/>
          <a:stretch/>
        </p:blipFill>
        <p:spPr>
          <a:xfrm>
            <a:off x="187775" y="950125"/>
            <a:ext cx="8284674" cy="3713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ef27cf4591_0_33"/>
          <p:cNvSpPr txBox="1"/>
          <p:nvPr>
            <p:ph type="ctrTitle"/>
          </p:nvPr>
        </p:nvSpPr>
        <p:spPr>
          <a:xfrm>
            <a:off x="187775" y="66500"/>
            <a:ext cx="7031100" cy="56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3000">
                <a:latin typeface="Montserrat"/>
                <a:ea typeface="Montserrat"/>
                <a:cs typeface="Montserrat"/>
                <a:sym typeface="Montserrat"/>
              </a:rPr>
              <a:t>Overall Insight into Dataset ctd.</a:t>
            </a:r>
            <a:endParaRPr/>
          </a:p>
        </p:txBody>
      </p:sp>
      <p:sp>
        <p:nvSpPr>
          <p:cNvPr id="108" name="Google Shape;108;gef27cf4591_0_33"/>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ef27cf4591_0_33"/>
          <p:cNvSpPr txBox="1"/>
          <p:nvPr/>
        </p:nvSpPr>
        <p:spPr>
          <a:xfrm>
            <a:off x="3988500" y="4320125"/>
            <a:ext cx="166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ef27cf4591_0_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111" name="Google Shape;111;gef27cf4591_0_33"/>
          <p:cNvPicPr preferRelativeResize="0"/>
          <p:nvPr/>
        </p:nvPicPr>
        <p:blipFill rotWithShape="1">
          <a:blip r:embed="rId3">
            <a:alphaModFix/>
          </a:blip>
          <a:srcRect b="0" l="0" r="0" t="0"/>
          <a:stretch/>
        </p:blipFill>
        <p:spPr>
          <a:xfrm>
            <a:off x="187775" y="956975"/>
            <a:ext cx="8284676" cy="370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ef27cf4591_0_42"/>
          <p:cNvSpPr txBox="1"/>
          <p:nvPr>
            <p:ph type="ctrTitle"/>
          </p:nvPr>
        </p:nvSpPr>
        <p:spPr>
          <a:xfrm>
            <a:off x="187775" y="66500"/>
            <a:ext cx="7031100" cy="56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3000">
                <a:latin typeface="Montserrat"/>
                <a:ea typeface="Montserrat"/>
                <a:cs typeface="Montserrat"/>
                <a:sym typeface="Montserrat"/>
              </a:rPr>
              <a:t>Overall Insight into Dataset ctd.</a:t>
            </a:r>
            <a:endParaRPr/>
          </a:p>
        </p:txBody>
      </p:sp>
      <p:sp>
        <p:nvSpPr>
          <p:cNvPr id="117" name="Google Shape;117;gef27cf4591_0_42"/>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ef27cf4591_0_42"/>
          <p:cNvSpPr txBox="1"/>
          <p:nvPr/>
        </p:nvSpPr>
        <p:spPr>
          <a:xfrm>
            <a:off x="3988500" y="4320125"/>
            <a:ext cx="166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ef27cf4591_0_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120" name="Google Shape;120;gef27cf4591_0_42"/>
          <p:cNvPicPr preferRelativeResize="0"/>
          <p:nvPr/>
        </p:nvPicPr>
        <p:blipFill rotWithShape="1">
          <a:blip r:embed="rId3">
            <a:alphaModFix/>
          </a:blip>
          <a:srcRect b="0" l="0" r="0" t="0"/>
          <a:stretch/>
        </p:blipFill>
        <p:spPr>
          <a:xfrm>
            <a:off x="187775" y="1256402"/>
            <a:ext cx="8486775" cy="298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ef27cf4591_0_51"/>
          <p:cNvSpPr txBox="1"/>
          <p:nvPr>
            <p:ph type="ctrTitle"/>
          </p:nvPr>
        </p:nvSpPr>
        <p:spPr>
          <a:xfrm>
            <a:off x="187775" y="66500"/>
            <a:ext cx="7031100" cy="56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3000">
                <a:latin typeface="Montserrat"/>
                <a:ea typeface="Montserrat"/>
                <a:cs typeface="Montserrat"/>
                <a:sym typeface="Montserrat"/>
              </a:rPr>
              <a:t>Overall Insight into Dataset ctd.</a:t>
            </a:r>
            <a:endParaRPr/>
          </a:p>
        </p:txBody>
      </p:sp>
      <p:sp>
        <p:nvSpPr>
          <p:cNvPr id="126" name="Google Shape;126;gef27cf4591_0_51"/>
          <p:cNvSpPr txBox="1"/>
          <p:nvPr/>
        </p:nvSpPr>
        <p:spPr>
          <a:xfrm>
            <a:off x="4144125" y="3696513"/>
            <a:ext cx="101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ef27cf4591_0_51"/>
          <p:cNvSpPr txBox="1"/>
          <p:nvPr/>
        </p:nvSpPr>
        <p:spPr>
          <a:xfrm>
            <a:off x="3988500" y="4320125"/>
            <a:ext cx="166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ef27cf4591_0_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129" name="Google Shape;129;gef27cf4591_0_51"/>
          <p:cNvPicPr preferRelativeResize="0"/>
          <p:nvPr/>
        </p:nvPicPr>
        <p:blipFill rotWithShape="1">
          <a:blip r:embed="rId3">
            <a:alphaModFix/>
          </a:blip>
          <a:srcRect b="0" l="0" r="0" t="0"/>
          <a:stretch/>
        </p:blipFill>
        <p:spPr>
          <a:xfrm>
            <a:off x="187775" y="872975"/>
            <a:ext cx="8284675" cy="37902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