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278028-CB63-4D7C-9281-5043DBA8665B}">
  <a:tblStyle styleId="{F5278028-CB63-4D7C-9281-5043DBA866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af434e1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af434e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af434e1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af434e1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6.jpg"/><Relationship Id="rId6"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78450"/>
            <a:ext cx="8123100" cy="63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4000"/>
              <a:t>I526 Applied Machine Learning</a:t>
            </a:r>
            <a:endParaRPr sz="4000"/>
          </a:p>
        </p:txBody>
      </p:sp>
      <p:sp>
        <p:nvSpPr>
          <p:cNvPr id="60" name="Google Shape;60;p13"/>
          <p:cNvSpPr txBox="1"/>
          <p:nvPr>
            <p:ph idx="1" type="subTitle"/>
          </p:nvPr>
        </p:nvSpPr>
        <p:spPr>
          <a:xfrm>
            <a:off x="510450" y="717150"/>
            <a:ext cx="8123100" cy="1344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100"/>
              <a:buNone/>
            </a:pPr>
            <a:r>
              <a:rPr lang="en"/>
              <a:t>RISK ASSESSMENT FOR HOME CREDIT APPLICANTS​ </a:t>
            </a:r>
            <a:endParaRPr/>
          </a:p>
          <a:p>
            <a:pPr indent="0" lvl="0" marL="0" rtl="0" algn="ctr">
              <a:lnSpc>
                <a:spcPct val="100000"/>
              </a:lnSpc>
              <a:spcBef>
                <a:spcPts val="0"/>
              </a:spcBef>
              <a:spcAft>
                <a:spcPts val="0"/>
              </a:spcAft>
              <a:buSzPts val="2100"/>
              <a:buNone/>
            </a:pPr>
            <a:r>
              <a:rPr lang="en"/>
              <a:t>PHASE – 3</a:t>
            </a:r>
            <a:endParaRPr/>
          </a:p>
          <a:p>
            <a:pPr indent="0" lvl="0" marL="0" rtl="0" algn="ctr">
              <a:lnSpc>
                <a:spcPct val="100000"/>
              </a:lnSpc>
              <a:spcBef>
                <a:spcPts val="0"/>
              </a:spcBef>
              <a:spcAft>
                <a:spcPts val="0"/>
              </a:spcAft>
              <a:buSzPts val="2100"/>
              <a:buNone/>
            </a:pPr>
            <a:r>
              <a:rPr lang="en"/>
              <a:t>Spring 2022​ </a:t>
            </a:r>
            <a:endParaRPr/>
          </a:p>
          <a:p>
            <a:pPr indent="0" lvl="0" marL="0" rtl="0" algn="ctr">
              <a:lnSpc>
                <a:spcPct val="100000"/>
              </a:lnSpc>
              <a:spcBef>
                <a:spcPts val="0"/>
              </a:spcBef>
              <a:spcAft>
                <a:spcPts val="0"/>
              </a:spcAft>
              <a:buSzPts val="2100"/>
              <a:buNone/>
            </a:pPr>
            <a:r>
              <a:rPr lang="en"/>
              <a:t>GROUP - 7</a:t>
            </a:r>
            <a:endParaRPr/>
          </a:p>
        </p:txBody>
      </p:sp>
      <p:pic>
        <p:nvPicPr>
          <p:cNvPr id="61" name="Google Shape;61;p13"/>
          <p:cNvPicPr preferRelativeResize="0"/>
          <p:nvPr/>
        </p:nvPicPr>
        <p:blipFill rotWithShape="1">
          <a:blip r:embed="rId3">
            <a:alphaModFix/>
          </a:blip>
          <a:srcRect b="0" l="0" r="0" t="0"/>
          <a:stretch/>
        </p:blipFill>
        <p:spPr>
          <a:xfrm>
            <a:off x="235325" y="2157150"/>
            <a:ext cx="1770550" cy="1803000"/>
          </a:xfrm>
          <a:prstGeom prst="rect">
            <a:avLst/>
          </a:prstGeom>
          <a:noFill/>
          <a:ln>
            <a:noFill/>
          </a:ln>
        </p:spPr>
      </p:pic>
      <p:sp>
        <p:nvSpPr>
          <p:cNvPr id="62" name="Google Shape;62;p13"/>
          <p:cNvSpPr txBox="1"/>
          <p:nvPr/>
        </p:nvSpPr>
        <p:spPr>
          <a:xfrm>
            <a:off x="235325" y="4055550"/>
            <a:ext cx="165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amandyar@iu.edu</a:t>
            </a:r>
            <a:endParaRPr b="0" i="0" sz="1400" u="none" cap="none" strike="noStrike">
              <a:solidFill>
                <a:schemeClr val="dk1"/>
              </a:solidFill>
              <a:latin typeface="Average"/>
              <a:ea typeface="Average"/>
              <a:cs typeface="Average"/>
              <a:sym typeface="Average"/>
            </a:endParaRPr>
          </a:p>
        </p:txBody>
      </p:sp>
      <p:pic>
        <p:nvPicPr>
          <p:cNvPr id="63" name="Google Shape;63;p13"/>
          <p:cNvPicPr preferRelativeResize="0"/>
          <p:nvPr/>
        </p:nvPicPr>
        <p:blipFill rotWithShape="1">
          <a:blip r:embed="rId4">
            <a:alphaModFix/>
          </a:blip>
          <a:srcRect b="0" l="0" r="0" t="0"/>
          <a:stretch/>
        </p:blipFill>
        <p:spPr>
          <a:xfrm>
            <a:off x="2783400" y="2157150"/>
            <a:ext cx="1770548" cy="1803000"/>
          </a:xfrm>
          <a:prstGeom prst="rect">
            <a:avLst/>
          </a:prstGeom>
          <a:noFill/>
          <a:ln>
            <a:noFill/>
          </a:ln>
        </p:spPr>
      </p:pic>
      <p:sp>
        <p:nvSpPr>
          <p:cNvPr id="64" name="Google Shape;64;p13"/>
          <p:cNvSpPr txBox="1"/>
          <p:nvPr/>
        </p:nvSpPr>
        <p:spPr>
          <a:xfrm>
            <a:off x="2913650" y="4055550"/>
            <a:ext cx="165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jagchau@iu.edu</a:t>
            </a:r>
            <a:endParaRPr b="0" i="0" sz="1400" u="none" cap="none" strike="noStrike">
              <a:solidFill>
                <a:schemeClr val="dk1"/>
              </a:solidFill>
              <a:latin typeface="Average"/>
              <a:ea typeface="Average"/>
              <a:cs typeface="Average"/>
              <a:sym typeface="Average"/>
            </a:endParaRPr>
          </a:p>
        </p:txBody>
      </p:sp>
      <p:sp>
        <p:nvSpPr>
          <p:cNvPr id="65" name="Google Shape;65;p13"/>
          <p:cNvSpPr txBox="1"/>
          <p:nvPr/>
        </p:nvSpPr>
        <p:spPr>
          <a:xfrm>
            <a:off x="5110000" y="4098175"/>
            <a:ext cx="165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66" name="Google Shape;66;p13"/>
          <p:cNvSpPr txBox="1"/>
          <p:nvPr/>
        </p:nvSpPr>
        <p:spPr>
          <a:xfrm>
            <a:off x="313775" y="4455750"/>
            <a:ext cx="1658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Akhilesh Gowda Mandya Ramesh</a:t>
            </a:r>
            <a:endParaRPr b="0" i="0" sz="1400" u="none" cap="none" strike="noStrike">
              <a:solidFill>
                <a:schemeClr val="dk1"/>
              </a:solidFill>
              <a:latin typeface="Average"/>
              <a:ea typeface="Average"/>
              <a:cs typeface="Average"/>
              <a:sym typeface="Average"/>
            </a:endParaRPr>
          </a:p>
        </p:txBody>
      </p:sp>
      <p:sp>
        <p:nvSpPr>
          <p:cNvPr id="67" name="Google Shape;67;p13"/>
          <p:cNvSpPr txBox="1"/>
          <p:nvPr/>
        </p:nvSpPr>
        <p:spPr>
          <a:xfrm>
            <a:off x="2947150" y="4498375"/>
            <a:ext cx="160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Jagrut Chaudhari</a:t>
            </a:r>
            <a:endParaRPr b="0" i="0" sz="1400" u="none" cap="none" strike="noStrike">
              <a:solidFill>
                <a:schemeClr val="dk1"/>
              </a:solidFill>
              <a:latin typeface="Average"/>
              <a:ea typeface="Average"/>
              <a:cs typeface="Average"/>
              <a:sym typeface="Average"/>
            </a:endParaRPr>
          </a:p>
        </p:txBody>
      </p:sp>
      <p:pic>
        <p:nvPicPr>
          <p:cNvPr id="68" name="Google Shape;68;p13"/>
          <p:cNvPicPr preferRelativeResize="0"/>
          <p:nvPr/>
        </p:nvPicPr>
        <p:blipFill rotWithShape="1">
          <a:blip r:embed="rId5">
            <a:alphaModFix/>
          </a:blip>
          <a:srcRect b="0" l="0" r="0" t="0"/>
          <a:stretch/>
        </p:blipFill>
        <p:spPr>
          <a:xfrm>
            <a:off x="5009025" y="2178462"/>
            <a:ext cx="1606801" cy="1802999"/>
          </a:xfrm>
          <a:prstGeom prst="rect">
            <a:avLst/>
          </a:prstGeom>
          <a:noFill/>
          <a:ln>
            <a:noFill/>
          </a:ln>
        </p:spPr>
      </p:pic>
      <p:sp>
        <p:nvSpPr>
          <p:cNvPr id="69" name="Google Shape;69;p13"/>
          <p:cNvSpPr txBox="1"/>
          <p:nvPr/>
        </p:nvSpPr>
        <p:spPr>
          <a:xfrm>
            <a:off x="5183875" y="4098175"/>
            <a:ext cx="158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spasupu@iu.edu</a:t>
            </a:r>
            <a:endParaRPr b="0" i="0" sz="1400" u="none" cap="none" strike="noStrike">
              <a:solidFill>
                <a:schemeClr val="dk1"/>
              </a:solidFill>
              <a:latin typeface="Average"/>
              <a:ea typeface="Average"/>
              <a:cs typeface="Average"/>
              <a:sym typeface="Average"/>
            </a:endParaRPr>
          </a:p>
        </p:txBody>
      </p:sp>
      <p:sp>
        <p:nvSpPr>
          <p:cNvPr id="70" name="Google Shape;70;p13"/>
          <p:cNvSpPr txBox="1"/>
          <p:nvPr/>
        </p:nvSpPr>
        <p:spPr>
          <a:xfrm>
            <a:off x="5110000" y="4498375"/>
            <a:ext cx="177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Sumanth Pasupuleti</a:t>
            </a:r>
            <a:endParaRPr b="0" i="0" sz="1400" u="none" cap="none" strike="noStrike">
              <a:solidFill>
                <a:schemeClr val="dk1"/>
              </a:solidFill>
              <a:latin typeface="Average"/>
              <a:ea typeface="Average"/>
              <a:cs typeface="Average"/>
              <a:sym typeface="Average"/>
            </a:endParaRPr>
          </a:p>
        </p:txBody>
      </p:sp>
      <p:pic>
        <p:nvPicPr>
          <p:cNvPr id="71" name="Google Shape;71;p13"/>
          <p:cNvPicPr preferRelativeResize="0"/>
          <p:nvPr/>
        </p:nvPicPr>
        <p:blipFill rotWithShape="1">
          <a:blip r:embed="rId6">
            <a:alphaModFix/>
          </a:blip>
          <a:srcRect b="0" l="0" r="0" t="0"/>
          <a:stretch/>
        </p:blipFill>
        <p:spPr>
          <a:xfrm>
            <a:off x="7070900" y="2185650"/>
            <a:ext cx="1891300" cy="1746002"/>
          </a:xfrm>
          <a:prstGeom prst="rect">
            <a:avLst/>
          </a:prstGeom>
          <a:noFill/>
          <a:ln>
            <a:noFill/>
          </a:ln>
        </p:spPr>
      </p:pic>
      <p:sp>
        <p:nvSpPr>
          <p:cNvPr id="72" name="Google Shape;72;p13"/>
          <p:cNvSpPr txBox="1"/>
          <p:nvPr/>
        </p:nvSpPr>
        <p:spPr>
          <a:xfrm>
            <a:off x="7519150" y="4325475"/>
            <a:ext cx="645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73" name="Google Shape;73;p13"/>
          <p:cNvSpPr txBox="1"/>
          <p:nvPr/>
        </p:nvSpPr>
        <p:spPr>
          <a:xfrm>
            <a:off x="7070900" y="4110075"/>
            <a:ext cx="177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hvalivet@iu.edu</a:t>
            </a:r>
            <a:endParaRPr b="0" i="0" sz="1400" u="none" cap="none" strike="noStrike">
              <a:solidFill>
                <a:schemeClr val="dk1"/>
              </a:solidFill>
              <a:latin typeface="Average"/>
              <a:ea typeface="Average"/>
              <a:cs typeface="Average"/>
              <a:sym typeface="Average"/>
            </a:endParaRPr>
          </a:p>
        </p:txBody>
      </p:sp>
      <p:sp>
        <p:nvSpPr>
          <p:cNvPr id="74" name="Google Shape;74;p13"/>
          <p:cNvSpPr txBox="1"/>
          <p:nvPr/>
        </p:nvSpPr>
        <p:spPr>
          <a:xfrm>
            <a:off x="7149350" y="4510275"/>
            <a:ext cx="177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Harsha Valiveti</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100850" y="75225"/>
            <a:ext cx="87315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Abstract:</a:t>
            </a:r>
            <a:endParaRPr/>
          </a:p>
        </p:txBody>
      </p:sp>
      <p:sp>
        <p:nvSpPr>
          <p:cNvPr id="80" name="Google Shape;80;p14"/>
          <p:cNvSpPr txBox="1"/>
          <p:nvPr>
            <p:ph idx="1" type="body"/>
          </p:nvPr>
        </p:nvSpPr>
        <p:spPr>
          <a:xfrm>
            <a:off x="154825" y="737875"/>
            <a:ext cx="8520600" cy="4058400"/>
          </a:xfrm>
          <a:prstGeom prst="rect">
            <a:avLst/>
          </a:prstGeom>
          <a:noFill/>
          <a:ln>
            <a:noFill/>
          </a:ln>
        </p:spPr>
        <p:txBody>
          <a:bodyPr anchorCtr="0" anchor="t" bIns="91425" lIns="91425" spcFirstLastPara="1" rIns="91425" wrap="square" tIns="91425">
            <a:normAutofit fontScale="40000"/>
          </a:bodyPr>
          <a:lstStyle/>
          <a:p>
            <a:pPr indent="0" lvl="0" marL="0" rtl="0" algn="l">
              <a:lnSpc>
                <a:spcPct val="115000"/>
              </a:lnSpc>
              <a:spcBef>
                <a:spcPts val="1200"/>
              </a:spcBef>
              <a:spcAft>
                <a:spcPts val="0"/>
              </a:spcAft>
              <a:buNone/>
            </a:pPr>
            <a:r>
              <a:rPr lang="en" sz="3821"/>
              <a:t>The project that we are working on is Home Credit Default Risk (HCDR). We are aiming to build a machine learning model that accurately assesses the risk for lenders. There are multiple parameters that need to be considered for optimally predicting if the client will be defaulting. The parameters that can be used are occupation, credit history, age, location, credit card usage, cash balance, and others. Therefore when evaluating a loan application, we will look at these parameters and help financial organisations make the best decisions possible for a long-term business.</a:t>
            </a:r>
            <a:endParaRPr sz="3821"/>
          </a:p>
          <a:p>
            <a:pPr indent="0" lvl="0" marL="0" rtl="0" algn="l">
              <a:lnSpc>
                <a:spcPct val="115000"/>
              </a:lnSpc>
              <a:spcBef>
                <a:spcPts val="1200"/>
              </a:spcBef>
              <a:spcAft>
                <a:spcPts val="0"/>
              </a:spcAft>
              <a:buNone/>
            </a:pPr>
            <a:r>
              <a:rPr lang="en" sz="3821"/>
              <a:t>Our Project is being implemented in 3 phases. In this Phase i.e Phase 3, We continued our experiments by implementing hyperparameter tuning to XGBoost, ADA Boost, Gradient Boost algorithm's to determine the best test accuracy. We proceeded with Neural Network with fine-tuned data to alter epochs, learning rate, batch size, optimisers parameters to get the best results possible. The Neural Network turned out to be one of the best experiments with a test AUC of 74%.</a:t>
            </a:r>
            <a:endParaRPr sz="3821"/>
          </a:p>
          <a:p>
            <a:pPr indent="0" lvl="0" marL="0" rtl="0" algn="l">
              <a:lnSpc>
                <a:spcPct val="115000"/>
              </a:lnSpc>
              <a:spcBef>
                <a:spcPts val="1200"/>
              </a:spcBef>
              <a:spcAft>
                <a:spcPts val="1200"/>
              </a:spcAft>
              <a:buSzPct val="117770"/>
              <a:buNone/>
            </a:pPr>
            <a:r>
              <a:t/>
            </a:r>
            <a:endParaRPr sz="382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Phases and Activities</a:t>
            </a:r>
            <a:endParaRPr/>
          </a:p>
        </p:txBody>
      </p:sp>
      <p:pic>
        <p:nvPicPr>
          <p:cNvPr id="86" name="Google Shape;86;p15"/>
          <p:cNvPicPr preferRelativeResize="0"/>
          <p:nvPr/>
        </p:nvPicPr>
        <p:blipFill>
          <a:blip r:embed="rId3">
            <a:alphaModFix/>
          </a:blip>
          <a:stretch>
            <a:fillRect/>
          </a:stretch>
        </p:blipFill>
        <p:spPr>
          <a:xfrm>
            <a:off x="894750" y="1281276"/>
            <a:ext cx="7267300" cy="321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72275" y="80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 Tasks flow diagram</a:t>
            </a:r>
            <a:endParaRPr/>
          </a:p>
        </p:txBody>
      </p:sp>
      <p:sp>
        <p:nvSpPr>
          <p:cNvPr id="92" name="Google Shape;92;p16"/>
          <p:cNvSpPr txBox="1"/>
          <p:nvPr>
            <p:ph idx="1" type="body"/>
          </p:nvPr>
        </p:nvSpPr>
        <p:spPr>
          <a:xfrm>
            <a:off x="272275" y="738625"/>
            <a:ext cx="8520600" cy="405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3" name="Google Shape;93;p16"/>
          <p:cNvPicPr preferRelativeResize="0"/>
          <p:nvPr/>
        </p:nvPicPr>
        <p:blipFill rotWithShape="1">
          <a:blip r:embed="rId3">
            <a:alphaModFix/>
          </a:blip>
          <a:srcRect b="0" l="0" r="0" t="0"/>
          <a:stretch/>
        </p:blipFill>
        <p:spPr>
          <a:xfrm>
            <a:off x="272275" y="867100"/>
            <a:ext cx="8520600" cy="376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80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Pipeline Flow</a:t>
            </a:r>
            <a:endParaRPr/>
          </a:p>
        </p:txBody>
      </p:sp>
      <p:sp>
        <p:nvSpPr>
          <p:cNvPr id="99" name="Google Shape;99;p17"/>
          <p:cNvSpPr txBox="1"/>
          <p:nvPr>
            <p:ph idx="1" type="body"/>
          </p:nvPr>
        </p:nvSpPr>
        <p:spPr>
          <a:xfrm>
            <a:off x="311700" y="1202125"/>
            <a:ext cx="8520600" cy="371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0" name="Google Shape;100;p17"/>
          <p:cNvPicPr preferRelativeResize="0"/>
          <p:nvPr/>
        </p:nvPicPr>
        <p:blipFill rotWithShape="1">
          <a:blip r:embed="rId3">
            <a:alphaModFix/>
          </a:blip>
          <a:srcRect b="0" l="0" r="0" t="0"/>
          <a:stretch/>
        </p:blipFill>
        <p:spPr>
          <a:xfrm>
            <a:off x="311700" y="1596250"/>
            <a:ext cx="8520600" cy="223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pic>
        <p:nvPicPr>
          <p:cNvPr id="106" name="Google Shape;106;p18"/>
          <p:cNvPicPr preferRelativeResize="0"/>
          <p:nvPr/>
        </p:nvPicPr>
        <p:blipFill>
          <a:blip r:embed="rId3">
            <a:alphaModFix/>
          </a:blip>
          <a:stretch>
            <a:fillRect/>
          </a:stretch>
        </p:blipFill>
        <p:spPr>
          <a:xfrm>
            <a:off x="1144050" y="1017725"/>
            <a:ext cx="6548154" cy="394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Comparison</a:t>
            </a:r>
            <a:endParaRPr/>
          </a:p>
        </p:txBody>
      </p:sp>
      <p:sp>
        <p:nvSpPr>
          <p:cNvPr id="112" name="Google Shape;112;p19"/>
          <p:cNvSpPr txBox="1"/>
          <p:nvPr>
            <p:ph idx="1" type="body"/>
          </p:nvPr>
        </p:nvSpPr>
        <p:spPr>
          <a:xfrm>
            <a:off x="311700" y="1420650"/>
            <a:ext cx="8520600" cy="25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graphicFrame>
        <p:nvGraphicFramePr>
          <p:cNvPr id="113" name="Google Shape;113;p19"/>
          <p:cNvGraphicFramePr/>
          <p:nvPr/>
        </p:nvGraphicFramePr>
        <p:xfrm>
          <a:off x="721450" y="1352613"/>
          <a:ext cx="3000000" cy="3000000"/>
        </p:xfrm>
        <a:graphic>
          <a:graphicData uri="http://schemas.openxmlformats.org/drawingml/2006/table">
            <a:tbl>
              <a:tblPr>
                <a:noFill/>
                <a:tableStyleId>{F5278028-CB63-4D7C-9281-5043DBA8665B}</a:tableStyleId>
              </a:tblPr>
              <a:tblGrid>
                <a:gridCol w="1447800"/>
                <a:gridCol w="1447800"/>
                <a:gridCol w="1876425"/>
                <a:gridCol w="1447800"/>
                <a:gridCol w="1019175"/>
              </a:tblGrid>
              <a:tr h="381000">
                <a:tc>
                  <a:txBody>
                    <a:bodyPr/>
                    <a:lstStyle/>
                    <a:p>
                      <a:pPr indent="0" lvl="0" marL="0" rtl="0" algn="l">
                        <a:spcBef>
                          <a:spcPts val="0"/>
                        </a:spcBef>
                        <a:spcAft>
                          <a:spcPts val="0"/>
                        </a:spcAft>
                        <a:buNone/>
                      </a:pPr>
                      <a:r>
                        <a:rPr lang="en">
                          <a:solidFill>
                            <a:srgbClr val="FFFFFF"/>
                          </a:solidFill>
                        </a:rPr>
                        <a:t>Phase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Best 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Focus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Best Model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Kaggle Score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Phase1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Baseline Modeling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Logistic Regression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0.67</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Phase2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Feature Engineering/ Hyperparameter Tuning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LightGBM</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0.75</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Phase3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Neural Network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LightGBM</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0.75</a:t>
                      </a:r>
                      <a:endParaRPr>
                        <a:solidFill>
                          <a:srgbClr val="FFFFFF"/>
                        </a:solidFill>
                      </a:endParaRPr>
                    </a:p>
                  </a:txBody>
                  <a:tcPr marT="91425" marB="91425" marR="91425" marL="91425"/>
                </a:tc>
              </a:tr>
            </a:tbl>
          </a:graphicData>
        </a:graphic>
      </p:graphicFrame>
      <p:sp>
        <p:nvSpPr>
          <p:cNvPr id="114" name="Google Shape;114;p19"/>
          <p:cNvSpPr txBox="1"/>
          <p:nvPr/>
        </p:nvSpPr>
        <p:spPr>
          <a:xfrm>
            <a:off x="721450" y="4169025"/>
            <a:ext cx="723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Our Neural Net Model in Phase 3 achieved</a:t>
            </a:r>
            <a:r>
              <a:rPr lang="en">
                <a:solidFill>
                  <a:srgbClr val="FFFFFF"/>
                </a:solidFill>
                <a:latin typeface="Average"/>
                <a:ea typeface="Average"/>
                <a:cs typeface="Average"/>
                <a:sym typeface="Average"/>
              </a:rPr>
              <a:t> less A</a:t>
            </a:r>
            <a:r>
              <a:rPr lang="en">
                <a:solidFill>
                  <a:srgbClr val="FFFFFF"/>
                </a:solidFill>
                <a:latin typeface="Average"/>
                <a:ea typeface="Average"/>
                <a:cs typeface="Average"/>
                <a:sym typeface="Average"/>
              </a:rPr>
              <a:t>UC score (0.7</a:t>
            </a:r>
            <a:r>
              <a:rPr lang="en">
                <a:solidFill>
                  <a:srgbClr val="FFFFFF"/>
                </a:solidFill>
                <a:latin typeface="Average"/>
                <a:ea typeface="Average"/>
                <a:cs typeface="Average"/>
                <a:sym typeface="Average"/>
              </a:rPr>
              <a:t>44</a:t>
            </a:r>
            <a:r>
              <a:rPr lang="en">
                <a:solidFill>
                  <a:srgbClr val="FFFFFF"/>
                </a:solidFill>
                <a:latin typeface="Average"/>
                <a:ea typeface="Average"/>
                <a:cs typeface="Average"/>
                <a:sym typeface="Average"/>
              </a:rPr>
              <a:t>) w</a:t>
            </a:r>
            <a:r>
              <a:rPr lang="en">
                <a:solidFill>
                  <a:srgbClr val="FFFFFF"/>
                </a:solidFill>
                <a:latin typeface="Average"/>
                <a:ea typeface="Average"/>
                <a:cs typeface="Average"/>
                <a:sym typeface="Average"/>
              </a:rPr>
              <a:t>hen compared to</a:t>
            </a:r>
            <a:r>
              <a:rPr lang="en">
                <a:solidFill>
                  <a:srgbClr val="FFFFFF"/>
                </a:solidFill>
                <a:latin typeface="Average"/>
                <a:ea typeface="Average"/>
                <a:cs typeface="Average"/>
                <a:sym typeface="Average"/>
              </a:rPr>
              <a:t> Phase 2 LightGBM (0.7</a:t>
            </a:r>
            <a:r>
              <a:rPr lang="en">
                <a:solidFill>
                  <a:srgbClr val="FFFFFF"/>
                </a:solidFill>
                <a:latin typeface="Average"/>
                <a:ea typeface="Average"/>
                <a:cs typeface="Average"/>
                <a:sym typeface="Average"/>
              </a:rPr>
              <a:t>6</a:t>
            </a:r>
            <a:r>
              <a:rPr lang="en">
                <a:solidFill>
                  <a:srgbClr val="FFFFFF"/>
                </a:solidFill>
                <a:latin typeface="Average"/>
                <a:ea typeface="Average"/>
                <a:cs typeface="Average"/>
                <a:sym typeface="Average"/>
              </a:rPr>
              <a:t>)</a:t>
            </a:r>
            <a:endParaRPr>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Kaggle Submission</a:t>
            </a:r>
            <a:endParaRPr/>
          </a:p>
        </p:txBody>
      </p:sp>
      <p:pic>
        <p:nvPicPr>
          <p:cNvPr id="120" name="Google Shape;120;p20"/>
          <p:cNvPicPr preferRelativeResize="0"/>
          <p:nvPr/>
        </p:nvPicPr>
        <p:blipFill rotWithShape="1">
          <a:blip r:embed="rId3">
            <a:alphaModFix/>
          </a:blip>
          <a:srcRect b="0" l="0" r="0" t="0"/>
          <a:stretch/>
        </p:blipFill>
        <p:spPr>
          <a:xfrm>
            <a:off x="420075" y="1556850"/>
            <a:ext cx="8412224" cy="180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26" name="Google Shape;12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en"/>
              <a:t>- In this phase our main focus was to implement a neural network, test and compare it with other models.</a:t>
            </a:r>
            <a:endParaRPr/>
          </a:p>
          <a:p>
            <a:pPr indent="0" lvl="0" marL="0" rtl="0" algn="l">
              <a:lnSpc>
                <a:spcPct val="115000"/>
              </a:lnSpc>
              <a:spcBef>
                <a:spcPts val="1200"/>
              </a:spcBef>
              <a:spcAft>
                <a:spcPts val="0"/>
              </a:spcAft>
              <a:buNone/>
            </a:pPr>
            <a:r>
              <a:rPr lang="en"/>
              <a:t>- Test accuracy for our neural network model is 0.74 AUC, on the other hand LightGBM's score is 0.76. </a:t>
            </a:r>
            <a:endParaRPr/>
          </a:p>
          <a:p>
            <a:pPr indent="0" lvl="0" marL="0" rtl="0" algn="l">
              <a:lnSpc>
                <a:spcPct val="115000"/>
              </a:lnSpc>
              <a:spcBef>
                <a:spcPts val="1200"/>
              </a:spcBef>
              <a:spcAft>
                <a:spcPts val="0"/>
              </a:spcAft>
              <a:buNone/>
            </a:pPr>
            <a:r>
              <a:rPr lang="en"/>
              <a:t>- Neural network took a lot more time to train than the LightGBM model as shown in the experimental results table.</a:t>
            </a:r>
            <a:endParaRPr/>
          </a:p>
          <a:p>
            <a:pPr indent="0" lvl="0" marL="0" rtl="0" algn="l">
              <a:lnSpc>
                <a:spcPct val="115000"/>
              </a:lnSpc>
              <a:spcBef>
                <a:spcPts val="1200"/>
              </a:spcBef>
              <a:spcAft>
                <a:spcPts val="0"/>
              </a:spcAft>
              <a:buNone/>
            </a:pPr>
            <a:r>
              <a:rPr lang="en"/>
              <a:t>- All in all, LightGBM tuned model is the best so far in our experimentation with best accuracy and least train time.</a:t>
            </a:r>
            <a:endParaRPr/>
          </a:p>
          <a:p>
            <a:pPr indent="0" lvl="0" marL="0" rtl="0" algn="l">
              <a:lnSpc>
                <a:spcPct val="115000"/>
              </a:lnSpc>
              <a:spcBef>
                <a:spcPts val="1200"/>
              </a:spcBef>
              <a:spcAft>
                <a:spcPts val="0"/>
              </a:spcAft>
              <a:buNone/>
            </a:pPr>
            <a:r>
              <a:rPr lang="en"/>
              <a:t>- For future scope we would like to tune neural network parameters to get a better accuracy with some additional feature engineering to get better scores.</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