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90" r:id="rId3"/>
    <p:sldId id="302" r:id="rId4"/>
    <p:sldId id="300" r:id="rId5"/>
    <p:sldId id="291" r:id="rId6"/>
    <p:sldId id="294" r:id="rId7"/>
    <p:sldId id="29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02" autoAdjust="0"/>
  </p:normalViewPr>
  <p:slideViewPr>
    <p:cSldViewPr>
      <p:cViewPr varScale="1">
        <p:scale>
          <a:sx n="57" d="100"/>
          <a:sy n="57" d="100"/>
        </p:scale>
        <p:origin x="2122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4D6BE-B561-4D83-B15B-F9017E38AE7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A1642-B93D-427D-B6BF-40EC94FA9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38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F24FA-812A-42C2-8948-95BCC9F2770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1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Modulation process ko start </a:t>
            </a:r>
            <a:r>
              <a:rPr lang="en-IN" dirty="0" err="1"/>
              <a:t>krne</a:t>
            </a:r>
            <a:r>
              <a:rPr lang="en-IN" dirty="0"/>
              <a:t> se </a:t>
            </a:r>
            <a:r>
              <a:rPr lang="en-IN" dirty="0" err="1"/>
              <a:t>phle</a:t>
            </a:r>
            <a:r>
              <a:rPr lang="en-IN" dirty="0"/>
              <a:t>, </a:t>
            </a:r>
            <a:r>
              <a:rPr lang="en-IN" dirty="0" err="1"/>
              <a:t>isme</a:t>
            </a:r>
            <a:r>
              <a:rPr lang="en-IN" dirty="0"/>
              <a:t> use hone different types of signals ko </a:t>
            </a:r>
            <a:r>
              <a:rPr lang="en-IN" dirty="0" err="1"/>
              <a:t>samjh</a:t>
            </a:r>
            <a:r>
              <a:rPr lang="en-IN" dirty="0"/>
              <a:t> </a:t>
            </a:r>
            <a:r>
              <a:rPr lang="en-IN" dirty="0" err="1"/>
              <a:t>lete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 </a:t>
            </a:r>
          </a:p>
          <a:p>
            <a:r>
              <a:rPr lang="en-IN" dirty="0"/>
              <a:t>Modulating signal: ye wo signal </a:t>
            </a:r>
            <a:r>
              <a:rPr lang="en-IN" dirty="0" err="1"/>
              <a:t>hota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jo information </a:t>
            </a:r>
            <a:r>
              <a:rPr lang="en-IN" dirty="0" err="1"/>
              <a:t>yani</a:t>
            </a:r>
            <a:r>
              <a:rPr lang="en-IN" dirty="0"/>
              <a:t> message ko carry </a:t>
            </a:r>
            <a:r>
              <a:rPr lang="en-IN" dirty="0" err="1"/>
              <a:t>krta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 </a:t>
            </a:r>
            <a:r>
              <a:rPr lang="en-IN" dirty="0" err="1"/>
              <a:t>Isiliye</a:t>
            </a:r>
            <a:r>
              <a:rPr lang="en-IN" dirty="0"/>
              <a:t> </a:t>
            </a:r>
            <a:r>
              <a:rPr lang="en-IN" dirty="0" err="1"/>
              <a:t>isko</a:t>
            </a:r>
            <a:r>
              <a:rPr lang="en-IN" dirty="0"/>
              <a:t> </a:t>
            </a:r>
            <a:r>
              <a:rPr lang="en-IN" dirty="0" err="1"/>
              <a:t>messaye</a:t>
            </a:r>
            <a:r>
              <a:rPr lang="en-IN" dirty="0"/>
              <a:t> signal </a:t>
            </a:r>
            <a:r>
              <a:rPr lang="en-IN" dirty="0" err="1"/>
              <a:t>ya</a:t>
            </a:r>
            <a:r>
              <a:rPr lang="en-IN" dirty="0"/>
              <a:t> information carrying signal </a:t>
            </a:r>
            <a:r>
              <a:rPr lang="en-IN" dirty="0" err="1"/>
              <a:t>bhi</a:t>
            </a:r>
            <a:r>
              <a:rPr lang="en-IN" dirty="0"/>
              <a:t> </a:t>
            </a:r>
            <a:r>
              <a:rPr lang="en-IN" dirty="0" err="1"/>
              <a:t>khte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 It is also called baseband signal.</a:t>
            </a:r>
          </a:p>
          <a:p>
            <a:r>
              <a:rPr lang="en-IN" dirty="0"/>
              <a:t>Modulation process me signal ki koi property change </a:t>
            </a:r>
            <a:r>
              <a:rPr lang="en-IN" dirty="0" err="1"/>
              <a:t>hoti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 </a:t>
            </a:r>
            <a:r>
              <a:rPr lang="en-IN" dirty="0" err="1"/>
              <a:t>Chaliye</a:t>
            </a:r>
            <a:r>
              <a:rPr lang="en-IN" dirty="0"/>
              <a:t> ex example se </a:t>
            </a:r>
            <a:r>
              <a:rPr lang="en-IN" dirty="0" err="1"/>
              <a:t>samjhne</a:t>
            </a:r>
            <a:r>
              <a:rPr lang="en-IN" dirty="0"/>
              <a:t> ki </a:t>
            </a:r>
            <a:r>
              <a:rPr lang="en-IN" dirty="0" err="1"/>
              <a:t>kosish</a:t>
            </a:r>
            <a:r>
              <a:rPr lang="en-IN" dirty="0"/>
              <a:t> </a:t>
            </a:r>
            <a:r>
              <a:rPr lang="en-IN" dirty="0" err="1"/>
              <a:t>krte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ki </a:t>
            </a:r>
            <a:r>
              <a:rPr lang="en-IN" dirty="0" err="1"/>
              <a:t>kis</a:t>
            </a:r>
            <a:r>
              <a:rPr lang="en-IN" dirty="0"/>
              <a:t> signal ki </a:t>
            </a:r>
            <a:r>
              <a:rPr lang="en-IN" dirty="0" err="1"/>
              <a:t>propert</a:t>
            </a:r>
            <a:r>
              <a:rPr lang="en-IN" dirty="0"/>
              <a:t> change </a:t>
            </a:r>
            <a:r>
              <a:rPr lang="en-IN" dirty="0" err="1"/>
              <a:t>hoti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</a:p>
          <a:p>
            <a:r>
              <a:rPr lang="en-IN" dirty="0"/>
              <a:t>Suppose </a:t>
            </a:r>
            <a:r>
              <a:rPr lang="en-IN" dirty="0" err="1"/>
              <a:t>aap</a:t>
            </a:r>
            <a:r>
              <a:rPr lang="en-IN" dirty="0"/>
              <a:t> </a:t>
            </a:r>
            <a:r>
              <a:rPr lang="en-IN" dirty="0" err="1"/>
              <a:t>apne</a:t>
            </a:r>
            <a:r>
              <a:rPr lang="en-IN" dirty="0"/>
              <a:t> friend ko phone </a:t>
            </a:r>
            <a:r>
              <a:rPr lang="en-IN" dirty="0" err="1"/>
              <a:t>krte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aur </a:t>
            </a:r>
            <a:r>
              <a:rPr lang="en-IN" dirty="0" err="1"/>
              <a:t>khte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hello, </a:t>
            </a:r>
            <a:r>
              <a:rPr lang="en-IN" dirty="0" err="1"/>
              <a:t>yha</a:t>
            </a:r>
            <a:r>
              <a:rPr lang="en-IN" dirty="0"/>
              <a:t> pr hello ek message </a:t>
            </a:r>
            <a:r>
              <a:rPr lang="en-IN" dirty="0" err="1"/>
              <a:t>hai</a:t>
            </a:r>
            <a:r>
              <a:rPr lang="en-IN" dirty="0"/>
              <a:t>. Ab agar </a:t>
            </a:r>
            <a:r>
              <a:rPr lang="en-IN" dirty="0" err="1"/>
              <a:t>iski</a:t>
            </a:r>
            <a:r>
              <a:rPr lang="en-IN" dirty="0"/>
              <a:t> property ko change </a:t>
            </a:r>
            <a:r>
              <a:rPr lang="en-IN" dirty="0" err="1"/>
              <a:t>krke</a:t>
            </a:r>
            <a:r>
              <a:rPr lang="en-IN" dirty="0"/>
              <a:t> </a:t>
            </a:r>
            <a:r>
              <a:rPr lang="en-IN" dirty="0" err="1"/>
              <a:t>isko</a:t>
            </a:r>
            <a:r>
              <a:rPr lang="en-IN" dirty="0"/>
              <a:t> modulate </a:t>
            </a:r>
            <a:r>
              <a:rPr lang="en-IN" dirty="0" err="1"/>
              <a:t>krte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to </a:t>
            </a:r>
            <a:r>
              <a:rPr lang="en-IN" dirty="0" err="1"/>
              <a:t>aapka</a:t>
            </a:r>
            <a:r>
              <a:rPr lang="en-IN" dirty="0"/>
              <a:t> friend </a:t>
            </a:r>
            <a:r>
              <a:rPr lang="en-IN" dirty="0" err="1"/>
              <a:t>isko</a:t>
            </a:r>
            <a:r>
              <a:rPr lang="en-IN" dirty="0"/>
              <a:t> </a:t>
            </a:r>
            <a:r>
              <a:rPr lang="en-IN" dirty="0" err="1"/>
              <a:t>hilo</a:t>
            </a:r>
            <a:r>
              <a:rPr lang="en-IN" dirty="0"/>
              <a:t> suntan </a:t>
            </a:r>
            <a:r>
              <a:rPr lang="en-IN" dirty="0" err="1"/>
              <a:t>hai</a:t>
            </a:r>
            <a:r>
              <a:rPr lang="en-IN" dirty="0"/>
              <a:t> aur </a:t>
            </a:r>
            <a:r>
              <a:rPr lang="en-IN" dirty="0" err="1"/>
              <a:t>hilne</a:t>
            </a:r>
            <a:r>
              <a:rPr lang="en-IN" dirty="0"/>
              <a:t> </a:t>
            </a:r>
            <a:r>
              <a:rPr lang="en-IN" dirty="0" err="1"/>
              <a:t>lagta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 </a:t>
            </a:r>
            <a:r>
              <a:rPr lang="en-IN" dirty="0" err="1"/>
              <a:t>Yha</a:t>
            </a:r>
            <a:r>
              <a:rPr lang="en-IN" dirty="0"/>
              <a:t> pr message corrupt </a:t>
            </a:r>
            <a:r>
              <a:rPr lang="en-IN" dirty="0" err="1"/>
              <a:t>ho</a:t>
            </a:r>
            <a:r>
              <a:rPr lang="en-IN" dirty="0"/>
              <a:t> </a:t>
            </a:r>
            <a:r>
              <a:rPr lang="en-IN" dirty="0" err="1"/>
              <a:t>gya</a:t>
            </a:r>
            <a:r>
              <a:rPr lang="en-IN" dirty="0"/>
              <a:t>.</a:t>
            </a:r>
          </a:p>
          <a:p>
            <a:r>
              <a:rPr lang="en-IN" dirty="0" err="1"/>
              <a:t>Iska</a:t>
            </a:r>
            <a:r>
              <a:rPr lang="en-IN" dirty="0"/>
              <a:t> </a:t>
            </a:r>
            <a:r>
              <a:rPr lang="en-IN" dirty="0" err="1"/>
              <a:t>matlab</a:t>
            </a:r>
            <a:r>
              <a:rPr lang="en-IN" dirty="0"/>
              <a:t> koi aur signal hi signal </a:t>
            </a:r>
            <a:r>
              <a:rPr lang="en-IN" dirty="0" err="1"/>
              <a:t>hai</a:t>
            </a:r>
            <a:r>
              <a:rPr lang="en-IN" dirty="0"/>
              <a:t> </a:t>
            </a:r>
            <a:r>
              <a:rPr lang="en-IN" dirty="0" err="1"/>
              <a:t>jiski</a:t>
            </a:r>
            <a:r>
              <a:rPr lang="en-IN" dirty="0"/>
              <a:t> property change </a:t>
            </a:r>
            <a:r>
              <a:rPr lang="en-IN" dirty="0" err="1"/>
              <a:t>hoti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 Wo signal carrier signal </a:t>
            </a:r>
            <a:r>
              <a:rPr lang="en-IN" dirty="0" err="1"/>
              <a:t>kahlata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</a:p>
          <a:p>
            <a:r>
              <a:rPr lang="en-IN" dirty="0"/>
              <a:t>Therefore modulation is defined as</a:t>
            </a:r>
          </a:p>
          <a:p>
            <a:r>
              <a:rPr lang="en-IN" dirty="0"/>
              <a:t>After modulation, carrier signal aur modulating signal </a:t>
            </a:r>
            <a:r>
              <a:rPr lang="en-IN" dirty="0" err="1"/>
              <a:t>ke</a:t>
            </a:r>
            <a:r>
              <a:rPr lang="en-IN" dirty="0"/>
              <a:t> combination se obtain signal modulated signal kaha </a:t>
            </a:r>
            <a:r>
              <a:rPr lang="en-IN" dirty="0" err="1"/>
              <a:t>jata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A1642-B93D-427D-B6BF-40EC94FA96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727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Simply agar mathematical signal ki </a:t>
            </a:r>
            <a:r>
              <a:rPr lang="en-IN" dirty="0" err="1"/>
              <a:t>baat</a:t>
            </a:r>
            <a:r>
              <a:rPr lang="en-IN" dirty="0"/>
              <a:t> </a:t>
            </a:r>
            <a:r>
              <a:rPr lang="en-IN" dirty="0" err="1"/>
              <a:t>aati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, to </a:t>
            </a:r>
            <a:r>
              <a:rPr lang="en-IN" dirty="0" err="1"/>
              <a:t>sabse</a:t>
            </a:r>
            <a:r>
              <a:rPr lang="en-IN" dirty="0"/>
              <a:t> </a:t>
            </a:r>
            <a:r>
              <a:rPr lang="en-IN" dirty="0" err="1"/>
              <a:t>phle</a:t>
            </a:r>
            <a:r>
              <a:rPr lang="en-IN" dirty="0"/>
              <a:t> mind me sin signal </a:t>
            </a:r>
            <a:r>
              <a:rPr lang="en-IN" dirty="0" err="1"/>
              <a:t>ya</a:t>
            </a:r>
            <a:r>
              <a:rPr lang="en-IN" dirty="0"/>
              <a:t> cos signal </a:t>
            </a:r>
            <a:r>
              <a:rPr lang="en-IN" dirty="0" err="1"/>
              <a:t>aata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 Amplitude modulation </a:t>
            </a:r>
            <a:r>
              <a:rPr lang="en-IN" dirty="0" err="1"/>
              <a:t>ke</a:t>
            </a:r>
            <a:r>
              <a:rPr lang="en-IN" dirty="0"/>
              <a:t> is lecture me hm log cos signal ko reference signal mate hue study </a:t>
            </a:r>
            <a:r>
              <a:rPr lang="en-IN" dirty="0" err="1"/>
              <a:t>karenge</a:t>
            </a:r>
            <a:r>
              <a:rPr lang="en-IN" dirty="0"/>
              <a:t>. </a:t>
            </a:r>
          </a:p>
          <a:p>
            <a:r>
              <a:rPr lang="en-IN" dirty="0"/>
              <a:t>Hm log </a:t>
            </a:r>
            <a:r>
              <a:rPr lang="en-IN"/>
              <a:t>message signal ko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A1642-B93D-427D-B6BF-40EC94FA967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84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6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5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92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85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3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24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0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7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tx1">
              <a:lumMod val="50000"/>
              <a:lumOff val="5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70455-9AD5-463F-95D6-1B3F67F73E6D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A8F1-728D-40EF-8EEA-28E20D20A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5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wmf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3.emf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15" Type="http://schemas.openxmlformats.org/officeDocument/2006/relationships/image" Target="../media/image9.png"/><Relationship Id="rId10" Type="http://schemas.openxmlformats.org/officeDocument/2006/relationships/image" Target="../media/image6.wmf"/><Relationship Id="rId4" Type="http://schemas.openxmlformats.org/officeDocument/2006/relationships/image" Target="../media/image1.e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1600" y="387496"/>
            <a:ext cx="740577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Amplitude Modulation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7384" y="6147338"/>
            <a:ext cx="2721650" cy="646331"/>
          </a:xfrm>
          <a:prstGeom prst="rect">
            <a:avLst/>
          </a:prstGeom>
          <a:ln>
            <a:solidFill>
              <a:srgbClr val="FFFF00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7030A0"/>
                </a:solidFill>
                <a:latin typeface="Times" pitchFamily="18" charset="0"/>
              </a:rPr>
              <a:t>By:</a:t>
            </a:r>
          </a:p>
          <a:p>
            <a:pPr algn="just"/>
            <a:r>
              <a:rPr lang="en-US" dirty="0">
                <a:solidFill>
                  <a:srgbClr val="7030A0"/>
                </a:solidFill>
                <a:latin typeface="Times" pitchFamily="18" charset="0"/>
              </a:rPr>
              <a:t>Dr. </a:t>
            </a:r>
            <a:r>
              <a:rPr lang="en-US" dirty="0" err="1">
                <a:solidFill>
                  <a:srgbClr val="7030A0"/>
                </a:solidFill>
                <a:latin typeface="Times" pitchFamily="18" charset="0"/>
              </a:rPr>
              <a:t>Akhilesh</a:t>
            </a:r>
            <a:r>
              <a:rPr lang="en-US" dirty="0">
                <a:solidFill>
                  <a:srgbClr val="7030A0"/>
                </a:solidFill>
                <a:latin typeface="Times" pitchFamily="18" charset="0"/>
              </a:rPr>
              <a:t> Kumar Gupta</a:t>
            </a:r>
            <a:endParaRPr lang="en-IN" dirty="0">
              <a:solidFill>
                <a:srgbClr val="7030A0"/>
              </a:solidFill>
              <a:latin typeface="Times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8424" y="6356350"/>
            <a:ext cx="298376" cy="365125"/>
          </a:xfrm>
        </p:spPr>
        <p:txBody>
          <a:bodyPr/>
          <a:lstStyle/>
          <a:p>
            <a:fld id="{1D6858AF-86B0-4659-9C26-B2EEE52BD9E7}" type="slidenum">
              <a:rPr lang="en-IN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IN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63888" y="1412776"/>
            <a:ext cx="1902128" cy="52322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Lecture - 1</a:t>
            </a:r>
            <a:endParaRPr lang="en-IN" sz="2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B397FBE-E89A-8717-B9A1-20EEBD30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99" y="2083241"/>
            <a:ext cx="2423160" cy="998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189EC8-6039-E8B5-69B8-925503905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226926"/>
            <a:ext cx="3063240" cy="134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943203-A54E-82B0-ADC4-C0E216923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8064" y="2561956"/>
            <a:ext cx="2499360" cy="2339340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4A91C78F-23A2-7F44-3445-EFF133A1A83A}"/>
              </a:ext>
            </a:extLst>
          </p:cNvPr>
          <p:cNvSpPr/>
          <p:nvPr/>
        </p:nvSpPr>
        <p:spPr>
          <a:xfrm>
            <a:off x="3563888" y="3284984"/>
            <a:ext cx="504056" cy="523220"/>
          </a:xfrm>
          <a:prstGeom prst="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0165B-C443-986F-8531-F17E669F5A21}"/>
              </a:ext>
            </a:extLst>
          </p:cNvPr>
          <p:cNvSpPr/>
          <p:nvPr/>
        </p:nvSpPr>
        <p:spPr>
          <a:xfrm>
            <a:off x="5810154" y="2018028"/>
            <a:ext cx="156972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AM signal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577A4B-9D29-B759-2B0F-6BFF4ACAB1D7}"/>
              </a:ext>
            </a:extLst>
          </p:cNvPr>
          <p:cNvSpPr/>
          <p:nvPr/>
        </p:nvSpPr>
        <p:spPr>
          <a:xfrm>
            <a:off x="539552" y="1614829"/>
            <a:ext cx="230063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modulating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ignal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F03450-A3D1-AAA9-AA2B-38F14644A03C}"/>
              </a:ext>
            </a:extLst>
          </p:cNvPr>
          <p:cNvSpPr/>
          <p:nvPr/>
        </p:nvSpPr>
        <p:spPr>
          <a:xfrm>
            <a:off x="539552" y="3788989"/>
            <a:ext cx="196720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Carrier Signal</a:t>
            </a:r>
          </a:p>
        </p:txBody>
      </p:sp>
    </p:spTree>
    <p:extLst>
      <p:ext uri="{BB962C8B-B14F-4D97-AF65-F5344CB8AC3E}">
        <p14:creationId xmlns:p14="http://schemas.microsoft.com/office/powerpoint/2010/main" val="392228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1340">
        <p14:window dir="vert"/>
      </p:transition>
    </mc:Choice>
    <mc:Fallback xmlns="">
      <p:transition spd="slow" advTm="134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250"/>
                            </p:stCondLst>
                            <p:childTnLst>
                              <p:par>
                                <p:cTn id="26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6 -1.48148E-6 L 0.30035 -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7" y="-11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Modulation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71251"/>
            <a:ext cx="9154344" cy="1975712"/>
          </a:xfrm>
          <a:solidFill>
            <a:schemeClr val="lt1">
              <a:alpha val="67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Modulating Signal:                                       or                               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or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Carrier signal: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 frequency signal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whose property varies according to message signal.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974A24-140A-4438-D91F-68255D253803}"/>
              </a:ext>
            </a:extLst>
          </p:cNvPr>
          <p:cNvSpPr txBox="1"/>
          <p:nvPr/>
        </p:nvSpPr>
        <p:spPr>
          <a:xfrm>
            <a:off x="2913372" y="584185"/>
            <a:ext cx="2162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Message Signal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C7C0A-F70D-E023-4849-CAEC63A2E612}"/>
              </a:ext>
            </a:extLst>
          </p:cNvPr>
          <p:cNvSpPr txBox="1"/>
          <p:nvPr/>
        </p:nvSpPr>
        <p:spPr>
          <a:xfrm>
            <a:off x="5292080" y="575196"/>
            <a:ext cx="240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Baseband Signal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852FF-DD42-2678-5B55-1EBAE5369237}"/>
              </a:ext>
            </a:extLst>
          </p:cNvPr>
          <p:cNvSpPr txBox="1"/>
          <p:nvPr/>
        </p:nvSpPr>
        <p:spPr>
          <a:xfrm>
            <a:off x="2541989" y="991414"/>
            <a:ext cx="3398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Information carrying Signal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BFC34-904F-7BBB-6842-59DFE7012797}"/>
              </a:ext>
            </a:extLst>
          </p:cNvPr>
          <p:cNvSpPr txBox="1"/>
          <p:nvPr/>
        </p:nvSpPr>
        <p:spPr>
          <a:xfrm>
            <a:off x="10344" y="4307794"/>
            <a:ext cx="9144000" cy="960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Modulated signal: 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resultant signal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obtained by combining the modulating signal and carrier signal is called modulated signal.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463C6-3E85-910B-A0F4-89237EBBEA88}"/>
              </a:ext>
            </a:extLst>
          </p:cNvPr>
          <p:cNvSpPr txBox="1"/>
          <p:nvPr/>
        </p:nvSpPr>
        <p:spPr>
          <a:xfrm>
            <a:off x="0" y="2663401"/>
            <a:ext cx="9144000" cy="14279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Modulation is the process in which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specific properties of a carrier signal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(a high-frequency signal) are varied in accordance with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instantaneous value of the baseband signal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(a low-frequency signal).</a:t>
            </a:r>
            <a:endParaRPr lang="en-IN" sz="2000" b="1" dirty="0"/>
          </a:p>
        </p:txBody>
      </p:sp>
      <p:pic>
        <p:nvPicPr>
          <p:cNvPr id="10" name="New-Project">
            <a:hlinkClick r:id="" action="ppaction://media"/>
            <a:extLst>
              <a:ext uri="{FF2B5EF4-FFF2-40B4-BE49-F238E27FC236}">
                <a16:creationId xmlns:a16="http://schemas.microsoft.com/office/drawing/2014/main" id="{AEF83396-2D68-E7A3-BBF6-D893DB38F49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t="8445"/>
          <a:stretch>
            <a:fillRect/>
          </a:stretch>
        </p:blipFill>
        <p:spPr>
          <a:xfrm>
            <a:off x="611560" y="1616022"/>
            <a:ext cx="6264696" cy="446882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4969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993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934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34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934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913411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9134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91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91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2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</p:childTnLst>
        </p:cTn>
      </p:par>
    </p:tnLst>
    <p:bldLst>
      <p:bldP spid="913411" grpId="0" build="p" animBg="1"/>
      <p:bldP spid="2" grpId="0"/>
      <p:bldP spid="2" grpId="1"/>
      <p:bldP spid="4" grpId="0"/>
      <p:bldP spid="4" grpId="1"/>
      <p:bldP spid="5" grpId="0"/>
      <p:bldP spid="5" grpId="1"/>
      <p:bldP spid="6" grpId="0" animBg="1"/>
      <p:bldP spid="8" grpId="0" animBg="1"/>
      <p:bldP spid="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A9E0F-C92D-9060-099E-C7A93FC1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72FA-0567-5F77-FF47-96FE7E37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7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04664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Amplitude Modulation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BFC34-904F-7BBB-6842-59DFE7012797}"/>
              </a:ext>
            </a:extLst>
          </p:cNvPr>
          <p:cNvSpPr txBox="1"/>
          <p:nvPr/>
        </p:nvSpPr>
        <p:spPr>
          <a:xfrm>
            <a:off x="0" y="548680"/>
            <a:ext cx="9144000" cy="96032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As the name indicates the term </a:t>
            </a:r>
            <a:r>
              <a:rPr lang="en-US" sz="2000" b="1" dirty="0">
                <a:latin typeface="Times" panose="02020603050405020304" pitchFamily="18" charset="0"/>
                <a:cs typeface="Times" panose="02020603050405020304" pitchFamily="18" charset="0"/>
              </a:rPr>
              <a:t>“Amplitude”</a:t>
            </a:r>
            <a:r>
              <a:rPr lang="en-US" sz="2000" dirty="0">
                <a:latin typeface="Times" panose="02020603050405020304" pitchFamily="18" charset="0"/>
                <a:cs typeface="Times" panose="02020603050405020304" pitchFamily="18" charset="0"/>
              </a:rPr>
              <a:t>, in this approach, the amplitude of the carrier signal is varied in accordance with the instantaneous value of modulating signal. </a:t>
            </a:r>
            <a:endParaRPr lang="en-IN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5FB23-6908-E674-ACC8-8523155B200E}"/>
              </a:ext>
            </a:extLst>
          </p:cNvPr>
          <p:cNvSpPr txBox="1"/>
          <p:nvPr/>
        </p:nvSpPr>
        <p:spPr>
          <a:xfrm>
            <a:off x="0" y="1700808"/>
            <a:ext cx="9144000" cy="88729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hi-IN" dirty="0">
                <a:latin typeface="Times" panose="02020603050405020304" pitchFamily="18" charset="0"/>
              </a:rPr>
              <a:t>जैसा कि नाम </a:t>
            </a:r>
            <a:r>
              <a:rPr lang="hi-IN" b="1" dirty="0">
                <a:latin typeface="Times" panose="02020603050405020304" pitchFamily="18" charset="0"/>
              </a:rPr>
              <a:t>"आयाम" </a:t>
            </a:r>
            <a:r>
              <a:rPr lang="hi-IN" dirty="0">
                <a:latin typeface="Times" panose="02020603050405020304" pitchFamily="18" charset="0"/>
              </a:rPr>
              <a:t>शब्द को इंगित करता है, इस दृष्टिकोण में, वाहक </a:t>
            </a:r>
            <a:r>
              <a:rPr lang="hi-IN" dirty="0" err="1">
                <a:latin typeface="Times" panose="02020603050405020304" pitchFamily="18" charset="0"/>
              </a:rPr>
              <a:t>सिग्नल</a:t>
            </a:r>
            <a:r>
              <a:rPr lang="hi-IN" dirty="0">
                <a:latin typeface="Times" panose="02020603050405020304" pitchFamily="18" charset="0"/>
              </a:rPr>
              <a:t> का आयाम, </a:t>
            </a:r>
            <a:r>
              <a:rPr lang="hi-IN" dirty="0" err="1">
                <a:latin typeface="Times" panose="02020603050405020304" pitchFamily="18" charset="0"/>
              </a:rPr>
              <a:t>मॉड्यूलेटिंग</a:t>
            </a:r>
            <a:r>
              <a:rPr lang="hi-IN" dirty="0">
                <a:latin typeface="Times" panose="02020603050405020304" pitchFamily="18" charset="0"/>
              </a:rPr>
              <a:t> </a:t>
            </a:r>
            <a:r>
              <a:rPr lang="hi-IN" dirty="0" err="1">
                <a:latin typeface="Times" panose="02020603050405020304" pitchFamily="18" charset="0"/>
              </a:rPr>
              <a:t>सिग्नल</a:t>
            </a:r>
            <a:r>
              <a:rPr lang="hi-IN" dirty="0">
                <a:latin typeface="Times" panose="02020603050405020304" pitchFamily="18" charset="0"/>
              </a:rPr>
              <a:t> के तात्कालिक मान के अनुसार बदलता है ।</a:t>
            </a:r>
            <a:endParaRPr lang="en-IN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227D2F-A5FC-C680-87E2-DDB2B3C9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36" y="2788605"/>
            <a:ext cx="1984216" cy="8173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0D71EE-9563-6126-9911-93F78A326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0416" y="4811905"/>
            <a:ext cx="2584318" cy="11378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6BA50E-B6B3-5EA7-7C2F-710065E99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099" y="2740037"/>
            <a:ext cx="1900497" cy="1778819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C15DE06E-DC16-D5AF-4A36-26BD8C793ACE}"/>
              </a:ext>
            </a:extLst>
          </p:cNvPr>
          <p:cNvSpPr/>
          <p:nvPr/>
        </p:nvSpPr>
        <p:spPr>
          <a:xfrm>
            <a:off x="3176801" y="4303767"/>
            <a:ext cx="504056" cy="523220"/>
          </a:xfrm>
          <a:prstGeom prst="plu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74E95-9EAD-987D-B211-AB301D18F3E0}"/>
              </a:ext>
            </a:extLst>
          </p:cNvPr>
          <p:cNvSpPr/>
          <p:nvPr/>
        </p:nvSpPr>
        <p:spPr>
          <a:xfrm>
            <a:off x="6392384" y="2862169"/>
            <a:ext cx="22493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Modulated Signal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AC08EB-F69A-DA92-A770-938EDD7FC2F8}"/>
              </a:ext>
            </a:extLst>
          </p:cNvPr>
          <p:cNvSpPr/>
          <p:nvPr/>
        </p:nvSpPr>
        <p:spPr>
          <a:xfrm>
            <a:off x="301524" y="3684066"/>
            <a:ext cx="2092239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Modulating Signal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A301DA-9024-03EB-2B61-F371EBD4BDBA}"/>
              </a:ext>
            </a:extLst>
          </p:cNvPr>
          <p:cNvSpPr/>
          <p:nvPr/>
        </p:nvSpPr>
        <p:spPr>
          <a:xfrm>
            <a:off x="251520" y="5877272"/>
            <a:ext cx="1715534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The Carrier Signal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0404D64-DC10-974D-68A4-7748728AC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026540"/>
              </p:ext>
            </p:extLst>
          </p:nvPr>
        </p:nvGraphicFramePr>
        <p:xfrm>
          <a:off x="311420" y="4100684"/>
          <a:ext cx="1960139" cy="401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44520" imgH="253800" progId="Equation.DSMT4">
                  <p:embed/>
                </p:oleObj>
              </mc:Choice>
              <mc:Fallback>
                <p:oleObj name="Equation" r:id="rId7" imgW="1244520" imgH="2538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7DAB247-D377-4360-0529-AF8F7ADAD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1420" y="4100684"/>
                        <a:ext cx="1960139" cy="401034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accent2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AD61A93-AC01-C2B0-6525-EB2FD2016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999679"/>
              </p:ext>
            </p:extLst>
          </p:nvPr>
        </p:nvGraphicFramePr>
        <p:xfrm>
          <a:off x="237741" y="6343645"/>
          <a:ext cx="1885987" cy="415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55600" imgH="253800" progId="Equation.DSMT4">
                  <p:embed/>
                </p:oleObj>
              </mc:Choice>
              <mc:Fallback>
                <p:oleObj name="Equation" r:id="rId9" imgW="1155600" imgH="2538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3B65B75B-1454-0A7B-17FB-B386BB2A25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7741" y="6343645"/>
                        <a:ext cx="1885987" cy="415704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735A99D-8228-955B-3017-24918B0F1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090411"/>
              </p:ext>
            </p:extLst>
          </p:nvPr>
        </p:nvGraphicFramePr>
        <p:xfrm>
          <a:off x="4341139" y="4648394"/>
          <a:ext cx="2894888" cy="436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54000" imgH="279360" progId="Equation.DSMT4">
                  <p:embed/>
                </p:oleObj>
              </mc:Choice>
              <mc:Fallback>
                <p:oleObj name="Equation" r:id="rId11" imgW="1854000" imgH="2793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4E6A8AD-1442-2112-644F-3E08BA1F04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1139" y="4648394"/>
                        <a:ext cx="2894888" cy="436886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518D434-40AF-E0C3-9478-7624FED3A0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64983"/>
              </p:ext>
            </p:extLst>
          </p:nvPr>
        </p:nvGraphicFramePr>
        <p:xfrm>
          <a:off x="3995936" y="5457145"/>
          <a:ext cx="3017224" cy="140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33360" imgH="990360" progId="Equation.DSMT4">
                  <p:embed/>
                </p:oleObj>
              </mc:Choice>
              <mc:Fallback>
                <p:oleObj name="Equation" r:id="rId13" imgW="2133360" imgH="990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8CD6CDE-F2B3-653A-28C2-D88A83178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5936" y="5457145"/>
                        <a:ext cx="3017224" cy="140085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F6CF4B0-DF4C-9E8C-8F7B-71E1DE4267C4}"/>
              </a:ext>
            </a:extLst>
          </p:cNvPr>
          <p:cNvCxnSpPr>
            <a:cxnSpLocks/>
          </p:cNvCxnSpPr>
          <p:nvPr/>
        </p:nvCxnSpPr>
        <p:spPr>
          <a:xfrm>
            <a:off x="2483768" y="4501718"/>
            <a:ext cx="2026782" cy="918139"/>
          </a:xfrm>
          <a:prstGeom prst="straightConnector1">
            <a:avLst/>
          </a:prstGeom>
          <a:ln w="34925">
            <a:prstDash val="lgDash"/>
            <a:tailEnd type="stealth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4" name="New-Project">
            <a:hlinkClick r:id="" action="ppaction://media"/>
            <a:extLst>
              <a:ext uri="{FF2B5EF4-FFF2-40B4-BE49-F238E27FC236}">
                <a16:creationId xmlns:a16="http://schemas.microsoft.com/office/drawing/2014/main" id="{D25D72D2-6AD5-4142-685B-376300250DA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15"/>
          <a:srcRect l="36988" t="7365" r="30610" b="30001"/>
          <a:stretch/>
        </p:blipFill>
        <p:spPr>
          <a:xfrm>
            <a:off x="2558880" y="5271537"/>
            <a:ext cx="1284914" cy="157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2" presetClass="path" presetSubtype="0" repeatCount="indefinite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33333E-6 L 0.30035 -0.00209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17" y="-11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2" dur="100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5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3600" dirty="0">
                <a:solidFill>
                  <a:schemeClr val="dk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Amplitude Modulation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467544" y="1052736"/>
            <a:ext cx="820891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Modulation Index </a:t>
            </a:r>
            <a:r>
              <a:rPr lang="en-US" alt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- The ratio between the amplitudes of the modulating signal and carrier, expressed by the equation:</a:t>
            </a:r>
          </a:p>
          <a:p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008841"/>
              </p:ext>
            </p:extLst>
          </p:nvPr>
        </p:nvGraphicFramePr>
        <p:xfrm>
          <a:off x="3441700" y="1936750"/>
          <a:ext cx="1398588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95000" progId="Equation.DSMT4">
                  <p:embed/>
                </p:oleObj>
              </mc:Choice>
              <mc:Fallback>
                <p:oleObj name="Equation" r:id="rId2" imgW="876240" imgH="495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936750"/>
                        <a:ext cx="1398588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67544" y="3933056"/>
            <a:ext cx="8208912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Bandwidth-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bandwidth of AM wave is twice the bandwidth of the baseband signal.</a:t>
            </a:r>
            <a:endParaRPr lang="en-US" altLang="en-US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638053"/>
              </p:ext>
            </p:extLst>
          </p:nvPr>
        </p:nvGraphicFramePr>
        <p:xfrm>
          <a:off x="3644900" y="4691063"/>
          <a:ext cx="109537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4691063"/>
                        <a:ext cx="1095375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67544" y="2924908"/>
            <a:ext cx="8208912" cy="87357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Modulation index </a:t>
            </a:r>
            <a:r>
              <a:rPr lang="en-US" alt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is also  known </a:t>
            </a:r>
            <a:r>
              <a:rPr lang="en-US" altLang="en-US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as depth of modulation, degree of modulation </a:t>
            </a:r>
            <a:r>
              <a:rPr lang="en-US" alt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en-US" b="1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modulation factor.</a:t>
            </a:r>
            <a:endParaRPr lang="en-US" altLang="en-US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9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849"/>
            <a:ext cx="9144000" cy="53683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altLang="en-US" sz="2800" b="1" kern="10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 in AM signal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484784"/>
            <a:ext cx="8208912" cy="39359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AM signal :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Sidebands Power: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Therefore, total AM power is given by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980624"/>
              </p:ext>
            </p:extLst>
          </p:nvPr>
        </p:nvGraphicFramePr>
        <p:xfrm>
          <a:off x="3203848" y="1564377"/>
          <a:ext cx="34242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431640" progId="Equation.DSMT4">
                  <p:embed/>
                </p:oleObj>
              </mc:Choice>
              <mc:Fallback>
                <p:oleObj name="Equation" r:id="rId2" imgW="2057400" imgH="4316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564377"/>
                        <a:ext cx="342423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467544" y="2420888"/>
            <a:ext cx="1550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Carrier Power: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816884"/>
              </p:ext>
            </p:extLst>
          </p:nvPr>
        </p:nvGraphicFramePr>
        <p:xfrm>
          <a:off x="3308350" y="2343026"/>
          <a:ext cx="23685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419040" progId="Equation.DSMT4">
                  <p:embed/>
                </p:oleObj>
              </mc:Choice>
              <mc:Fallback>
                <p:oleObj name="Equation" r:id="rId4" imgW="1422360" imgH="41904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343026"/>
                        <a:ext cx="23685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7502378"/>
              </p:ext>
            </p:extLst>
          </p:nvPr>
        </p:nvGraphicFramePr>
        <p:xfrm>
          <a:off x="3203848" y="3043114"/>
          <a:ext cx="3130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457200" progId="Equation.DSMT4">
                  <p:embed/>
                </p:oleObj>
              </mc:Choice>
              <mc:Fallback>
                <p:oleObj name="Equation" r:id="rId6" imgW="1879560" imgH="457200" progId="Equation.DSMT4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3043114"/>
                        <a:ext cx="31305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804696"/>
              </p:ext>
            </p:extLst>
          </p:nvPr>
        </p:nvGraphicFramePr>
        <p:xfrm>
          <a:off x="3255963" y="4562351"/>
          <a:ext cx="21145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393480" progId="Equation.DSMT4">
                  <p:embed/>
                </p:oleObj>
              </mc:Choice>
              <mc:Fallback>
                <p:oleObj name="Equation" r:id="rId8" imgW="1269720" imgH="39348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4562351"/>
                        <a:ext cx="21145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4A29B2-8E08-860D-EA47-B6C1AE5D09C9}"/>
              </a:ext>
            </a:extLst>
          </p:cNvPr>
          <p:cNvSpPr txBox="1"/>
          <p:nvPr/>
        </p:nvSpPr>
        <p:spPr>
          <a:xfrm>
            <a:off x="4644008" y="598008"/>
            <a:ext cx="4032448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hi-IN" sz="2000" dirty="0"/>
              <a:t>किसी </a:t>
            </a:r>
            <a:r>
              <a:rPr lang="hi-IN" sz="2000" dirty="0" err="1"/>
              <a:t>सिग्नल</a:t>
            </a:r>
            <a:r>
              <a:rPr lang="hi-IN" sz="2000" dirty="0"/>
              <a:t> की पॉवर उस </a:t>
            </a:r>
            <a:r>
              <a:rPr lang="hi-IN" sz="2000" dirty="0" err="1"/>
              <a:t>सिग्नल</a:t>
            </a:r>
            <a:r>
              <a:rPr lang="hi-IN" sz="2000" dirty="0"/>
              <a:t> का औसत वर्ग मान होती है । 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32B0F-4839-86BA-9033-3B187B5F621E}"/>
              </a:ext>
            </a:extLst>
          </p:cNvPr>
          <p:cNvSpPr txBox="1"/>
          <p:nvPr/>
        </p:nvSpPr>
        <p:spPr>
          <a:xfrm>
            <a:off x="467544" y="590629"/>
            <a:ext cx="4104456" cy="70788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power of any signal is the mean square value of that signal. </a:t>
            </a:r>
            <a:endParaRPr lang="en-IN" sz="2000" dirty="0"/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3BEE82D-06BA-D435-59CF-9680C9598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7940"/>
              </p:ext>
            </p:extLst>
          </p:nvPr>
        </p:nvGraphicFramePr>
        <p:xfrm>
          <a:off x="3308350" y="4018398"/>
          <a:ext cx="1287834" cy="40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23600" imgH="228600" progId="Equation.DSMT4">
                  <p:embed/>
                </p:oleObj>
              </mc:Choice>
              <mc:Fallback>
                <p:oleObj name="Equation" r:id="rId10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08350" y="4018398"/>
                        <a:ext cx="1287834" cy="406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45213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849"/>
            <a:ext cx="9144000" cy="392511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altLang="en-US" sz="2400" b="1" kern="100" dirty="0"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</a:rPr>
              <a:t> and Transmission Efficiency of AM signal</a:t>
            </a:r>
          </a:p>
        </p:txBody>
      </p:sp>
      <p:sp>
        <p:nvSpPr>
          <p:cNvPr id="3" name="Rectangle 2"/>
          <p:cNvSpPr/>
          <p:nvPr/>
        </p:nvSpPr>
        <p:spPr>
          <a:xfrm>
            <a:off x="24957" y="1349265"/>
            <a:ext cx="6635275" cy="393594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AM signal :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Therefore, total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AM power is given by</a:t>
            </a: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4A29B2-8E08-860D-EA47-B6C1AE5D09C9}"/>
              </a:ext>
            </a:extLst>
          </p:cNvPr>
          <p:cNvSpPr txBox="1"/>
          <p:nvPr/>
        </p:nvSpPr>
        <p:spPr>
          <a:xfrm>
            <a:off x="5076056" y="491066"/>
            <a:ext cx="4038788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hi-IN" sz="2000" dirty="0"/>
              <a:t>किसी </a:t>
            </a:r>
            <a:r>
              <a:rPr lang="hi-IN" sz="2000" dirty="0" err="1"/>
              <a:t>सिग्नल</a:t>
            </a:r>
            <a:r>
              <a:rPr lang="hi-IN" sz="2000" dirty="0"/>
              <a:t> की पॉवर उस </a:t>
            </a:r>
            <a:r>
              <a:rPr lang="hi-IN" sz="2000" dirty="0" err="1"/>
              <a:t>सिग्नल</a:t>
            </a:r>
            <a:r>
              <a:rPr lang="hi-IN" sz="2000" dirty="0"/>
              <a:t> का औसत वर्ग मान होती है । 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32B0F-4839-86BA-9033-3B187B5F621E}"/>
              </a:ext>
            </a:extLst>
          </p:cNvPr>
          <p:cNvSpPr txBox="1"/>
          <p:nvPr/>
        </p:nvSpPr>
        <p:spPr>
          <a:xfrm>
            <a:off x="24956" y="491066"/>
            <a:ext cx="4547043" cy="707886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power of any signal is the mean square value of that signal. </a:t>
            </a:r>
            <a:endParaRPr lang="en-IN" sz="20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FEEC8D-3935-AB36-A271-1441A61E5A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041175"/>
              </p:ext>
            </p:extLst>
          </p:nvPr>
        </p:nvGraphicFramePr>
        <p:xfrm>
          <a:off x="2643980" y="1511186"/>
          <a:ext cx="3856038" cy="190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1218960" progId="Equation.DSMT4">
                  <p:embed/>
                </p:oleObj>
              </mc:Choice>
              <mc:Fallback>
                <p:oleObj name="Equation" r:id="rId2" imgW="2463480" imgH="12189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8CD6CDE-F2B3-653A-28C2-D88A831785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3980" y="1511186"/>
                        <a:ext cx="3856038" cy="1906587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254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275FC3F-4332-9CA8-E353-ADA5A979C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209618"/>
              </p:ext>
            </p:extLst>
          </p:nvPr>
        </p:nvGraphicFramePr>
        <p:xfrm>
          <a:off x="2643980" y="3645024"/>
          <a:ext cx="20097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393480" progId="Equation.DSMT4">
                  <p:embed/>
                </p:oleObj>
              </mc:Choice>
              <mc:Fallback>
                <p:oleObj name="Equation" r:id="rId4" imgW="1206360" imgH="39348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980" y="3645024"/>
                        <a:ext cx="2009775" cy="657225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5F9185C7-F86D-505F-73A7-007DE3576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786634"/>
              </p:ext>
            </p:extLst>
          </p:nvPr>
        </p:nvGraphicFramePr>
        <p:xfrm>
          <a:off x="4459150" y="3625079"/>
          <a:ext cx="2030412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8960" imgH="482400" progId="Equation.DSMT4">
                  <p:embed/>
                </p:oleObj>
              </mc:Choice>
              <mc:Fallback>
                <p:oleObj name="Equation" r:id="rId6" imgW="121896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275FC3F-4332-9CA8-E353-ADA5A979C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150" y="3625079"/>
                        <a:ext cx="2030412" cy="804862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4766FB18-9FA9-CFAD-E812-5B3C491DE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858719"/>
              </p:ext>
            </p:extLst>
          </p:nvPr>
        </p:nvGraphicFramePr>
        <p:xfrm>
          <a:off x="2522523" y="4399327"/>
          <a:ext cx="17764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66680" imgH="482400" progId="Equation.DSMT4">
                  <p:embed/>
                </p:oleObj>
              </mc:Choice>
              <mc:Fallback>
                <p:oleObj name="Equation" r:id="rId8" imgW="1066680" imgH="4824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5F9185C7-F86D-505F-73A7-007DE3576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23" y="4399327"/>
                        <a:ext cx="1776413" cy="804862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121CF588-760C-BD5B-41CF-B5AD86928D62}"/>
              </a:ext>
            </a:extLst>
          </p:cNvPr>
          <p:cNvSpPr/>
          <p:nvPr/>
        </p:nvSpPr>
        <p:spPr>
          <a:xfrm>
            <a:off x="2643980" y="3645024"/>
            <a:ext cx="3856038" cy="1559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A026F7D2-3C93-3397-411F-047A55F7A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201475"/>
              </p:ext>
            </p:extLst>
          </p:nvPr>
        </p:nvGraphicFramePr>
        <p:xfrm>
          <a:off x="52096" y="5371104"/>
          <a:ext cx="3767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60440" imgH="850680" progId="Equation.DSMT4">
                  <p:embed/>
                </p:oleObj>
              </mc:Choice>
              <mc:Fallback>
                <p:oleObj name="Equation" r:id="rId10" imgW="2260440" imgH="850680" progId="Equation.DSMT4">
                  <p:embed/>
                  <p:pic>
                    <p:nvPicPr>
                      <p:cNvPr id="14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96" y="5371104"/>
                        <a:ext cx="3767137" cy="14192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D0EA0CF-2A0F-2A77-B882-DF6DDAB46B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929606"/>
              </p:ext>
            </p:extLst>
          </p:nvPr>
        </p:nvGraphicFramePr>
        <p:xfrm>
          <a:off x="4083344" y="5586878"/>
          <a:ext cx="248285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95000" progId="Equation.DSMT4">
                  <p:embed/>
                </p:oleObj>
              </mc:Choice>
              <mc:Fallback>
                <p:oleObj name="Equation" r:id="rId12" imgW="1460160" imgH="4950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83344" y="5586878"/>
                        <a:ext cx="2482850" cy="8429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D96679BD-11F0-F256-9640-260B286F6D6E}"/>
              </a:ext>
            </a:extLst>
          </p:cNvPr>
          <p:cNvSpPr/>
          <p:nvPr/>
        </p:nvSpPr>
        <p:spPr>
          <a:xfrm>
            <a:off x="6858413" y="1358547"/>
            <a:ext cx="2179028" cy="87357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For 100 percent modulation m</a:t>
            </a:r>
            <a:r>
              <a:rPr lang="en-US" altLang="en-US" baseline="-25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6253FDF-5993-293A-51CD-B5A9702471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606320"/>
              </p:ext>
            </p:extLst>
          </p:nvPr>
        </p:nvGraphicFramePr>
        <p:xfrm>
          <a:off x="6837893" y="2433198"/>
          <a:ext cx="217963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82680" imgH="634680" progId="Equation.DSMT4">
                  <p:embed/>
                </p:oleObj>
              </mc:Choice>
              <mc:Fallback>
                <p:oleObj name="Equation" r:id="rId14" imgW="1282680" imgH="63468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E596C1B-E0EC-B989-4E98-DFD79A320B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893" y="2433198"/>
                        <a:ext cx="2179638" cy="1081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222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8552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7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562</Words>
  <Application>Microsoft Office PowerPoint</Application>
  <PresentationFormat>On-screen Show (4:3)</PresentationFormat>
  <Paragraphs>62</Paragraphs>
  <Slides>7</Slides>
  <Notes>3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</vt:lpstr>
      <vt:lpstr>Times New Roman</vt:lpstr>
      <vt:lpstr>Office Theme</vt:lpstr>
      <vt:lpstr>Equation</vt:lpstr>
      <vt:lpstr>PowerPoint Presentation</vt:lpstr>
      <vt:lpstr>Modulation</vt:lpstr>
      <vt:lpstr>PowerPoint Presentation</vt:lpstr>
      <vt:lpstr>Amplitude Modulation</vt:lpstr>
      <vt:lpstr>Amplitude Modulation</vt:lpstr>
      <vt:lpstr>Power content in AM signal</vt:lpstr>
      <vt:lpstr>Power content and Transmission Efficiency of AM signal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gupta</dc:creator>
  <cp:lastModifiedBy>Dr. Akhilesh Kumar Gupta</cp:lastModifiedBy>
  <cp:revision>38</cp:revision>
  <dcterms:created xsi:type="dcterms:W3CDTF">2020-08-31T05:47:49Z</dcterms:created>
  <dcterms:modified xsi:type="dcterms:W3CDTF">2025-06-06T04:07:15Z</dcterms:modified>
</cp:coreProperties>
</file>