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5143500" type="screen16x9"/>
  <p:notesSz cx="6858000" cy="9144000"/>
  <p:embeddedFontLst>
    <p:embeddedFont>
      <p:font typeface="Roboto Slab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ike-wheel-mountain-bike-cycling-757914/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s://en.wikipedia.org/wiki/File:IIT_Madras_Logo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s://en.wikipedia.org/wiki/File:IIT_Kharagpur_Logo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2013.igem.org/Team:IIT_Delh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car-red-air-pollution-160622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s://en.wikipedia.org/wiki/Indian_Institute_of_Technology_Bombay" TargetMode="External"/><Relationship Id="rId19" Type="http://schemas.openxmlformats.org/officeDocument/2006/relationships/image" Target="../media/image11.jpe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hyperlink" Target="https://en.wikipedia.org/wiki/Indian_Institute_of_Technology_Kanpu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_cloud_queue_48px.svg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smartphone-icon-modern-symbol-1557796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hyperlink" Target="https://pixabay.com/en/bike-wheel-mountain-bike-cycling-757914/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oard-chip-hardware-switch-152653/" TargetMode="External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hyperlink" Target="https://commons.wikimedia.org/wiki/File:Bluetooth.svg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641675"/>
            <a:ext cx="8520600" cy="110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7200" dirty="0" err="1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GB" sz="7200" dirty="0" err="1">
                <a:solidFill>
                  <a:srgbClr val="38761D"/>
                </a:solidFill>
                <a:latin typeface="Roboto Slab" panose="020B0604020202020204" charset="0"/>
                <a:ea typeface="Roboto Slab" panose="020B0604020202020204" charset="0"/>
              </a:rPr>
              <a:t>P</a:t>
            </a:r>
            <a:r>
              <a:rPr lang="en-GB" sz="7200" dirty="0">
                <a:latin typeface="Roboto Slab" panose="020B0604020202020204" charset="0"/>
                <a:ea typeface="Roboto Slab" panose="020B0604020202020204" charset="0"/>
              </a:rPr>
              <a:t>        </a:t>
            </a:r>
            <a:r>
              <a:rPr lang="en-GB" sz="7200" dirty="0">
                <a:solidFill>
                  <a:srgbClr val="674EA7"/>
                </a:solidFill>
                <a:latin typeface="Roboto Slab" panose="020B0604020202020204" charset="0"/>
                <a:ea typeface="Roboto Slab" panose="020B0604020202020204" charset="0"/>
              </a:rPr>
              <a:t>l</a:t>
            </a:r>
            <a:endParaRPr sz="7200" b="0" i="0" u="none" strike="noStrike" cap="none" dirty="0">
              <a:solidFill>
                <a:srgbClr val="674EA7"/>
              </a:solidFill>
              <a:latin typeface="Roboto Slab" panose="020B0604020202020204" charset="0"/>
              <a:ea typeface="Roboto Slab" panose="020B0604020202020204" charset="0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539300" y="1817150"/>
            <a:ext cx="6065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b="1" dirty="0">
                <a:latin typeface="Roboto Slab"/>
                <a:ea typeface="Roboto Slab"/>
                <a:cs typeface="Roboto Slab"/>
                <a:sym typeface="Roboto Slab"/>
              </a:rPr>
              <a:t>In-campus smart bicycle-sharing system</a:t>
            </a:r>
            <a:endParaRPr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75" y="471350"/>
            <a:ext cx="1581050" cy="1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5862150" y="3316075"/>
            <a:ext cx="31620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Kedar Anavardekar </a:t>
            </a:r>
            <a:endParaRPr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Shinjan Mitra </a:t>
            </a:r>
            <a:endParaRPr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Sapan Tanted </a:t>
            </a:r>
            <a:endParaRPr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Problems</a:t>
            </a:r>
            <a:endParaRPr sz="1800" b="0" i="0" u="none" strike="noStrike" cap="none"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Arial"/>
              <a:sym typeface="Arial"/>
            </a:endParaRP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GB" dirty="0"/>
              <a:t>Bicycles are the key to sustainable transport in the future and even now.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IN" dirty="0"/>
              <a:t>None of the IITs have fully functional bicycle sharing facility</a:t>
            </a:r>
          </a:p>
          <a:p>
            <a:pPr marL="0" indent="0">
              <a:lnSpc>
                <a:spcPct val="100000"/>
              </a:lnSpc>
              <a:buSzPts val="1800"/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SzPts val="1800"/>
              <a:buNone/>
            </a:pPr>
            <a:r>
              <a:rPr lang="en-IN" sz="1800" dirty="0"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Existing Solutions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IN" sz="14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Ola Pedal (IIT Kanpur pilot)</a:t>
            </a:r>
          </a:p>
          <a:p>
            <a:pPr marL="742950" lvl="1" indent="-285750">
              <a:lnSpc>
                <a:spcPct val="100000"/>
              </a:lnSpc>
              <a:buSzPts val="1800"/>
            </a:pPr>
            <a:r>
              <a:rPr lang="en-IN" sz="12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Fixed drop-off points</a:t>
            </a:r>
          </a:p>
          <a:p>
            <a:pPr marL="742950" lvl="1" indent="-285750">
              <a:lnSpc>
                <a:spcPct val="100000"/>
              </a:lnSpc>
              <a:buSzPts val="1800"/>
            </a:pPr>
            <a:r>
              <a:rPr lang="en-IN" sz="12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Immutable lock codes </a:t>
            </a:r>
          </a:p>
          <a:p>
            <a:pPr marL="285750" indent="-285750">
              <a:lnSpc>
                <a:spcPct val="100000"/>
              </a:lnSpc>
              <a:buSzPts val="1800"/>
            </a:pPr>
            <a:r>
              <a:rPr lang="en-IN" sz="1400" dirty="0" err="1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Ofo</a:t>
            </a:r>
            <a:r>
              <a:rPr lang="en-IN" sz="14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China</a:t>
            </a:r>
          </a:p>
          <a:p>
            <a:pPr marL="285750" indent="-285750">
              <a:lnSpc>
                <a:spcPct val="100000"/>
              </a:lnSpc>
              <a:buSzPts val="1800"/>
            </a:pPr>
            <a:endParaRPr lang="en-IN" sz="1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47F654-28E7-4531-A89B-1C12E44E6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00000">
            <a:off x="549318" y="1854536"/>
            <a:ext cx="30003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06674-6D39-4B86-838D-8F4443E9B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3940" y="1022013"/>
            <a:ext cx="1932774" cy="966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27122-EB4F-429F-AD50-FB1C0EC8D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04709" y="1022013"/>
            <a:ext cx="1611236" cy="909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A584C1-90C9-4110-A679-054E2AF97CB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60819" y="1505206"/>
            <a:ext cx="822352" cy="805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06758F-064E-431C-AECD-A79A00C02C06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07325" y="361039"/>
            <a:ext cx="753240" cy="843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7601C9-3A25-4406-A06E-0817FE9C7DA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596390" y="27582"/>
            <a:ext cx="815695" cy="8156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34A9D8-9066-447C-B57E-46A8ADE7ECC1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872670" y="408023"/>
            <a:ext cx="872420" cy="872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4B8BD7-5F1E-4FB1-AB66-A45DE3D363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322463" y="1433150"/>
            <a:ext cx="872420" cy="872420"/>
          </a:xfrm>
          <a:prstGeom prst="rect">
            <a:avLst/>
          </a:prstGeom>
        </p:spPr>
      </p:pic>
      <p:pic>
        <p:nvPicPr>
          <p:cNvPr id="1026" name="Picture 2" descr="https://officechai.com/wp-content/uploads/2017/11/pjimage-92-768x403.jpg">
            <a:extLst>
              <a:ext uri="{FF2B5EF4-FFF2-40B4-BE49-F238E27FC236}">
                <a16:creationId xmlns:a16="http://schemas.microsoft.com/office/drawing/2014/main" id="{3A33BDCA-CC69-4978-B7F8-01A1875C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1" y="852501"/>
            <a:ext cx="3359909" cy="17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en-GB"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Our Solution</a:t>
            </a:r>
            <a:endParaRPr sz="1800" b="0" i="0" u="none" strike="noStrike" cap="none"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Arial"/>
              <a:sym typeface="Arial"/>
            </a:endParaRPr>
          </a:p>
          <a:p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Cloud-connected smart plug-and-play device with companion smartphone app.</a:t>
            </a:r>
          </a:p>
          <a:p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Can be fitted on to pool of commodity cycles.</a:t>
            </a:r>
          </a:p>
          <a:p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Need to retrofit </a:t>
            </a:r>
            <a:r>
              <a:rPr lang="en-GB" sz="1200" dirty="0" err="1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GB" sz="1200" dirty="0" err="1">
                <a:solidFill>
                  <a:srgbClr val="38761D"/>
                </a:solidFill>
                <a:latin typeface="Roboto Slab" panose="020B0604020202020204" charset="0"/>
                <a:ea typeface="Roboto Slab" panose="020B0604020202020204" charset="0"/>
              </a:rPr>
              <a:t>P</a:t>
            </a:r>
            <a:r>
              <a:rPr lang="en-GB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oo</a:t>
            </a:r>
            <a:r>
              <a:rPr lang="en-GB" sz="1200" dirty="0" err="1">
                <a:solidFill>
                  <a:srgbClr val="674EA7"/>
                </a:solidFill>
                <a:latin typeface="Roboto Slab" panose="020B0604020202020204" charset="0"/>
                <a:ea typeface="Roboto Slab" panose="020B0604020202020204" charset="0"/>
              </a:rPr>
              <a:t>l</a:t>
            </a:r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 module on lock.</a:t>
            </a:r>
          </a:p>
          <a:p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Find an </a:t>
            </a:r>
            <a:r>
              <a:rPr lang="en-GB" sz="1200" dirty="0" err="1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GB" sz="1200" dirty="0" err="1">
                <a:solidFill>
                  <a:srgbClr val="38761D"/>
                </a:solidFill>
                <a:latin typeface="Roboto Slab" panose="020B0604020202020204" charset="0"/>
                <a:ea typeface="Roboto Slab" panose="020B0604020202020204" charset="0"/>
              </a:rPr>
              <a:t>P</a:t>
            </a:r>
            <a:r>
              <a:rPr lang="en-GB" sz="12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oo</a:t>
            </a:r>
            <a:r>
              <a:rPr lang="en-GB" sz="1200" dirty="0" err="1">
                <a:solidFill>
                  <a:srgbClr val="674EA7"/>
                </a:solidFill>
                <a:latin typeface="Roboto Slab" panose="020B0604020202020204" charset="0"/>
                <a:ea typeface="Roboto Slab" panose="020B0604020202020204" charset="0"/>
              </a:rPr>
              <a:t>l</a:t>
            </a:r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 bicycle nearby, issue using the app and take off!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What will be the impact?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SzPts val="1800"/>
            </a:pPr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Prompt availability of transportation. </a:t>
            </a:r>
            <a:br>
              <a:rPr lang="en-IN" sz="1200" dirty="0">
                <a:latin typeface="Roboto" panose="020B0604020202020204" charset="0"/>
                <a:ea typeface="Roboto" panose="020B0604020202020204" charset="0"/>
              </a:rPr>
            </a:br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		</a:t>
            </a:r>
            <a:r>
              <a:rPr lang="en-IN" sz="1200" b="1" i="1" dirty="0">
                <a:latin typeface="Roboto Slab" panose="020B0604020202020204" charset="0"/>
                <a:ea typeface="Roboto Slab" panose="020B0604020202020204" charset="0"/>
              </a:rPr>
              <a:t>Get it when you need it!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SzPts val="1800"/>
            </a:pPr>
            <a:r>
              <a:rPr lang="en-IN" sz="1200">
                <a:latin typeface="Roboto" panose="020B0604020202020204" charset="0"/>
                <a:ea typeface="Roboto" panose="020B0604020202020204" charset="0"/>
              </a:rPr>
              <a:t>Economic </a:t>
            </a:r>
            <a:r>
              <a:rPr lang="en-IN" sz="1200" dirty="0">
                <a:latin typeface="Roboto" panose="020B0604020202020204" charset="0"/>
                <a:ea typeface="Roboto" panose="020B0604020202020204" charset="0"/>
              </a:rPr>
              <a:t>and eco-friendlier than other public or private transport.</a:t>
            </a:r>
            <a:endParaRPr sz="1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B86E3-7F52-499B-A5FF-E8F3E6557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423160" y="3059092"/>
            <a:ext cx="2423160" cy="1368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1AC10-D49C-4EE3-92B5-235F48EA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423160" y="3059422"/>
            <a:ext cx="2423160" cy="1368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B61EC-12B5-4134-9376-684B1653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427314" y="3068029"/>
            <a:ext cx="2423160" cy="136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4656C-0C98-4991-952F-384CD41B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431468" y="3076636"/>
            <a:ext cx="2423160" cy="1368076"/>
          </a:xfrm>
          <a:prstGeom prst="rect">
            <a:avLst/>
          </a:prstGeom>
        </p:spPr>
      </p:pic>
      <p:sp>
        <p:nvSpPr>
          <p:cNvPr id="11" name="Callout: Double Bent Line 10">
            <a:extLst>
              <a:ext uri="{FF2B5EF4-FFF2-40B4-BE49-F238E27FC236}">
                <a16:creationId xmlns:a16="http://schemas.microsoft.com/office/drawing/2014/main" id="{671CA400-37BF-47CA-BB0C-1A9804687E95}"/>
              </a:ext>
            </a:extLst>
          </p:cNvPr>
          <p:cNvSpPr/>
          <p:nvPr/>
        </p:nvSpPr>
        <p:spPr>
          <a:xfrm>
            <a:off x="1786923" y="892769"/>
            <a:ext cx="683393" cy="250256"/>
          </a:xfrm>
          <a:prstGeom prst="borderCallout3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iPool</a:t>
            </a:r>
            <a:r>
              <a:rPr lang="en-IN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4B292-03DD-4CD2-A5AB-183106C05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4365" y="606409"/>
            <a:ext cx="730020" cy="1032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5A15C0-5DFF-410D-8F02-6DBC0899CAF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4350" y="-30485"/>
            <a:ext cx="683393" cy="683393"/>
          </a:xfrm>
          <a:prstGeom prst="rect">
            <a:avLst/>
          </a:prstGeom>
        </p:spPr>
      </p:pic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D3A988C2-39CE-4E0E-81F4-3BE74AFCFE72}"/>
              </a:ext>
            </a:extLst>
          </p:cNvPr>
          <p:cNvSpPr/>
          <p:nvPr/>
        </p:nvSpPr>
        <p:spPr>
          <a:xfrm>
            <a:off x="1064385" y="652908"/>
            <a:ext cx="583324" cy="469822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01B1266-702D-46CE-938F-599326C49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135" y="943396"/>
            <a:ext cx="358666" cy="358666"/>
          </a:xfrm>
          <a:prstGeom prst="rect">
            <a:avLst/>
          </a:prstGeom>
        </p:spPr>
      </p:pic>
      <p:pic>
        <p:nvPicPr>
          <p:cNvPr id="20" name="Graphic 19" descr="Run">
            <a:extLst>
              <a:ext uri="{FF2B5EF4-FFF2-40B4-BE49-F238E27FC236}">
                <a16:creationId xmlns:a16="http://schemas.microsoft.com/office/drawing/2014/main" id="{5B5BD1D6-7F3D-4847-BCC1-08B2B92BB6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2925" y="4200104"/>
            <a:ext cx="914400" cy="914400"/>
          </a:xfrm>
          <a:prstGeom prst="rect">
            <a:avLst/>
          </a:prstGeom>
        </p:spPr>
      </p:pic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3A3868B4-92E1-4F32-877A-168BF008D2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56829" y="3793531"/>
            <a:ext cx="914400" cy="914400"/>
          </a:xfrm>
          <a:prstGeom prst="rect">
            <a:avLst/>
          </a:prstGeom>
        </p:spPr>
      </p:pic>
      <p:pic>
        <p:nvPicPr>
          <p:cNvPr id="24" name="Graphic 23" descr="Deciduous tree">
            <a:extLst>
              <a:ext uri="{FF2B5EF4-FFF2-40B4-BE49-F238E27FC236}">
                <a16:creationId xmlns:a16="http://schemas.microsoft.com/office/drawing/2014/main" id="{B516828B-4B8F-4BFD-855B-8650F49B17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752" y="342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46528 -0.2160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080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0.01697 L 0.37796 -0.1737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953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3.7037E-7 L 0.27552 -0.1330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666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2.83951E-6 L 0.17396 -0.08703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28 -0.21605 L 0.46719 0.4138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14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37796 -0.17377 L 0.37778 -0.3253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7552 -0.13302 L 0.27934 0.4027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679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7396 -0.08703 L 0.16979 0.4009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339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7 L -0.0026 0.1422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709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Hardware components required</a:t>
            </a:r>
            <a:endParaRPr sz="1800" b="0" i="0" u="none" strike="noStrike" cap="none"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Bluetooth device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12v LiPo battery + battery indicator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Low power microcontroller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rack and pinion mechanism + motor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3D printed case for lock (prototype)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Button, led, buzzer, etc….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C4F52-F746-46EA-8D40-332A561B1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8679" y="287565"/>
            <a:ext cx="579934" cy="883920"/>
          </a:xfrm>
          <a:prstGeom prst="rect">
            <a:avLst/>
          </a:prstGeom>
        </p:spPr>
      </p:pic>
      <p:pic>
        <p:nvPicPr>
          <p:cNvPr id="5" name="Graphic 4" descr="Blackboard">
            <a:extLst>
              <a:ext uri="{FF2B5EF4-FFF2-40B4-BE49-F238E27FC236}">
                <a16:creationId xmlns:a16="http://schemas.microsoft.com/office/drawing/2014/main" id="{DAC4BFCA-FB42-4953-8163-52049CC66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0967" y="28756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801AD-AB91-4C49-B9E3-E723C1B42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328" y="1422956"/>
            <a:ext cx="913909" cy="913909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19DC097C-E4A6-4B98-930E-FDEC66166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0967" y="1443990"/>
            <a:ext cx="914400" cy="914400"/>
          </a:xfrm>
          <a:prstGeom prst="rect">
            <a:avLst/>
          </a:prstGeom>
        </p:spPr>
      </p:pic>
      <p:pic>
        <p:nvPicPr>
          <p:cNvPr id="15" name="Graphic 14" descr="Box">
            <a:extLst>
              <a:ext uri="{FF2B5EF4-FFF2-40B4-BE49-F238E27FC236}">
                <a16:creationId xmlns:a16="http://schemas.microsoft.com/office/drawing/2014/main" id="{4773AB49-56E7-47FC-9858-7B0A14F62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837" y="2588336"/>
            <a:ext cx="914400" cy="914400"/>
          </a:xfrm>
          <a:prstGeom prst="rect">
            <a:avLst/>
          </a:prstGeom>
        </p:spPr>
      </p:pic>
      <p:pic>
        <p:nvPicPr>
          <p:cNvPr id="17" name="Graphic 16" descr="Lightbulb">
            <a:extLst>
              <a:ext uri="{FF2B5EF4-FFF2-40B4-BE49-F238E27FC236}">
                <a16:creationId xmlns:a16="http://schemas.microsoft.com/office/drawing/2014/main" id="{D2E888FA-074A-4752-9309-0819EB6D3A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10967" y="260041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and Timeline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Challenges &amp; Timeline</a:t>
            </a:r>
          </a:p>
          <a:p>
            <a:pPr marL="285750" indent="-285750">
              <a:buSzPts val="1800"/>
            </a:pPr>
            <a:r>
              <a:rPr lang="en-IN" sz="1200" dirty="0">
                <a:latin typeface="Roboto" panose="020B0604020202020204" charset="0"/>
                <a:ea typeface="Roboto" panose="020B0604020202020204" charset="0"/>
                <a:sym typeface="Arial"/>
              </a:rPr>
              <a:t>Implementation</a:t>
            </a:r>
          </a:p>
          <a:p>
            <a:pPr marL="742950" lvl="1" indent="-285750">
              <a:buSzPts val="1800"/>
            </a:pPr>
            <a:r>
              <a:rPr lang="en-IN" dirty="0">
                <a:latin typeface="Roboto" panose="020B0604020202020204" charset="0"/>
                <a:ea typeface="Roboto" panose="020B0604020202020204" charset="0"/>
                <a:sym typeface="Arial"/>
              </a:rPr>
              <a:t>Tamper Proof Lock</a:t>
            </a:r>
          </a:p>
          <a:p>
            <a:pPr marL="742950" lvl="1" indent="-285750">
              <a:buSzPts val="1800"/>
            </a:pPr>
            <a:r>
              <a:rPr lang="en-IN" dirty="0">
                <a:latin typeface="Roboto" panose="020B0604020202020204" charset="0"/>
                <a:ea typeface="Roboto" panose="020B0604020202020204" charset="0"/>
                <a:sym typeface="Arial"/>
              </a:rPr>
              <a:t>Location Tracking</a:t>
            </a:r>
          </a:p>
          <a:p>
            <a:pPr marL="742950" lvl="1" indent="-285750">
              <a:buSzPts val="1800"/>
            </a:pPr>
            <a:r>
              <a:rPr lang="en-IN" dirty="0">
                <a:latin typeface="Roboto" panose="020B0604020202020204" charset="0"/>
                <a:ea typeface="Roboto" panose="020B0604020202020204" charset="0"/>
                <a:sym typeface="Arial"/>
              </a:rPr>
              <a:t>Protecting User Privacy</a:t>
            </a:r>
          </a:p>
          <a:p>
            <a:pPr marL="285750" indent="-285750">
              <a:buSzPts val="1800"/>
            </a:pPr>
            <a:r>
              <a:rPr lang="en-IN" dirty="0">
                <a:sym typeface="Arial"/>
              </a:rPr>
              <a:t>Timeline</a:t>
            </a:r>
          </a:p>
          <a:p>
            <a:pPr marL="742950" lvl="1" indent="-285750">
              <a:buSzPts val="1800"/>
            </a:pPr>
            <a:r>
              <a:rPr lang="en-IN" dirty="0">
                <a:sym typeface="Arial"/>
              </a:rPr>
              <a:t>Development of smart lock – March end</a:t>
            </a:r>
          </a:p>
          <a:p>
            <a:pPr marL="742950" lvl="1" indent="-285750">
              <a:buSzPts val="1800"/>
            </a:pPr>
            <a:r>
              <a:rPr lang="en-IN" dirty="0">
                <a:sym typeface="Arial"/>
              </a:rPr>
              <a:t>App Development – March end</a:t>
            </a:r>
          </a:p>
          <a:p>
            <a:pPr marL="742950" lvl="1" indent="-285750">
              <a:buSzPts val="1800"/>
            </a:pPr>
            <a:r>
              <a:rPr lang="en-IN" dirty="0">
                <a:sym typeface="Arial"/>
              </a:rPr>
              <a:t>Backend development – March mid</a:t>
            </a:r>
          </a:p>
          <a:p>
            <a:pPr marL="742950" lvl="1" indent="-285750">
              <a:buSzPts val="1800"/>
            </a:pPr>
            <a:r>
              <a:rPr lang="en-IN" dirty="0">
                <a:sym typeface="Arial"/>
              </a:rPr>
              <a:t>Testing - April</a:t>
            </a:r>
            <a:endParaRPr dirty="0">
              <a:sym typeface="Arial"/>
            </a:endParaRPr>
          </a:p>
        </p:txBody>
      </p: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45AD9AD1-460C-4830-A101-91B7F8116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" y="1755375"/>
            <a:ext cx="914400" cy="914400"/>
          </a:xfrm>
          <a:prstGeom prst="rect">
            <a:avLst/>
          </a:prstGeom>
        </p:spPr>
      </p:pic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BB89A5A7-BC15-44B9-9C9F-25868471D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7775" y="1755375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C2D3840-68B4-4050-A178-13699DC87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3825" y="175537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689C-1D91-44E6-B110-43F8181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Roboto Slab" panose="020B0604020202020204" charset="0"/>
                <a:ea typeface="Roboto Slab" panose="020B060402020202020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43BE-BD96-4AE4-AEC3-DB7F80713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3013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184</Words>
  <Application>Microsoft Office PowerPoint</Application>
  <PresentationFormat>On-screen Show (16:9)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Slab</vt:lpstr>
      <vt:lpstr>Roboto</vt:lpstr>
      <vt:lpstr>Merriweather</vt:lpstr>
      <vt:lpstr>Arial</vt:lpstr>
      <vt:lpstr>Paradigm</vt:lpstr>
      <vt:lpstr>iP        l</vt:lpstr>
      <vt:lpstr>PowerPoint Presentation</vt:lpstr>
      <vt:lpstr>PowerPoint Presentation</vt:lpstr>
      <vt:lpstr>PowerPoint Presentation</vt:lpstr>
      <vt:lpstr>Challenges and Timeline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       l</dc:title>
  <cp:lastModifiedBy>Shinjan Mitra</cp:lastModifiedBy>
  <cp:revision>64</cp:revision>
  <dcterms:modified xsi:type="dcterms:W3CDTF">2018-02-15T09:58:27Z</dcterms:modified>
</cp:coreProperties>
</file>