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24.jpeg" ContentType="image/jpe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6.jpeg" ContentType="image/jpeg"/>
  <Override PartName="/ppt/media/image1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6.jpeg" ContentType="image/jpeg"/>
  <Override PartName="/ppt/media/image12.png" ContentType="image/png"/>
  <Override PartName="/ppt/media/image4.png" ContentType="image/png"/>
  <Override PartName="/ppt/media/image11.png" ContentType="image/png"/>
  <Override PartName="/ppt/media/image18.jpeg" ContentType="image/jpeg"/>
  <Override PartName="/ppt/media/image13.png" ContentType="image/png"/>
  <Override PartName="/ppt/media/image14.png" ContentType="image/png"/>
  <Override PartName="/ppt/media/image15.jpeg" ContentType="image/jpeg"/>
  <Override PartName="/ppt/media/image17.jpeg" ContentType="image/jpeg"/>
  <Override PartName="/ppt/media/image19.png" ContentType="image/png"/>
  <Override PartName="/ppt/media/image5.png" ContentType="image/png"/>
  <Override PartName="/ppt/media/image20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A9CBAE89-C812-4096-A2F3-D47CE2AF8B2C}" type="slidenum">
              <a:rPr b="0" lang="en-IN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207A9A13-F0A6-4A81-B356-C8EEA7ABBB6A}" type="slidenum">
              <a:rPr b="0" lang="en-IN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jpeg"/><Relationship Id="rId3" Type="http://schemas.openxmlformats.org/officeDocument/2006/relationships/hyperlink" Target="https://www.pantechsolutions.net/blog/light-dependent-resistor-ldr/" TargetMode="External"/><Relationship Id="rId4" Type="http://schemas.openxmlformats.org/officeDocument/2006/relationships/hyperlink" Target="https://creativecommons.org/licenses/by-nc-nd/3.0/" TargetMode="External"/><Relationship Id="rId5" Type="http://schemas.openxmlformats.org/officeDocument/2006/relationships/hyperlink" Target="http://commons.wikimedia.org/wiki/File:ATMEGA328P-PU.jpg" TargetMode="External"/><Relationship Id="rId6" Type="http://schemas.openxmlformats.org/officeDocument/2006/relationships/hyperlink" Target="https://creativecommons.org/licenses/by-sa/3.0/" TargetMode="External"/><Relationship Id="rId7" Type="http://schemas.openxmlformats.org/officeDocument/2006/relationships/hyperlink" Target="http://www.ardubitronics.com/shields/74-tft-24-lcd-touch-screen.html" TargetMode="External"/><Relationship Id="rId8" Type="http://schemas.openxmlformats.org/officeDocument/2006/relationships/hyperlink" Target="https://creativecommons.org/licenses/by-nc-nd/4.0/" TargetMode="External"/><Relationship Id="rId9" Type="http://schemas.openxmlformats.org/officeDocument/2006/relationships/image" Target="../media/image17.jpeg"/><Relationship Id="rId10" Type="http://schemas.openxmlformats.org/officeDocument/2006/relationships/image" Target="../media/image18.jpeg"/><Relationship Id="rId1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en-IN" sz="5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NSimSun"/>
                <a:ea typeface="NSimSun"/>
              </a:rPr>
              <a:t>i</a:t>
            </a:r>
            <a:r>
              <a:rPr b="0" lang="en-IN" sz="5400" spc="-1" strike="noStrike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NSimSun"/>
                <a:ea typeface="NSimSun"/>
              </a:rPr>
              <a:t>P</a:t>
            </a:r>
            <a:r>
              <a:rPr b="0" lang="en-IN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SimSun"/>
                <a:ea typeface="NSimSun"/>
              </a:rPr>
              <a:t>   </a:t>
            </a:r>
            <a:r>
              <a:rPr b="0" lang="en-IN" sz="5400" spc="-1" strike="noStrike">
                <a:solidFill>
                  <a:srgbClr val="674ea7"/>
                </a:solidFill>
                <a:uFill>
                  <a:solidFill>
                    <a:srgbClr val="ffffff"/>
                  </a:solidFill>
                </a:uFill>
                <a:latin typeface="NSimSun"/>
                <a:ea typeface="NSimSun"/>
              </a:rPr>
              <a:t>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255240" y="126720"/>
            <a:ext cx="8633160" cy="94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CS 684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  Embedded Systems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Spring 2018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Shape 57" descr=""/>
          <p:cNvPicPr/>
          <p:nvPr/>
        </p:nvPicPr>
        <p:blipFill>
          <a:blip r:embed="rId1"/>
          <a:stretch/>
        </p:blipFill>
        <p:spPr>
          <a:xfrm>
            <a:off x="7919640" y="27000"/>
            <a:ext cx="1147680" cy="1147680"/>
          </a:xfrm>
          <a:prstGeom prst="rect">
            <a:avLst/>
          </a:prstGeom>
          <a:ln>
            <a:noFill/>
          </a:ln>
        </p:spPr>
      </p:pic>
      <p:pic>
        <p:nvPicPr>
          <p:cNvPr id="77" name="Shape 66" descr=""/>
          <p:cNvPicPr/>
          <p:nvPr/>
        </p:nvPicPr>
        <p:blipFill>
          <a:blip r:embed="rId2"/>
          <a:stretch/>
        </p:blipFill>
        <p:spPr>
          <a:xfrm>
            <a:off x="4218480" y="2022840"/>
            <a:ext cx="962640" cy="645480"/>
          </a:xfrm>
          <a:prstGeom prst="rect">
            <a:avLst/>
          </a:prstGeom>
          <a:ln>
            <a:noFill/>
          </a:ln>
        </p:spPr>
      </p:pic>
      <p:sp>
        <p:nvSpPr>
          <p:cNvPr id="78" name="TextShape 3"/>
          <p:cNvSpPr txBox="1"/>
          <p:nvPr/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4"/>
          <p:cNvSpPr/>
          <p:nvPr/>
        </p:nvSpPr>
        <p:spPr>
          <a:xfrm>
            <a:off x="5862240" y="3315960"/>
            <a:ext cx="3161520" cy="160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IN" sz="18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Kedar Anavardekar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IN" sz="18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Shinjan Mitra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IN" sz="18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Sapan Tanted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Problem Statement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285840" indent="-28548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Public bicycle </a:t>
            </a:r>
            <a:r>
              <a:rPr b="1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sharing </a:t>
            </a: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system.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en-IN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Build a </a:t>
            </a:r>
            <a:r>
              <a:rPr b="1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device</a:t>
            </a:r>
            <a:r>
              <a:rPr b="0" lang="en-IN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that can be fitted onto </a:t>
            </a:r>
            <a:r>
              <a:rPr b="1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any bicycle </a:t>
            </a:r>
            <a:r>
              <a:rPr b="0" lang="en-IN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that has been </a:t>
            </a:r>
            <a:r>
              <a:rPr b="0" lang="en-IN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0" lang="en-IN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lent to the pool and enable the owner to </a:t>
            </a:r>
            <a:r>
              <a:rPr b="1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earn dividends</a:t>
            </a:r>
            <a:r>
              <a:rPr b="0" lang="en-IN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en-IN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Any user will be able to </a:t>
            </a:r>
            <a:r>
              <a:rPr b="1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rent</a:t>
            </a:r>
            <a:r>
              <a:rPr b="0" lang="en-IN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a </a:t>
            </a:r>
            <a:r>
              <a:rPr b="1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bicycle</a:t>
            </a:r>
            <a:r>
              <a:rPr b="0" lang="en-IN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using a companion </a:t>
            </a:r>
            <a:r>
              <a:rPr b="1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mobile app </a:t>
            </a:r>
            <a:r>
              <a:rPr b="1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0" lang="en-IN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which will start and end the ride.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595959"/>
              </a:buClr>
              <a:buFont typeface="Arial"/>
              <a:buChar char="○"/>
            </a:pPr>
            <a:r>
              <a:rPr b="0" lang="en-IN" sz="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STARTING = UNLOCKING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595959"/>
              </a:buClr>
              <a:buFont typeface="Arial"/>
              <a:buChar char="○"/>
            </a:pPr>
            <a:r>
              <a:rPr b="0" lang="en-IN" sz="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ENDING = LOCKING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en-IN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device will be able to function in an </a:t>
            </a:r>
            <a:r>
              <a:rPr b="1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offline mode </a:t>
            </a:r>
            <a:r>
              <a:rPr b="0" lang="en-IN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i.e. </a:t>
            </a:r>
            <a:r>
              <a:rPr b="0" lang="en-IN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0" lang="en-IN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without either the device or companion mobile app having internet connectivity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2" name="Picture 3" descr=""/>
          <p:cNvPicPr/>
          <p:nvPr/>
        </p:nvPicPr>
        <p:blipFill>
          <a:blip r:embed="rId1"/>
          <a:stretch/>
        </p:blipFill>
        <p:spPr>
          <a:xfrm>
            <a:off x="6409080" y="1887840"/>
            <a:ext cx="2422800" cy="1367640"/>
          </a:xfrm>
          <a:prstGeom prst="rect">
            <a:avLst/>
          </a:prstGeom>
          <a:ln>
            <a:noFill/>
          </a:ln>
        </p:spPr>
      </p:pic>
      <p:sp>
        <p:nvSpPr>
          <p:cNvPr id="83" name="CustomShape 3"/>
          <p:cNvSpPr/>
          <p:nvPr/>
        </p:nvSpPr>
        <p:spPr>
          <a:xfrm>
            <a:off x="7174440" y="2149920"/>
            <a:ext cx="682920" cy="249840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112963"/>
              <a:gd name="adj8" fmla="val -8333"/>
            </a:avLst>
          </a:prstGeom>
          <a:solidFill>
            <a:schemeClr val="accent6">
              <a:lumMod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</a:t>
            </a:r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iPool</a:t>
            </a:r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4" name="Picture 6" descr=""/>
          <p:cNvPicPr/>
          <p:nvPr/>
        </p:nvPicPr>
        <p:blipFill>
          <a:blip r:embed="rId2"/>
          <a:stretch/>
        </p:blipFill>
        <p:spPr>
          <a:xfrm>
            <a:off x="7255800" y="703800"/>
            <a:ext cx="729720" cy="1032120"/>
          </a:xfrm>
          <a:prstGeom prst="rect">
            <a:avLst/>
          </a:prstGeom>
          <a:ln>
            <a:noFill/>
          </a:ln>
        </p:spPr>
      </p:pic>
      <p:pic>
        <p:nvPicPr>
          <p:cNvPr id="85" name="Graphic 7" descr=""/>
          <p:cNvPicPr/>
          <p:nvPr/>
        </p:nvPicPr>
        <p:blipFill>
          <a:blip r:embed="rId3"/>
          <a:stretch/>
        </p:blipFill>
        <p:spPr>
          <a:xfrm>
            <a:off x="7441560" y="1040760"/>
            <a:ext cx="358200" cy="358200"/>
          </a:xfrm>
          <a:prstGeom prst="rect">
            <a:avLst/>
          </a:prstGeom>
          <a:ln>
            <a:noFill/>
          </a:ln>
        </p:spPr>
      </p:pic>
      <p:pic>
        <p:nvPicPr>
          <p:cNvPr id="86" name="Picture 8" descr=""/>
          <p:cNvPicPr/>
          <p:nvPr/>
        </p:nvPicPr>
        <p:blipFill>
          <a:blip r:embed="rId4"/>
          <a:stretch/>
        </p:blipFill>
        <p:spPr>
          <a:xfrm>
            <a:off x="7392240" y="204840"/>
            <a:ext cx="456840" cy="456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" dur="500"/>
                                        <p:tgtEl>
                                          <p:spTgt spid="81">
                                            <p:txEl>
                                              <p:pRg st="0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1" end="1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" dur="500"/>
                                        <p:tgtEl>
                                          <p:spTgt spid="81">
                                            <p:txEl>
                                              <p:pRg st="31" end="1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54" end="2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" dur="500"/>
                                        <p:tgtEl>
                                          <p:spTgt spid="81">
                                            <p:txEl>
                                              <p:pRg st="154" end="2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60" end="2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" dur="500"/>
                                        <p:tgtEl>
                                          <p:spTgt spid="81">
                                            <p:txEl>
                                              <p:pRg st="260" end="2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81" end="2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" dur="500"/>
                                        <p:tgtEl>
                                          <p:spTgt spid="81">
                                            <p:txEl>
                                              <p:pRg st="281" end="2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nodeType="afterEffect" fill="hold" presetClass="entr" presetID="3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1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98" end="4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" dur="500"/>
                                        <p:tgtEl>
                                          <p:spTgt spid="81">
                                            <p:txEl>
                                              <p:pRg st="298" end="4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PhoTx - Novel Communication Technique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285840" indent="-28548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Transmission of data using light (</a:t>
            </a:r>
            <a:r>
              <a:rPr b="1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Pho</a:t>
            </a: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ton </a:t>
            </a:r>
            <a:r>
              <a:rPr b="1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Tx </a:t>
            </a: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transmission).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en-IN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 mobile phone flashlight to transmit signals.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Receive using simple LDR or photodiode.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 connection establishment required.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Completely offline.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9" name="Picture 6" descr=""/>
          <p:cNvPicPr/>
          <p:nvPr/>
        </p:nvPicPr>
        <p:blipFill>
          <a:blip r:embed="rId1"/>
          <a:stretch/>
        </p:blipFill>
        <p:spPr>
          <a:xfrm>
            <a:off x="7686720" y="1875240"/>
            <a:ext cx="1145160" cy="1513800"/>
          </a:xfrm>
          <a:prstGeom prst="rect">
            <a:avLst/>
          </a:prstGeom>
          <a:ln>
            <a:noFill/>
          </a:ln>
        </p:spPr>
      </p:pic>
      <p:pic>
        <p:nvPicPr>
          <p:cNvPr id="90" name="Picture 10" descr=""/>
          <p:cNvPicPr/>
          <p:nvPr/>
        </p:nvPicPr>
        <p:blipFill>
          <a:blip r:embed="rId2"/>
          <a:stretch/>
        </p:blipFill>
        <p:spPr>
          <a:xfrm rot="13500000">
            <a:off x="7303680" y="2002320"/>
            <a:ext cx="669960" cy="717120"/>
          </a:xfrm>
          <a:prstGeom prst="rect">
            <a:avLst/>
          </a:prstGeom>
          <a:ln>
            <a:noFill/>
          </a:ln>
        </p:spPr>
      </p:pic>
      <p:pic>
        <p:nvPicPr>
          <p:cNvPr id="91" name="Picture 11" descr=""/>
          <p:cNvPicPr/>
          <p:nvPr/>
        </p:nvPicPr>
        <p:blipFill>
          <a:blip r:embed="rId3"/>
          <a:stretch/>
        </p:blipFill>
        <p:spPr>
          <a:xfrm>
            <a:off x="6500520" y="2923560"/>
            <a:ext cx="717120" cy="717120"/>
          </a:xfrm>
          <a:prstGeom prst="rect">
            <a:avLst/>
          </a:prstGeom>
          <a:ln>
            <a:noFill/>
          </a:ln>
        </p:spPr>
      </p:pic>
      <p:pic>
        <p:nvPicPr>
          <p:cNvPr id="92" name="Picture 12" descr=""/>
          <p:cNvPicPr/>
          <p:nvPr/>
        </p:nvPicPr>
        <p:blipFill>
          <a:blip r:embed="rId4"/>
          <a:stretch/>
        </p:blipFill>
        <p:spPr>
          <a:xfrm>
            <a:off x="6989040" y="1253160"/>
            <a:ext cx="456840" cy="456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0" dur="indefinite" restart="never" nodeType="tmRoot">
          <p:childTnLst>
            <p:seq>
              <p:cTn id="51" dur="indefinite" nodeType="mainSeq">
                <p:childTnLst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6" dur="500"/>
                                        <p:tgtEl>
                                          <p:spTgt spid="88">
                                            <p:txEl>
                                              <p:pRg st="0" end="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59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4" dur="500"/>
                                        <p:tgtEl>
                                          <p:spTgt spid="88">
                                            <p:txEl>
                                              <p:pRg st="59" end="1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08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3" dur="500"/>
                                        <p:tgtEl>
                                          <p:spTgt spid="88">
                                            <p:txEl>
                                              <p:pRg st="108" end="1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nodeType="clickEffect" fill="remove" presetClass="emph" presetID="2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250" fill="remove"/>
                                        <p:tgtEl>
                                          <p:spTgt spid="9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id="82" dur="250" fill="remove"/>
                                        <p:tgtEl>
                                          <p:spTgt spid="91"/>
                                        </p:tgtEl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  <p:par>
                                <p:cTn id="83" nodeType="withEffect" fill="remove" presetClass="emph" presetID="2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250" fill="remove"/>
                                        <p:tgtEl>
                                          <p:spTgt spid="9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id="85" dur="250" fill="remove"/>
                                        <p:tgtEl>
                                          <p:spTgt spid="90"/>
                                        </p:tgtEl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48" end="1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0" dur="500"/>
                                        <p:tgtEl>
                                          <p:spTgt spid="88">
                                            <p:txEl>
                                              <p:pRg st="148" end="1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86" end="2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5" dur="500"/>
                                        <p:tgtEl>
                                          <p:spTgt spid="88">
                                            <p:txEl>
                                              <p:pRg st="186" end="2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5" descr=""/>
          <p:cNvPicPr/>
          <p:nvPr/>
        </p:nvPicPr>
        <p:blipFill>
          <a:blip r:embed="rId1"/>
          <a:stretch/>
        </p:blipFill>
        <p:spPr>
          <a:xfrm>
            <a:off x="7257960" y="1440360"/>
            <a:ext cx="1807920" cy="1807920"/>
          </a:xfrm>
          <a:prstGeom prst="rect">
            <a:avLst/>
          </a:prstGeom>
          <a:ln>
            <a:noFill/>
          </a:ln>
        </p:spPr>
      </p:pic>
      <p:sp>
        <p:nvSpPr>
          <p:cNvPr id="9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Requirements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Hardware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Low powered microcontroller (Atmega 328P)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2.4” LCD display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Motors and mechanical components for lock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Photodiode / LDR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Software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14000"/>
              </a:lnSpc>
              <a:buClr>
                <a:srgbClr val="595959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Cordova / Android Studio – mobile app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14000"/>
              </a:lnSpc>
              <a:buClr>
                <a:srgbClr val="595959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Node.js – Server side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14000"/>
              </a:lnSpc>
              <a:buClr>
                <a:srgbClr val="595959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Arduino – microcontroller programming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6" name="Picture 2" descr=""/>
          <p:cNvPicPr/>
          <p:nvPr/>
        </p:nvPicPr>
        <p:blipFill>
          <a:blip r:embed="rId2"/>
          <a:stretch/>
        </p:blipFill>
        <p:spPr>
          <a:xfrm>
            <a:off x="6107760" y="1098360"/>
            <a:ext cx="1438920" cy="959400"/>
          </a:xfrm>
          <a:prstGeom prst="rect">
            <a:avLst/>
          </a:prstGeom>
          <a:ln>
            <a:noFill/>
          </a:ln>
        </p:spPr>
      </p:pic>
      <p:sp>
        <p:nvSpPr>
          <p:cNvPr id="97" name="CustomShape 3"/>
          <p:cNvSpPr/>
          <p:nvPr/>
        </p:nvSpPr>
        <p:spPr>
          <a:xfrm>
            <a:off x="5631120" y="4607280"/>
            <a:ext cx="54860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9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3"/>
              </a:rPr>
              <a:t>This Photo</a:t>
            </a:r>
            <a:r>
              <a:rPr b="0" lang="en-IN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by Unknown Author is licensed under </a:t>
            </a:r>
            <a:r>
              <a:rPr b="0" lang="en-IN" sz="9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4"/>
              </a:rPr>
              <a:t>CC BY-NC-ND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9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5"/>
              </a:rPr>
              <a:t>This Photo</a:t>
            </a:r>
            <a:r>
              <a:rPr b="0" lang="en-IN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by Unknown Author is licensed under </a:t>
            </a:r>
            <a:r>
              <a:rPr b="0" lang="en-IN" sz="9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6"/>
              </a:rPr>
              <a:t>CC BY-SA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9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7"/>
              </a:rPr>
              <a:t>This Photo</a:t>
            </a:r>
            <a:r>
              <a:rPr b="0" lang="en-IN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by Unknown Author is licensed under </a:t>
            </a:r>
            <a:r>
              <a:rPr b="0" lang="en-IN" sz="9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8"/>
              </a:rPr>
              <a:t>CC BY-NC-ND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8" name="Picture 8" descr=""/>
          <p:cNvPicPr/>
          <p:nvPr/>
        </p:nvPicPr>
        <p:blipFill>
          <a:blip r:embed="rId9"/>
          <a:stretch/>
        </p:blipFill>
        <p:spPr>
          <a:xfrm>
            <a:off x="6107760" y="2004120"/>
            <a:ext cx="1281600" cy="1152000"/>
          </a:xfrm>
          <a:prstGeom prst="rect">
            <a:avLst/>
          </a:prstGeom>
          <a:ln>
            <a:noFill/>
          </a:ln>
        </p:spPr>
      </p:pic>
      <p:pic>
        <p:nvPicPr>
          <p:cNvPr id="99" name="Picture 10" descr=""/>
          <p:cNvPicPr/>
          <p:nvPr/>
        </p:nvPicPr>
        <p:blipFill>
          <a:blip r:embed="rId10"/>
          <a:stretch/>
        </p:blipFill>
        <p:spPr>
          <a:xfrm>
            <a:off x="6890400" y="3155760"/>
            <a:ext cx="1312920" cy="1312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9" dur="indefinite" restart="never" nodeType="tmRoot">
          <p:childTnLst>
            <p:seq>
              <p:cTn id="100" dur="indefinite" nodeType="mainSeq">
                <p:childTnLst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9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5" dur="500"/>
                                        <p:tgtEl>
                                          <p:spTgt spid="95">
                                            <p:txEl>
                                              <p:pRg st="9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1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4" dur="500"/>
                                        <p:tgtEl>
                                          <p:spTgt spid="95">
                                            <p:txEl>
                                              <p:pRg st="51" end="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68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3" dur="500"/>
                                        <p:tgtEl>
                                          <p:spTgt spid="95">
                                            <p:txEl>
                                              <p:pRg st="68" end="1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10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2" dur="500"/>
                                        <p:tgtEl>
                                          <p:spTgt spid="95">
                                            <p:txEl>
                                              <p:pRg st="110" end="1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27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1" dur="500"/>
                                        <p:tgtEl>
                                          <p:spTgt spid="95">
                                            <p:txEl>
                                              <p:pRg st="127" end="1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36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4" dur="500"/>
                                        <p:tgtEl>
                                          <p:spTgt spid="95">
                                            <p:txEl>
                                              <p:pRg st="136" end="1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74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7" dur="500"/>
                                        <p:tgtEl>
                                          <p:spTgt spid="95">
                                            <p:txEl>
                                              <p:pRg st="174" end="1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96" end="2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0" dur="500"/>
                                        <p:tgtEl>
                                          <p:spTgt spid="95">
                                            <p:txEl>
                                              <p:pRg st="196" end="2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Challenges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Working of PhoTx in all environmental conditions.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Encoding and encryption of data sent over PhoTx.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Provide fallback to PhoTx system.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Maintainable device design for easy repair and replacement.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Implementing a secure tamper-proof lock.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Creating intuitive UI/UX for end user.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Design the enclosure of lock components and electronics.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Payment gateway integration.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6" dur="indefinite" restart="never" nodeType="tmRoot">
          <p:childTnLst>
            <p:seq>
              <p:cTn id="157" dur="indefinite" nodeType="mainSeq">
                <p:childTnLst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2" dur="500"/>
                                        <p:tgtEl>
                                          <p:spTgt spid="101">
                                            <p:txEl>
                                              <p:pRg st="0" end="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50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7" dur="500"/>
                                        <p:tgtEl>
                                          <p:spTgt spid="101">
                                            <p:txEl>
                                              <p:pRg st="50" end="9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99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2" dur="500"/>
                                        <p:tgtEl>
                                          <p:spTgt spid="101">
                                            <p:txEl>
                                              <p:pRg st="99" end="1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33" end="1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7" dur="500"/>
                                        <p:tgtEl>
                                          <p:spTgt spid="101">
                                            <p:txEl>
                                              <p:pRg st="133" end="1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93" end="2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2" dur="500"/>
                                        <p:tgtEl>
                                          <p:spTgt spid="101">
                                            <p:txEl>
                                              <p:pRg st="193" end="2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234" end="2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7" dur="500"/>
                                        <p:tgtEl>
                                          <p:spTgt spid="101">
                                            <p:txEl>
                                              <p:pRg st="234" end="2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273" end="3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2" dur="500"/>
                                        <p:tgtEl>
                                          <p:spTgt spid="101">
                                            <p:txEl>
                                              <p:pRg st="273" end="3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330" end="3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7" dur="500"/>
                                        <p:tgtEl>
                                          <p:spTgt spid="101">
                                            <p:txEl>
                                              <p:pRg st="330" end="3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Deliverables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Hardware and software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Mobile App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Prototype of iPool lock mountable on a bicycle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Working PhoTx transmission system.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Web application with monitoring dashboard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4" name="Picture 3" descr=""/>
          <p:cNvPicPr/>
          <p:nvPr/>
        </p:nvPicPr>
        <p:blipFill>
          <a:blip r:embed="rId1"/>
          <a:stretch/>
        </p:blipFill>
        <p:spPr>
          <a:xfrm>
            <a:off x="877680" y="3317760"/>
            <a:ext cx="729720" cy="1032120"/>
          </a:xfrm>
          <a:prstGeom prst="rect">
            <a:avLst/>
          </a:prstGeom>
          <a:ln>
            <a:noFill/>
          </a:ln>
        </p:spPr>
      </p:pic>
      <p:pic>
        <p:nvPicPr>
          <p:cNvPr id="105" name="Picture 2" descr=""/>
          <p:cNvPicPr/>
          <p:nvPr/>
        </p:nvPicPr>
        <p:blipFill>
          <a:blip r:embed="rId2"/>
          <a:stretch/>
        </p:blipFill>
        <p:spPr>
          <a:xfrm>
            <a:off x="2645640" y="3197880"/>
            <a:ext cx="1242000" cy="1152000"/>
          </a:xfrm>
          <a:prstGeom prst="rect">
            <a:avLst/>
          </a:prstGeom>
          <a:ln>
            <a:noFill/>
          </a:ln>
        </p:spPr>
      </p:pic>
      <p:pic>
        <p:nvPicPr>
          <p:cNvPr id="106" name="Picture 7" descr=""/>
          <p:cNvPicPr/>
          <p:nvPr/>
        </p:nvPicPr>
        <p:blipFill>
          <a:blip r:embed="rId3"/>
          <a:stretch/>
        </p:blipFill>
        <p:spPr>
          <a:xfrm rot="13500000">
            <a:off x="5606640" y="3309480"/>
            <a:ext cx="456840" cy="456840"/>
          </a:xfrm>
          <a:prstGeom prst="rect">
            <a:avLst/>
          </a:prstGeom>
          <a:ln>
            <a:noFill/>
          </a:ln>
        </p:spPr>
      </p:pic>
      <p:pic>
        <p:nvPicPr>
          <p:cNvPr id="107" name="Picture 9" descr=""/>
          <p:cNvPicPr/>
          <p:nvPr/>
        </p:nvPicPr>
        <p:blipFill>
          <a:blip r:embed="rId4"/>
          <a:stretch/>
        </p:blipFill>
        <p:spPr>
          <a:xfrm>
            <a:off x="5225760" y="3781800"/>
            <a:ext cx="456840" cy="456840"/>
          </a:xfrm>
          <a:prstGeom prst="rect">
            <a:avLst/>
          </a:prstGeom>
          <a:ln>
            <a:noFill/>
          </a:ln>
        </p:spPr>
      </p:pic>
      <p:pic>
        <p:nvPicPr>
          <p:cNvPr id="108" name="Picture 13" descr=""/>
          <p:cNvPicPr/>
          <p:nvPr/>
        </p:nvPicPr>
        <p:blipFill>
          <a:blip r:embed="rId5"/>
          <a:stretch/>
        </p:blipFill>
        <p:spPr>
          <a:xfrm>
            <a:off x="7147800" y="3311280"/>
            <a:ext cx="1032120" cy="1032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8" dur="indefinite" restart="never" nodeType="tmRoot">
          <p:childTnLst>
            <p:seq>
              <p:cTn id="199" dur="indefinite" nodeType="mainSeq">
                <p:childTnLst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3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4" dur="500"/>
                                        <p:tgtEl>
                                          <p:spTgt spid="103">
                                            <p:txEl>
                                              <p:pRg st="23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34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3" dur="500"/>
                                        <p:tgtEl>
                                          <p:spTgt spid="103">
                                            <p:txEl>
                                              <p:pRg st="34" end="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500"/>
                            </p:stCondLst>
                            <p:childTnLst>
                              <p:par>
                                <p:cTn id="215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81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2" dur="500"/>
                                        <p:tgtEl>
                                          <p:spTgt spid="103">
                                            <p:txEl>
                                              <p:pRg st="81" end="1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500"/>
                            </p:stCondLst>
                            <p:childTnLst>
                              <p:par>
                                <p:cTn id="224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6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16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1" dur="500"/>
                                        <p:tgtEl>
                                          <p:spTgt spid="103">
                                            <p:txEl>
                                              <p:pRg st="116" end="1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500"/>
                            </p:stCondLst>
                            <p:childTnLst>
                              <p:par>
                                <p:cTn id="233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Test Strategies (</a:t>
            </a:r>
            <a:r>
              <a:rPr b="0" lang="en-IN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for the claimed deliverables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285840" indent="-28548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Unit testing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595959"/>
              </a:buClr>
              <a:buFont typeface="Arial"/>
              <a:buChar char="○"/>
            </a:pPr>
            <a:r>
              <a:rPr b="0" lang="en-IN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Junit for mobile app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595959"/>
              </a:buClr>
              <a:buFont typeface="Arial"/>
              <a:buChar char="○"/>
            </a:pPr>
            <a:r>
              <a:rPr b="0" lang="en-IN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On-field deployed PhoTx testing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595959"/>
              </a:buClr>
              <a:buFont typeface="Arial"/>
              <a:buChar char="○"/>
            </a:pPr>
            <a:r>
              <a:rPr b="0" lang="en-IN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Load testing of server (using Jmeter)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Integration testing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595959"/>
              </a:buClr>
              <a:buFont typeface="Arial"/>
              <a:buChar char="○"/>
            </a:pPr>
            <a:r>
              <a:rPr b="0" lang="en-IN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Mobile app – Server API integration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595959"/>
              </a:buClr>
              <a:buFont typeface="Arial"/>
              <a:buChar char="○"/>
            </a:pPr>
            <a:r>
              <a:rPr b="0" lang="en-IN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Mobile app – PhoTx integration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595959"/>
              </a:buClr>
              <a:buFont typeface="Arial"/>
              <a:buChar char="○"/>
            </a:pPr>
            <a:r>
              <a:rPr b="0" lang="en-IN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Electronics – Lock integration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595959"/>
              </a:buClr>
              <a:buFont typeface="Arial"/>
              <a:buChar char="○"/>
            </a:pPr>
            <a:r>
              <a:rPr b="0" lang="en-IN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System integration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Alpha testing – End to end system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6" dur="indefinite" restart="never" nodeType="tmRoot">
          <p:childTnLst>
            <p:seq>
              <p:cTn id="237" dur="indefinite" nodeType="mainSeq">
                <p:childTnLst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2" dur="500"/>
                                        <p:tgtEl>
                                          <p:spTgt spid="110">
                                            <p:txEl>
                                              <p:p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3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7" dur="500"/>
                                        <p:tgtEl>
                                          <p:spTgt spid="110">
                                            <p:txEl>
                                              <p:pRg st="13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34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2" dur="500"/>
                                        <p:tgtEl>
                                          <p:spTgt spid="110">
                                            <p:txEl>
                                              <p:pRg st="34" end="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66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7" dur="500"/>
                                        <p:tgtEl>
                                          <p:spTgt spid="110">
                                            <p:txEl>
                                              <p:pRg st="66" end="1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04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2" dur="500"/>
                                        <p:tgtEl>
                                          <p:spTgt spid="110">
                                            <p:txEl>
                                              <p:pRg st="104" end="1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24" end="1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7" dur="500"/>
                                        <p:tgtEl>
                                          <p:spTgt spid="110">
                                            <p:txEl>
                                              <p:pRg st="124" end="1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60" end="1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2" dur="500"/>
                                        <p:tgtEl>
                                          <p:spTgt spid="110">
                                            <p:txEl>
                                              <p:pRg st="160" end="1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91" end="2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7" dur="500"/>
                                        <p:tgtEl>
                                          <p:spTgt spid="110">
                                            <p:txEl>
                                              <p:pRg st="191" end="2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22" end="2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2" dur="500"/>
                                        <p:tgtEl>
                                          <p:spTgt spid="110">
                                            <p:txEl>
                                              <p:pRg st="222" end="2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41" end="2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7" dur="500"/>
                                        <p:tgtEl>
                                          <p:spTgt spid="110">
                                            <p:txEl>
                                              <p:pRg st="241" end="2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Timeline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Should show weekly deadlines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11760" y="1877760"/>
            <a:ext cx="1869840" cy="747720"/>
          </a:xfrm>
          <a:prstGeom prst="chevron">
            <a:avLst>
              <a:gd name="adj" fmla="val 50000"/>
            </a:avLst>
          </a:prstGeom>
          <a:solidFill>
            <a:schemeClr val="accent5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21600" rIns="0" tIns="10800" bIns="10800" anchor="ctr"/>
          <a:p>
            <a:pPr algn="ctr">
              <a:lnSpc>
                <a:spcPct val="90000"/>
              </a:lnSpc>
            </a:pPr>
            <a:r>
              <a:rPr b="0" lang="en-IN" sz="1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Lock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4"/>
          <p:cNvSpPr/>
          <p:nvPr/>
        </p:nvSpPr>
        <p:spPr>
          <a:xfrm>
            <a:off x="1939680" y="1941120"/>
            <a:ext cx="1551960" cy="620640"/>
          </a:xfrm>
          <a:prstGeom prst="chevron">
            <a:avLst>
              <a:gd name="adj" fmla="val 50000"/>
            </a:avLst>
          </a:prstGeom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ln>
            <a:solidFill>
              <a:schemeClr val="accent5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5120" rIns="0" tIns="7560" bIns="7560" anchor="ctr"/>
          <a:p>
            <a:pPr algn="ctr">
              <a:lnSpc>
                <a:spcPct val="9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2W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Design (Fusion 360)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5"/>
          <p:cNvSpPr/>
          <p:nvPr/>
        </p:nvSpPr>
        <p:spPr>
          <a:xfrm>
            <a:off x="3274560" y="1941120"/>
            <a:ext cx="1551960" cy="620640"/>
          </a:xfrm>
          <a:prstGeom prst="chevron">
            <a:avLst>
              <a:gd name="adj" fmla="val 50000"/>
            </a:avLst>
          </a:prstGeom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ln>
            <a:solidFill>
              <a:schemeClr val="accent5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116" name="CustomShape 6"/>
          <p:cNvSpPr/>
          <p:nvPr/>
        </p:nvSpPr>
        <p:spPr>
          <a:xfrm>
            <a:off x="4609440" y="1941120"/>
            <a:ext cx="1551960" cy="620640"/>
          </a:xfrm>
          <a:prstGeom prst="chevron">
            <a:avLst>
              <a:gd name="adj" fmla="val 50000"/>
            </a:avLst>
          </a:prstGeom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ln>
            <a:solidFill>
              <a:schemeClr val="accent5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5120" rIns="0" tIns="7560" bIns="7560" anchor="ctr"/>
          <a:p>
            <a:pPr algn="ctr">
              <a:lnSpc>
                <a:spcPct val="9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1W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Cardboard design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7"/>
          <p:cNvSpPr/>
          <p:nvPr/>
        </p:nvSpPr>
        <p:spPr>
          <a:xfrm>
            <a:off x="5944320" y="1941120"/>
            <a:ext cx="1551960" cy="620640"/>
          </a:xfrm>
          <a:prstGeom prst="chevron">
            <a:avLst>
              <a:gd name="adj" fmla="val 50000"/>
            </a:avLst>
          </a:prstGeom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ln>
            <a:solidFill>
              <a:schemeClr val="accent5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5120" rIns="0" tIns="7560" bIns="7560" anchor="ctr"/>
          <a:p>
            <a:pPr algn="ctr">
              <a:lnSpc>
                <a:spcPct val="9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1W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3D-printed model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8"/>
          <p:cNvSpPr/>
          <p:nvPr/>
        </p:nvSpPr>
        <p:spPr>
          <a:xfrm>
            <a:off x="7279200" y="1941120"/>
            <a:ext cx="1551960" cy="620640"/>
          </a:xfrm>
          <a:prstGeom prst="chevron">
            <a:avLst>
              <a:gd name="adj" fmla="val 50000"/>
            </a:avLst>
          </a:prstGeom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ln>
            <a:solidFill>
              <a:schemeClr val="accent5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5120" rIns="0" tIns="7560" bIns="7560" anchor="ctr"/>
          <a:p>
            <a:pPr algn="ctr">
              <a:lnSpc>
                <a:spcPct val="9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1W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Electronics integration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9"/>
          <p:cNvSpPr/>
          <p:nvPr/>
        </p:nvSpPr>
        <p:spPr>
          <a:xfrm>
            <a:off x="311760" y="2730600"/>
            <a:ext cx="1869840" cy="747720"/>
          </a:xfrm>
          <a:prstGeom prst="chevron">
            <a:avLst>
              <a:gd name="adj" fmla="val 50000"/>
            </a:avLst>
          </a:prstGeom>
          <a:solidFill>
            <a:schemeClr val="accent5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21600" rIns="0" tIns="10800" bIns="10800" anchor="ctr"/>
          <a:p>
            <a:pPr algn="ctr">
              <a:lnSpc>
                <a:spcPct val="90000"/>
              </a:lnSpc>
            </a:pPr>
            <a:r>
              <a:rPr b="0" lang="en-IN" sz="1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App &amp; Server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10"/>
          <p:cNvSpPr/>
          <p:nvPr/>
        </p:nvSpPr>
        <p:spPr>
          <a:xfrm>
            <a:off x="1939680" y="2793960"/>
            <a:ext cx="1551960" cy="620640"/>
          </a:xfrm>
          <a:prstGeom prst="chevron">
            <a:avLst>
              <a:gd name="adj" fmla="val 50000"/>
            </a:avLst>
          </a:prstGeom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ln>
            <a:solidFill>
              <a:schemeClr val="accent5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5120" rIns="0" tIns="7560" bIns="7560" anchor="ctr"/>
          <a:p>
            <a:pPr algn="ctr">
              <a:lnSpc>
                <a:spcPct val="9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1W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Design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11"/>
          <p:cNvSpPr/>
          <p:nvPr/>
        </p:nvSpPr>
        <p:spPr>
          <a:xfrm>
            <a:off x="3274560" y="2793960"/>
            <a:ext cx="1551960" cy="620640"/>
          </a:xfrm>
          <a:prstGeom prst="chevron">
            <a:avLst>
              <a:gd name="adj" fmla="val 50000"/>
            </a:avLst>
          </a:prstGeom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ln>
            <a:solidFill>
              <a:schemeClr val="accent5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5120" rIns="0" tIns="7560" bIns="7560" anchor="ctr"/>
          <a:p>
            <a:pPr algn="ctr">
              <a:lnSpc>
                <a:spcPct val="9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1W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Basic App layout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12"/>
          <p:cNvSpPr/>
          <p:nvPr/>
        </p:nvSpPr>
        <p:spPr>
          <a:xfrm>
            <a:off x="4609440" y="2793960"/>
            <a:ext cx="1551960" cy="620640"/>
          </a:xfrm>
          <a:prstGeom prst="chevron">
            <a:avLst>
              <a:gd name="adj" fmla="val 50000"/>
            </a:avLst>
          </a:prstGeom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ln>
            <a:solidFill>
              <a:schemeClr val="accent5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5120" rIns="0" tIns="7560" bIns="7560" anchor="ctr"/>
          <a:p>
            <a:pPr algn="ctr">
              <a:lnSpc>
                <a:spcPct val="9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1W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APIs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13"/>
          <p:cNvSpPr/>
          <p:nvPr/>
        </p:nvSpPr>
        <p:spPr>
          <a:xfrm>
            <a:off x="5944320" y="2793960"/>
            <a:ext cx="1551960" cy="620640"/>
          </a:xfrm>
          <a:prstGeom prst="chevron">
            <a:avLst>
              <a:gd name="adj" fmla="val 50000"/>
            </a:avLst>
          </a:prstGeom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ln>
            <a:solidFill>
              <a:schemeClr val="accent5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5120" rIns="0" tIns="7560" bIns="7560" anchor="ctr"/>
          <a:p>
            <a:pPr algn="ctr">
              <a:lnSpc>
                <a:spcPct val="9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1W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Testing with lock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14"/>
          <p:cNvSpPr/>
          <p:nvPr/>
        </p:nvSpPr>
        <p:spPr>
          <a:xfrm>
            <a:off x="7279200" y="2793960"/>
            <a:ext cx="1551960" cy="620640"/>
          </a:xfrm>
          <a:prstGeom prst="chevron">
            <a:avLst>
              <a:gd name="adj" fmla="val 50000"/>
            </a:avLst>
          </a:prstGeom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ln>
            <a:solidFill>
              <a:schemeClr val="accent5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5120" rIns="0" tIns="7560" bIns="7560" anchor="ctr"/>
          <a:p>
            <a:pPr algn="ctr">
              <a:lnSpc>
                <a:spcPct val="9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1W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SYSTEM TESTING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15"/>
          <p:cNvSpPr/>
          <p:nvPr/>
        </p:nvSpPr>
        <p:spPr>
          <a:xfrm>
            <a:off x="311760" y="3583440"/>
            <a:ext cx="1869840" cy="747720"/>
          </a:xfrm>
          <a:prstGeom prst="chevron">
            <a:avLst>
              <a:gd name="adj" fmla="val 50000"/>
            </a:avLst>
          </a:prstGeom>
          <a:solidFill>
            <a:schemeClr val="accent5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21600" rIns="0" tIns="10800" bIns="10800" anchor="ctr"/>
          <a:p>
            <a:pPr algn="ctr">
              <a:lnSpc>
                <a:spcPct val="90000"/>
              </a:lnSpc>
            </a:pPr>
            <a:r>
              <a:rPr b="0" lang="en-IN" sz="1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Electronics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16"/>
          <p:cNvSpPr/>
          <p:nvPr/>
        </p:nvSpPr>
        <p:spPr>
          <a:xfrm>
            <a:off x="1939680" y="3646800"/>
            <a:ext cx="1551960" cy="620640"/>
          </a:xfrm>
          <a:prstGeom prst="chevron">
            <a:avLst>
              <a:gd name="adj" fmla="val 50000"/>
            </a:avLst>
          </a:prstGeom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ln>
            <a:solidFill>
              <a:schemeClr val="accent5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5120" rIns="0" tIns="7560" bIns="7560" anchor="ctr"/>
          <a:p>
            <a:pPr algn="ctr">
              <a:lnSpc>
                <a:spcPct val="9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1W Design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17"/>
          <p:cNvSpPr/>
          <p:nvPr/>
        </p:nvSpPr>
        <p:spPr>
          <a:xfrm>
            <a:off x="3274560" y="3646800"/>
            <a:ext cx="1551960" cy="620640"/>
          </a:xfrm>
          <a:prstGeom prst="chevron">
            <a:avLst>
              <a:gd name="adj" fmla="val 50000"/>
            </a:avLst>
          </a:prstGeom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ln>
            <a:solidFill>
              <a:schemeClr val="accent5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5120" rIns="0" tIns="7560" bIns="7560" anchor="ctr"/>
          <a:p>
            <a:pPr algn="ctr">
              <a:lnSpc>
                <a:spcPct val="9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1W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Building circuitry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18"/>
          <p:cNvSpPr/>
          <p:nvPr/>
        </p:nvSpPr>
        <p:spPr>
          <a:xfrm>
            <a:off x="4609440" y="3646800"/>
            <a:ext cx="1551960" cy="620640"/>
          </a:xfrm>
          <a:prstGeom prst="chevron">
            <a:avLst>
              <a:gd name="adj" fmla="val 50000"/>
            </a:avLst>
          </a:prstGeom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ln>
            <a:solidFill>
              <a:schemeClr val="accent5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5120" rIns="0" tIns="7560" bIns="7560" anchor="ctr"/>
          <a:p>
            <a:pPr algn="ctr">
              <a:lnSpc>
                <a:spcPct val="9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1W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Software Integration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19"/>
          <p:cNvSpPr/>
          <p:nvPr/>
        </p:nvSpPr>
        <p:spPr>
          <a:xfrm>
            <a:off x="5944320" y="3646800"/>
            <a:ext cx="1551960" cy="620640"/>
          </a:xfrm>
          <a:prstGeom prst="chevron">
            <a:avLst>
              <a:gd name="adj" fmla="val 50000"/>
            </a:avLst>
          </a:prstGeom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ln>
            <a:solidFill>
              <a:schemeClr val="accent5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5120" rIns="0" tIns="7560" bIns="7560" anchor="ctr"/>
          <a:p>
            <a:pPr algn="ctr">
              <a:lnSpc>
                <a:spcPct val="9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1W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Lock integration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88" dur="indefinite" restart="never" nodeType="tmRoot">
          <p:childTnLst>
            <p:seq>
              <p:cTn id="28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Product prototype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311760" y="1152360"/>
            <a:ext cx="456480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Working model of lock with PhoTx and offline mode capability.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Built with </a:t>
            </a:r>
            <a:r>
              <a:rPr b="1" lang="en-IN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offline first </a:t>
            </a: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approach.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2" name="Picture 3" descr=""/>
          <p:cNvPicPr/>
          <p:nvPr/>
        </p:nvPicPr>
        <p:blipFill>
          <a:blip r:embed="rId1"/>
          <a:stretch/>
        </p:blipFill>
        <p:spPr>
          <a:xfrm>
            <a:off x="5280120" y="0"/>
            <a:ext cx="3863520" cy="514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0" dur="indefinite" restart="never" nodeType="tmRoot">
          <p:childTnLst>
            <p:seq>
              <p:cTn id="29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</TotalTime>
  <Application>LibreOffice/5.1.6.2$Linux_X86_64 LibreOffice_project/10m0$Build-2</Application>
  <Words>357</Words>
  <Paragraphs>113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Shinjan</dc:creator>
  <dc:description/>
  <dc:language>en-IN</dc:language>
  <cp:lastModifiedBy/>
  <dcterms:modified xsi:type="dcterms:W3CDTF">2018-04-22T11:12:30Z</dcterms:modified>
  <cp:revision>56</cp:revision>
  <dc:subject/>
  <dc:title>iP        l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4</vt:i4>
  </property>
  <property fmtid="{D5CDD505-2E9C-101B-9397-08002B2CF9AE}" pid="7" name="Notes">
    <vt:i4>8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13</vt:i4>
  </property>
</Properties>
</file>