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74" r:id="rId6"/>
    <p:sldId id="267" r:id="rId7"/>
    <p:sldId id="259" r:id="rId8"/>
    <p:sldId id="266" r:id="rId9"/>
    <p:sldId id="260" r:id="rId10"/>
    <p:sldId id="268" r:id="rId11"/>
    <p:sldId id="269" r:id="rId12"/>
    <p:sldId id="261" r:id="rId13"/>
    <p:sldId id="262" r:id="rId14"/>
    <p:sldId id="275" r:id="rId15"/>
    <p:sldId id="276" r:id="rId16"/>
    <p:sldId id="263" r:id="rId17"/>
    <p:sldId id="279" r:id="rId18"/>
    <p:sldId id="278" r:id="rId19"/>
    <p:sldId id="277" r:id="rId20"/>
    <p:sldId id="280" r:id="rId21"/>
    <p:sldId id="264" r:id="rId22"/>
    <p:sldId id="26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p:scale>
          <a:sx n="75" d="100"/>
          <a:sy n="75" d="100"/>
        </p:scale>
        <p:origin x="1805" y="5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64001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81856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693116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751084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43718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10954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1e514ddc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g251e514ddca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251e514ddca_0_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38353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1e514dd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51e514ddc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51e514ddc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88479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dirty="0"/>
          </a:p>
        </p:txBody>
      </p:sp>
    </p:spTree>
    <p:extLst>
      <p:ext uri="{BB962C8B-B14F-4D97-AF65-F5344CB8AC3E}">
        <p14:creationId xmlns:p14="http://schemas.microsoft.com/office/powerpoint/2010/main" val="4003803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dirty="0"/>
          </a:p>
        </p:txBody>
      </p:sp>
    </p:spTree>
    <p:extLst>
      <p:ext uri="{BB962C8B-B14F-4D97-AF65-F5344CB8AC3E}">
        <p14:creationId xmlns:p14="http://schemas.microsoft.com/office/powerpoint/2010/main" val="60067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012097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hyperlink" Target="https://www.udemy.com/share/104Ffw3@5G7gBx42QLjVx67JMaCD3MJAQztftj0N9udis4kYCNEkNElVUqIyVO3NE6ZPf-aJ7A==/" TargetMode="External"/><Relationship Id="rId4" Type="http://schemas.openxmlformats.org/officeDocument/2006/relationships/hyperlink" Target="https://coursera.org/learn/python-for-applied-data-science-ai"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hyperlink" Target="https://www.covid19india.org/" TargetMode="External"/><Relationship Id="rId4" Type="http://schemas.openxmlformats.org/officeDocument/2006/relationships/hyperlink" Target="https://tinyurl.com/dataset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21ECSC210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 Phase - I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85000" lnSpcReduction="20000"/>
          </a:bodyPr>
          <a:lstStyle/>
          <a:p>
            <a:pPr marL="0" marR="0" lvl="0" indent="0" algn="ctr" rtl="0">
              <a:lnSpc>
                <a:spcPct val="90000"/>
              </a:lnSpc>
              <a:spcBef>
                <a:spcPts val="0"/>
              </a:spcBef>
              <a:spcAft>
                <a:spcPts val="0"/>
              </a:spcAft>
              <a:buClr>
                <a:srgbClr val="C00000"/>
              </a:buClr>
              <a:buSzPts val="4500"/>
              <a:buFont typeface="Calibri"/>
              <a:buNone/>
            </a:pPr>
            <a:r>
              <a:rPr lang="en" sz="4500" b="1" dirty="0">
                <a:solidFill>
                  <a:srgbClr val="C00000"/>
                </a:solidFill>
                <a:latin typeface="Calibri"/>
                <a:ea typeface="Calibri"/>
                <a:cs typeface="Calibri"/>
                <a:sym typeface="Calibri"/>
              </a:rPr>
              <a:t>Covid-19 Statewise Vaccine Analysis</a:t>
            </a:r>
            <a:endParaRPr sz="4500" b="1" i="0" strike="noStrike" cap="none" dirty="0">
              <a:solidFill>
                <a:srgbClr val="C00000"/>
              </a:solidFill>
              <a:latin typeface="Calibri"/>
              <a:ea typeface="Calibri"/>
              <a:cs typeface="Calibri"/>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8103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628650" y="1096722"/>
            <a:ext cx="7613142" cy="3139321"/>
          </a:xfrm>
          <a:prstGeom prst="rect">
            <a:avLst/>
          </a:prstGeom>
          <a:noFill/>
        </p:spPr>
        <p:txBody>
          <a:bodyPr wrap="square">
            <a:spAutoFit/>
          </a:bodyPr>
          <a:lstStyle/>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60+ Years(Individuals Vaccinated):</a:t>
            </a:r>
            <a:r>
              <a:rPr lang="en-IN" sz="1800" dirty="0"/>
              <a:t> No of people vaccinated  of age more than 60 years . </a:t>
            </a: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Male(Individuals Vaccinated):</a:t>
            </a:r>
            <a:r>
              <a:rPr lang="en-IN" sz="1800" dirty="0"/>
              <a:t> No of  Male people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Female(Individuals Vaccinated): </a:t>
            </a:r>
            <a:r>
              <a:rPr lang="en-IN" sz="1800" dirty="0"/>
              <a:t>No of  Female people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Transgender(Individuals Vaccinated):</a:t>
            </a:r>
            <a:r>
              <a:rPr lang="en-IN" sz="1800" dirty="0"/>
              <a:t> No of Transgenders  vaccinated</a:t>
            </a: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i="0" u="none" strike="noStrike" dirty="0">
                <a:solidFill>
                  <a:srgbClr val="000000"/>
                </a:solidFill>
                <a:effectLst/>
                <a:latin typeface="Calibri" panose="020F0502020204030204" pitchFamily="34" charset="0"/>
              </a:rPr>
              <a:t>Total Individuals Vaccinated:</a:t>
            </a:r>
            <a:r>
              <a:rPr lang="en-IN" sz="1800" dirty="0"/>
              <a:t> Total No of  people vaccinated</a:t>
            </a:r>
          </a:p>
          <a:p>
            <a:pPr marL="285750"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13374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204903" y="-10689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2400" b="1" dirty="0"/>
              <a:t>Feature Set Description</a:t>
            </a:r>
            <a:endParaRPr sz="2400" b="1"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 name="Picture 2">
            <a:extLst>
              <a:ext uri="{FF2B5EF4-FFF2-40B4-BE49-F238E27FC236}">
                <a16:creationId xmlns:a16="http://schemas.microsoft.com/office/drawing/2014/main" id="{911E305F-7433-66E4-4BB3-7AE301E7A3D0}"/>
              </a:ext>
            </a:extLst>
          </p:cNvPr>
          <p:cNvPicPr>
            <a:picLocks noChangeAspect="1"/>
          </p:cNvPicPr>
          <p:nvPr/>
        </p:nvPicPr>
        <p:blipFill>
          <a:blip r:embed="rId4"/>
          <a:stretch>
            <a:fillRect/>
          </a:stretch>
        </p:blipFill>
        <p:spPr>
          <a:xfrm>
            <a:off x="1800503" y="613882"/>
            <a:ext cx="4695499" cy="3796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44339"/>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240913" y="-135766"/>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u="sng" dirty="0"/>
              <a:t>Proposed Hypothesis </a:t>
            </a:r>
            <a:endParaRPr u="sng" dirty="0"/>
          </a:p>
        </p:txBody>
      </p:sp>
      <p:sp>
        <p:nvSpPr>
          <p:cNvPr id="193" name="Google Shape;193;p31"/>
          <p:cNvSpPr txBox="1">
            <a:spLocks noGrp="1"/>
          </p:cNvSpPr>
          <p:nvPr>
            <p:ph type="body" idx="1"/>
          </p:nvPr>
        </p:nvSpPr>
        <p:spPr>
          <a:xfrm>
            <a:off x="628650" y="807378"/>
            <a:ext cx="7886700" cy="3520685"/>
          </a:xfrm>
          <a:prstGeom prst="rect">
            <a:avLst/>
          </a:prstGeom>
          <a:noFill/>
          <a:ln>
            <a:noFill/>
          </a:ln>
        </p:spPr>
        <p:txBody>
          <a:bodyPr spcFirstLastPara="1" wrap="square" lIns="68575" tIns="34275" rIns="68575" bIns="34275" anchor="t" anchorCtr="0">
            <a:noAutofit/>
          </a:bodyPr>
          <a:lstStyle/>
          <a:p>
            <a:pPr marL="6350" lvl="0" indent="0" algn="just" rtl="0">
              <a:lnSpc>
                <a:spcPct val="90000"/>
              </a:lnSpc>
              <a:spcBef>
                <a:spcPts val="0"/>
              </a:spcBef>
              <a:spcAft>
                <a:spcPts val="0"/>
              </a:spcAft>
              <a:buClr>
                <a:schemeClr val="dk1"/>
              </a:buClr>
              <a:buSzPts val="2100"/>
              <a:buNone/>
            </a:pPr>
            <a:r>
              <a:rPr lang="en-US" sz="1600" b="1" dirty="0"/>
              <a:t>1. </a:t>
            </a:r>
            <a:r>
              <a:rPr lang="en-US" sz="1600" dirty="0"/>
              <a:t>How is the distribution of vaccine types represented across all states based on the total doses administered?</a:t>
            </a:r>
          </a:p>
          <a:p>
            <a:pPr marL="349250" lvl="0" indent="-342900" algn="just" rtl="0">
              <a:lnSpc>
                <a:spcPct val="90000"/>
              </a:lnSpc>
              <a:spcBef>
                <a:spcPts val="0"/>
              </a:spcBef>
              <a:spcAft>
                <a:spcPts val="0"/>
              </a:spcAft>
              <a:buClr>
                <a:schemeClr val="dk1"/>
              </a:buClr>
              <a:buSzPts val="2100"/>
              <a:buFont typeface="+mj-lt"/>
              <a:buAutoNum type="arabicPeriod"/>
            </a:pPr>
            <a:endParaRPr lang="en-US" sz="1600" dirty="0"/>
          </a:p>
          <a:p>
            <a:pPr marL="6350" lvl="0" indent="0" algn="just" rtl="0">
              <a:lnSpc>
                <a:spcPct val="90000"/>
              </a:lnSpc>
              <a:spcBef>
                <a:spcPts val="0"/>
              </a:spcBef>
              <a:spcAft>
                <a:spcPts val="0"/>
              </a:spcAft>
              <a:buClr>
                <a:schemeClr val="dk1"/>
              </a:buClr>
              <a:buSzPts val="2100"/>
              <a:buNone/>
            </a:pPr>
            <a:r>
              <a:rPr lang="en-US" sz="1600" b="1" dirty="0"/>
              <a:t>2. </a:t>
            </a:r>
            <a:r>
              <a:rPr lang="en-US" sz="1600" dirty="0"/>
              <a:t>How is the distribution of Covaxin, Covishield and Sputnik V vaccine doses administered across all states of India ?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3. </a:t>
            </a:r>
            <a:r>
              <a:rPr lang="en-US" sz="1600" dirty="0"/>
              <a:t>Which age group has received the highest number of vaccine doses, and how does vaccination coverage     vary across different age groups?</a:t>
            </a:r>
          </a:p>
          <a:p>
            <a:pPr marL="349250" lvl="0" indent="-342900" algn="just" rtl="0">
              <a:lnSpc>
                <a:spcPct val="90000"/>
              </a:lnSpc>
              <a:spcBef>
                <a:spcPts val="0"/>
              </a:spcBef>
              <a:spcAft>
                <a:spcPts val="0"/>
              </a:spcAft>
              <a:buClr>
                <a:schemeClr val="dk1"/>
              </a:buClr>
              <a:buSzPts val="2100"/>
              <a:buFont typeface="+mj-lt"/>
              <a:buAutoNum type="arabicPeriod"/>
            </a:pPr>
            <a:endParaRPr lang="en-US" sz="1400" dirty="0"/>
          </a:p>
          <a:p>
            <a:pPr marL="6350" lvl="0" indent="0" algn="just" rtl="0">
              <a:lnSpc>
                <a:spcPct val="90000"/>
              </a:lnSpc>
              <a:spcBef>
                <a:spcPts val="0"/>
              </a:spcBef>
              <a:spcAft>
                <a:spcPts val="0"/>
              </a:spcAft>
              <a:buClr>
                <a:schemeClr val="dk1"/>
              </a:buClr>
              <a:buSzPts val="2100"/>
              <a:buNone/>
            </a:pPr>
            <a:r>
              <a:rPr lang="en-US" sz="1600" b="1" dirty="0"/>
              <a:t>4. </a:t>
            </a:r>
            <a:r>
              <a:rPr lang="en-US" sz="1600" dirty="0"/>
              <a:t>Which gender group has received the highest number of vaccine doses across all   States of India, and how does vaccination coverage vary across different gender groups?</a:t>
            </a:r>
          </a:p>
          <a:p>
            <a:pPr marL="349250" lvl="0" indent="-342900" algn="just" rtl="0">
              <a:lnSpc>
                <a:spcPct val="90000"/>
              </a:lnSpc>
              <a:spcBef>
                <a:spcPts val="0"/>
              </a:spcBef>
              <a:spcAft>
                <a:spcPts val="0"/>
              </a:spcAft>
              <a:buClr>
                <a:schemeClr val="dk1"/>
              </a:buClr>
              <a:buSzPts val="2100"/>
              <a:buFont typeface="+mj-lt"/>
              <a:buAutoNum type="arabicPeriod"/>
            </a:pPr>
            <a:endParaRPr lang="en-US" sz="1600" dirty="0"/>
          </a:p>
          <a:p>
            <a:pPr marL="6350" lvl="0" indent="0" algn="just" rtl="0">
              <a:lnSpc>
                <a:spcPct val="90000"/>
              </a:lnSpc>
              <a:spcBef>
                <a:spcPts val="0"/>
              </a:spcBef>
              <a:spcAft>
                <a:spcPts val="0"/>
              </a:spcAft>
              <a:buClr>
                <a:schemeClr val="dk1"/>
              </a:buClr>
              <a:buSzPts val="2100"/>
              <a:buNone/>
            </a:pPr>
            <a:r>
              <a:rPr lang="en-US" sz="1600" b="1" dirty="0"/>
              <a:t>5. </a:t>
            </a:r>
            <a:r>
              <a:rPr lang="en-US" sz="1600" dirty="0"/>
              <a:t>What is the state-wise distribution of different age group individuals vaccinated?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6. </a:t>
            </a:r>
            <a:r>
              <a:rPr lang="en-US" sz="1600" dirty="0"/>
              <a:t>Which state has the highest of total individuals vaccinated? </a:t>
            </a:r>
          </a:p>
          <a:p>
            <a:pPr marL="349250" lvl="0" indent="-342900" algn="just" rtl="0">
              <a:lnSpc>
                <a:spcPct val="90000"/>
              </a:lnSpc>
              <a:spcBef>
                <a:spcPts val="0"/>
              </a:spcBef>
              <a:spcAft>
                <a:spcPts val="0"/>
              </a:spcAft>
              <a:buClr>
                <a:schemeClr val="dk1"/>
              </a:buClr>
              <a:buSzPts val="2100"/>
              <a:buFont typeface="+mj-lt"/>
              <a:buAutoNum type="arabicPeriod"/>
            </a:pPr>
            <a:endParaRPr lang="en-US" sz="16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44339"/>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300828" y="0"/>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u="sng" dirty="0"/>
              <a:t>Proposed Hypothesis </a:t>
            </a:r>
            <a:endParaRPr u="sng"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4" name="Google Shape;193;p31">
            <a:extLst>
              <a:ext uri="{FF2B5EF4-FFF2-40B4-BE49-F238E27FC236}">
                <a16:creationId xmlns:a16="http://schemas.microsoft.com/office/drawing/2014/main" id="{9E6F53B3-4E39-21BD-957D-BAD35F6F0C5D}"/>
              </a:ext>
            </a:extLst>
          </p:cNvPr>
          <p:cNvSpPr txBox="1">
            <a:spLocks/>
          </p:cNvSpPr>
          <p:nvPr/>
        </p:nvSpPr>
        <p:spPr>
          <a:xfrm>
            <a:off x="738774" y="923654"/>
            <a:ext cx="7977901" cy="3520685"/>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6350" indent="0" algn="just">
              <a:spcBef>
                <a:spcPts val="0"/>
              </a:spcBef>
              <a:buSzPts val="2100"/>
              <a:buNone/>
            </a:pPr>
            <a:r>
              <a:rPr lang="en-US" sz="1600" b="1" dirty="0"/>
              <a:t>7. </a:t>
            </a:r>
            <a:r>
              <a:rPr lang="en-US" sz="1600" dirty="0"/>
              <a:t>Is there a significant difference between the number of first doses and second doses administered within each state?</a:t>
            </a:r>
            <a:endParaRPr lang="en-US" sz="2000" dirty="0"/>
          </a:p>
          <a:p>
            <a:pPr marL="6350" lvl="0" indent="0" algn="just" rtl="0">
              <a:lnSpc>
                <a:spcPct val="90000"/>
              </a:lnSpc>
              <a:spcBef>
                <a:spcPts val="0"/>
              </a:spcBef>
              <a:spcAft>
                <a:spcPts val="0"/>
              </a:spcAft>
              <a:buClr>
                <a:schemeClr val="dk1"/>
              </a:buClr>
              <a:buSzPts val="2100"/>
              <a:buNone/>
            </a:pPr>
            <a:endParaRPr lang="en-US" sz="1600" b="1" dirty="0"/>
          </a:p>
          <a:p>
            <a:pPr marL="6350" lvl="0" indent="0" algn="just" rtl="0">
              <a:lnSpc>
                <a:spcPct val="90000"/>
              </a:lnSpc>
              <a:spcBef>
                <a:spcPts val="0"/>
              </a:spcBef>
              <a:spcAft>
                <a:spcPts val="0"/>
              </a:spcAft>
              <a:buClr>
                <a:schemeClr val="dk1"/>
              </a:buClr>
              <a:buSzPts val="2100"/>
              <a:buNone/>
            </a:pPr>
            <a:r>
              <a:rPr lang="en-US" sz="1600" b="1" dirty="0"/>
              <a:t>8. </a:t>
            </a:r>
            <a:r>
              <a:rPr lang="en-US" sz="1600" dirty="0"/>
              <a:t>Do states with higher numbers of sessions have lower rates of AEFI cases?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9. </a:t>
            </a:r>
            <a:r>
              <a:rPr lang="en-US" sz="1600" dirty="0"/>
              <a:t>What is the relationship between the number of doses administered and the total number of individuals vaccinated across different states?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10.</a:t>
            </a:r>
            <a:r>
              <a:rPr lang="en-US" sz="1600" dirty="0"/>
              <a:t>Which state has the highest covid-19 cases?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11.</a:t>
            </a:r>
            <a:r>
              <a:rPr lang="en-US" sz="1600" dirty="0"/>
              <a:t>Is there a significant difference between the Total Doses Administered and Total    Individuals Vaccinated within each state?</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12. </a:t>
            </a:r>
            <a:r>
              <a:rPr lang="en-US" sz="1600" dirty="0"/>
              <a:t>What is the loss of vaccine doses administered? </a:t>
            </a:r>
          </a:p>
          <a:p>
            <a:pPr marL="6350" lvl="0" indent="0" algn="just" rtl="0">
              <a:lnSpc>
                <a:spcPct val="90000"/>
              </a:lnSpc>
              <a:spcBef>
                <a:spcPts val="0"/>
              </a:spcBef>
              <a:spcAft>
                <a:spcPts val="0"/>
              </a:spcAft>
              <a:buClr>
                <a:schemeClr val="dk1"/>
              </a:buClr>
              <a:buSzPts val="2100"/>
              <a:buNone/>
            </a:pPr>
            <a:endParaRPr lang="en-US" sz="1600" dirty="0"/>
          </a:p>
          <a:p>
            <a:pPr marL="139700" indent="0">
              <a:buNone/>
            </a:pPr>
            <a:endParaRPr lang="en-IN" sz="1600" dirty="0"/>
          </a:p>
        </p:txBody>
      </p:sp>
    </p:spTree>
    <p:extLst>
      <p:ext uri="{BB962C8B-B14F-4D97-AF65-F5344CB8AC3E}">
        <p14:creationId xmlns:p14="http://schemas.microsoft.com/office/powerpoint/2010/main" val="1416916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444339"/>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263957" y="-18739"/>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u="sng" dirty="0"/>
              <a:t>Proposed Hypothesis </a:t>
            </a:r>
            <a:endParaRPr u="sng" dirty="0"/>
          </a:p>
        </p:txBody>
      </p:sp>
      <p:sp>
        <p:nvSpPr>
          <p:cNvPr id="193" name="Google Shape;193;p31"/>
          <p:cNvSpPr txBox="1">
            <a:spLocks noGrp="1"/>
          </p:cNvSpPr>
          <p:nvPr>
            <p:ph type="body" idx="1"/>
          </p:nvPr>
        </p:nvSpPr>
        <p:spPr>
          <a:xfrm>
            <a:off x="485525" y="1000023"/>
            <a:ext cx="8658475" cy="3718116"/>
          </a:xfrm>
          <a:prstGeom prst="rect">
            <a:avLst/>
          </a:prstGeom>
          <a:noFill/>
          <a:ln>
            <a:noFill/>
          </a:ln>
        </p:spPr>
        <p:txBody>
          <a:bodyPr spcFirstLastPara="1" wrap="square" lIns="68575" tIns="34275" rIns="68575" bIns="34275" anchor="t" anchorCtr="0">
            <a:noAutofit/>
          </a:bodyPr>
          <a:lstStyle/>
          <a:p>
            <a:pPr marL="6350" indent="0" algn="just">
              <a:spcBef>
                <a:spcPts val="0"/>
              </a:spcBef>
              <a:buSzPts val="2100"/>
              <a:buNone/>
            </a:pPr>
            <a:r>
              <a:rPr lang="en-US" sz="1600" b="1" dirty="0"/>
              <a:t>13. </a:t>
            </a:r>
            <a:r>
              <a:rPr lang="en-US" sz="1600" dirty="0"/>
              <a:t>What is covid-19 cases threat across different states? </a:t>
            </a:r>
          </a:p>
          <a:p>
            <a:pPr marL="6350" indent="0" algn="just">
              <a:spcBef>
                <a:spcPts val="0"/>
              </a:spcBef>
              <a:buSzPts val="2100"/>
              <a:buNone/>
            </a:pPr>
            <a:endParaRPr lang="en-US" sz="1600" dirty="0"/>
          </a:p>
          <a:p>
            <a:pPr marL="6350" indent="0" algn="just">
              <a:spcBef>
                <a:spcPts val="0"/>
              </a:spcBef>
              <a:buSzPts val="2100"/>
              <a:buNone/>
            </a:pPr>
            <a:r>
              <a:rPr lang="en-US" sz="1600" b="1" dirty="0"/>
              <a:t>14. </a:t>
            </a:r>
            <a:r>
              <a:rPr lang="en-US" sz="1600" dirty="0"/>
              <a:t>What is the average number of doses administered per session? </a:t>
            </a:r>
          </a:p>
          <a:p>
            <a:pPr marL="6350" indent="0" algn="just">
              <a:spcBef>
                <a:spcPts val="0"/>
              </a:spcBef>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15. </a:t>
            </a:r>
            <a:r>
              <a:rPr lang="en-US" sz="1600" dirty="0"/>
              <a:t>What is the Distribution of Doses Administered by Vaccine Type and Gender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16. </a:t>
            </a:r>
            <a:r>
              <a:rPr lang="en-US" sz="1600" dirty="0"/>
              <a:t>How are Doses Administered by Gender and Age Group ?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17. </a:t>
            </a:r>
            <a:r>
              <a:rPr lang="en-US" sz="1600" dirty="0"/>
              <a:t>How many sessions were conducted in the whole vaccination process ?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18. </a:t>
            </a:r>
            <a:r>
              <a:rPr lang="en-US" sz="1600" dirty="0"/>
              <a:t>Comparison of First and Second Dose Administration. </a:t>
            </a:r>
          </a:p>
          <a:p>
            <a:pPr marL="6350" lvl="0" indent="0" algn="just" rtl="0">
              <a:lnSpc>
                <a:spcPct val="90000"/>
              </a:lnSpc>
              <a:spcBef>
                <a:spcPts val="0"/>
              </a:spcBef>
              <a:spcAft>
                <a:spcPts val="0"/>
              </a:spcAft>
              <a:buClr>
                <a:schemeClr val="dk1"/>
              </a:buClr>
              <a:buSzPts val="2100"/>
              <a:buNone/>
            </a:pPr>
            <a:endParaRPr lang="en-US" sz="1600" dirty="0"/>
          </a:p>
          <a:p>
            <a:pPr marL="6350" lvl="0" indent="0" algn="just" rtl="0">
              <a:lnSpc>
                <a:spcPct val="90000"/>
              </a:lnSpc>
              <a:spcBef>
                <a:spcPts val="0"/>
              </a:spcBef>
              <a:spcAft>
                <a:spcPts val="0"/>
              </a:spcAft>
              <a:buClr>
                <a:schemeClr val="dk1"/>
              </a:buClr>
              <a:buSzPts val="2100"/>
              <a:buNone/>
            </a:pPr>
            <a:r>
              <a:rPr lang="en-US" sz="1600" b="1" dirty="0"/>
              <a:t>19. </a:t>
            </a:r>
            <a:r>
              <a:rPr lang="en-US" sz="1600" dirty="0"/>
              <a:t>Is there any relation between adverse events following immunization (AEFI) </a:t>
            </a:r>
          </a:p>
          <a:p>
            <a:pPr marL="6350" lvl="0" indent="0" algn="just" rtl="0">
              <a:lnSpc>
                <a:spcPct val="90000"/>
              </a:lnSpc>
              <a:spcBef>
                <a:spcPts val="0"/>
              </a:spcBef>
              <a:spcAft>
                <a:spcPts val="0"/>
              </a:spcAft>
              <a:buClr>
                <a:schemeClr val="dk1"/>
              </a:buClr>
              <a:buSzPts val="2100"/>
              <a:buNone/>
            </a:pPr>
            <a:r>
              <a:rPr lang="en-US" sz="1600" dirty="0"/>
              <a:t>and the total number of vaccine doses administered ?</a:t>
            </a:r>
          </a:p>
          <a:p>
            <a:pPr marL="6350" lvl="0" indent="0" algn="just" rtl="0">
              <a:lnSpc>
                <a:spcPct val="90000"/>
              </a:lnSpc>
              <a:spcBef>
                <a:spcPts val="0"/>
              </a:spcBef>
              <a:spcAft>
                <a:spcPts val="0"/>
              </a:spcAft>
              <a:buClr>
                <a:schemeClr val="dk1"/>
              </a:buClr>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90131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995609"/>
            <a:ext cx="8017510" cy="3415173"/>
          </a:xfrm>
          <a:prstGeom prst="rect">
            <a:avLst/>
          </a:prstGeom>
          <a:noFill/>
          <a:ln>
            <a:noFill/>
          </a:ln>
        </p:spPr>
        <p:txBody>
          <a:bodyPr spcFirstLastPara="1" wrap="square" lIns="68575" tIns="34275" rIns="68575" bIns="34275" anchor="t" anchorCtr="0">
            <a:normAutofit/>
          </a:bodyPr>
          <a:lstStyle/>
          <a:p>
            <a:pPr marL="463550" indent="-457200">
              <a:spcBef>
                <a:spcPts val="0"/>
              </a:spcBef>
              <a:buSzPct val="108108"/>
            </a:pPr>
            <a:r>
              <a:rPr lang="en-US" b="1" u="sng" dirty="0"/>
              <a:t>Data Loading</a:t>
            </a:r>
            <a:r>
              <a:rPr lang="en-US" b="1" dirty="0"/>
              <a:t>:</a:t>
            </a:r>
            <a:endParaRPr lang="en-US" dirty="0"/>
          </a:p>
          <a:p>
            <a:pPr marL="520700" indent="-514350">
              <a:spcBef>
                <a:spcPts val="0"/>
              </a:spcBef>
              <a:buSzPct val="108108"/>
              <a:buFont typeface="+mj-lt"/>
              <a:buAutoNum type="romanLcPeriod"/>
            </a:pPr>
            <a:r>
              <a:rPr lang="en-US" dirty="0"/>
              <a:t>Dataset format: CSV </a:t>
            </a:r>
          </a:p>
          <a:p>
            <a:pPr marL="520700" indent="-514350">
              <a:spcBef>
                <a:spcPts val="0"/>
              </a:spcBef>
              <a:buSzPct val="108108"/>
              <a:buFont typeface="+mj-lt"/>
              <a:buAutoNum type="romanLcPeriod"/>
            </a:pPr>
            <a:r>
              <a:rPr lang="en-US" dirty="0"/>
              <a:t>Load </a:t>
            </a:r>
            <a:r>
              <a:rPr lang="en-US" dirty="0" err="1"/>
              <a:t>dataframe</a:t>
            </a:r>
            <a:r>
              <a:rPr lang="en-US" dirty="0"/>
              <a:t> as data, using pandas library</a:t>
            </a:r>
          </a:p>
          <a:p>
            <a:pPr marL="520700" indent="-514350">
              <a:spcBef>
                <a:spcPts val="0"/>
              </a:spcBef>
              <a:buSzPct val="108108"/>
              <a:buFont typeface="+mj-lt"/>
              <a:buAutoNum type="romanLcPeriod"/>
            </a:pPr>
            <a:r>
              <a:rPr lang="en-US" dirty="0"/>
              <a:t>Dataset type: Time Series</a:t>
            </a:r>
          </a:p>
          <a:p>
            <a:pPr marL="6350" indent="0">
              <a:spcBef>
                <a:spcPts val="0"/>
              </a:spcBef>
              <a:buSzPct val="108108"/>
              <a:buNone/>
            </a:pPr>
            <a:endParaRPr lang="en-US" dirty="0"/>
          </a:p>
          <a:p>
            <a:pPr marL="463550" indent="-457200">
              <a:spcBef>
                <a:spcPts val="0"/>
              </a:spcBef>
              <a:buSzPct val="108108"/>
            </a:pPr>
            <a:r>
              <a:rPr lang="en-US" b="1" u="sng" dirty="0"/>
              <a:t>Data Cleaning</a:t>
            </a:r>
            <a:r>
              <a:rPr lang="en-US" b="1" dirty="0"/>
              <a:t>:</a:t>
            </a:r>
            <a:endParaRPr lang="en-US" dirty="0"/>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Replace null values with median</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Drop 3 attributes because of 97% null values</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Drop 200 rows due to inconsistent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1126346"/>
            <a:ext cx="7987030" cy="3284435"/>
          </a:xfrm>
          <a:prstGeom prst="rect">
            <a:avLst/>
          </a:prstGeom>
          <a:noFill/>
          <a:ln>
            <a:noFill/>
          </a:ln>
        </p:spPr>
        <p:txBody>
          <a:bodyPr spcFirstLastPara="1" wrap="square" lIns="68575" tIns="34275" rIns="68575" bIns="34275" anchor="t" anchorCtr="0">
            <a:normAutofit/>
          </a:bodyPr>
          <a:lstStyle/>
          <a:p>
            <a:pPr marL="349250" indent="-342900">
              <a:spcBef>
                <a:spcPts val="0"/>
              </a:spcBef>
              <a:buSzPct val="108108"/>
            </a:pPr>
            <a:r>
              <a:rPr lang="en-US" b="1" u="sng" dirty="0"/>
              <a:t>Data Exploration</a:t>
            </a:r>
            <a:r>
              <a:rPr lang="en-US" b="1" dirty="0"/>
              <a:t>:</a:t>
            </a:r>
            <a:endParaRPr lang="en-US" dirty="0"/>
          </a:p>
          <a:p>
            <a:pPr marL="520700" indent="-514350">
              <a:spcBef>
                <a:spcPts val="0"/>
              </a:spcBef>
              <a:buSzPct val="108108"/>
              <a:buFont typeface="+mj-lt"/>
              <a:buAutoNum type="romanLcPeriod"/>
            </a:pPr>
            <a:r>
              <a:rPr lang="en-US" dirty="0"/>
              <a:t>Calculated Central tendency measures</a:t>
            </a:r>
          </a:p>
          <a:p>
            <a:pPr marL="520700" indent="-514350">
              <a:spcBef>
                <a:spcPts val="0"/>
              </a:spcBef>
              <a:buSzPct val="108108"/>
              <a:buFont typeface="+mj-lt"/>
              <a:buAutoNum type="romanLcPeriod"/>
            </a:pPr>
            <a:r>
              <a:rPr lang="en-US" dirty="0"/>
              <a:t>Calculate number of distinct values</a:t>
            </a:r>
          </a:p>
          <a:p>
            <a:pPr marL="520700" indent="-514350">
              <a:spcBef>
                <a:spcPts val="0"/>
              </a:spcBef>
              <a:buSzPct val="108108"/>
              <a:buFont typeface="+mj-lt"/>
              <a:buAutoNum type="romanLcPeriod"/>
            </a:pPr>
            <a:r>
              <a:rPr lang="en-US" dirty="0"/>
              <a:t>Calculate Duplicate rows</a:t>
            </a:r>
          </a:p>
          <a:p>
            <a:pPr marL="349250" indent="-342900">
              <a:spcBef>
                <a:spcPts val="0"/>
              </a:spcBef>
              <a:buSzPct val="108108"/>
            </a:pPr>
            <a:endParaRPr lang="en-US" u="sng" dirty="0"/>
          </a:p>
          <a:p>
            <a:pPr marL="349250" indent="-342900">
              <a:spcBef>
                <a:spcPts val="0"/>
              </a:spcBef>
              <a:buSzPct val="108108"/>
            </a:pPr>
            <a:r>
              <a:rPr lang="en-US" b="1" u="sng" dirty="0"/>
              <a:t>Outlier Detection</a:t>
            </a:r>
            <a:r>
              <a:rPr lang="en-US" b="1" dirty="0"/>
              <a:t>:</a:t>
            </a:r>
            <a:endParaRPr lang="en-US" dirty="0"/>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Boxplot to detect outliers</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IQR method to handle Outliers</a:t>
            </a:r>
          </a:p>
        </p:txBody>
      </p:sp>
    </p:spTree>
    <p:extLst>
      <p:ext uri="{BB962C8B-B14F-4D97-AF65-F5344CB8AC3E}">
        <p14:creationId xmlns:p14="http://schemas.microsoft.com/office/powerpoint/2010/main" val="2701988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1126347"/>
            <a:ext cx="7886700" cy="3182098"/>
          </a:xfrm>
          <a:prstGeom prst="rect">
            <a:avLst/>
          </a:prstGeom>
          <a:noFill/>
          <a:ln>
            <a:noFill/>
          </a:ln>
        </p:spPr>
        <p:txBody>
          <a:bodyPr spcFirstLastPara="1" wrap="square" lIns="68575" tIns="34275" rIns="68575" bIns="34275" anchor="t" anchorCtr="0">
            <a:normAutofit/>
          </a:bodyPr>
          <a:lstStyle/>
          <a:p>
            <a:pPr marL="349250" indent="-342900">
              <a:spcBef>
                <a:spcPts val="0"/>
              </a:spcBef>
              <a:buSzPct val="108108"/>
            </a:pPr>
            <a:r>
              <a:rPr lang="en-US" b="1" u="sng" dirty="0"/>
              <a:t>Encoding Technique</a:t>
            </a:r>
            <a:r>
              <a:rPr lang="en-US" b="1" dirty="0"/>
              <a:t>:</a:t>
            </a:r>
            <a:endParaRPr lang="en-US" dirty="0"/>
          </a:p>
          <a:p>
            <a:pPr marL="520700" indent="-514350">
              <a:spcBef>
                <a:spcPts val="0"/>
              </a:spcBef>
              <a:buSzPct val="108108"/>
              <a:buFont typeface="+mj-lt"/>
              <a:buAutoNum type="romanLcPeriod"/>
            </a:pPr>
            <a:r>
              <a:rPr lang="en-US" dirty="0"/>
              <a:t>Applied label Encoding on ”Updated on” and ”States”  Attributes to transform Categorical attributes to numerical attributes</a:t>
            </a:r>
          </a:p>
          <a:p>
            <a:pPr marL="349250" indent="-342900">
              <a:spcBef>
                <a:spcPts val="0"/>
              </a:spcBef>
              <a:buSzPct val="108108"/>
            </a:pPr>
            <a:endParaRPr lang="en-US" dirty="0"/>
          </a:p>
          <a:p>
            <a:pPr marL="349250" indent="-342900">
              <a:spcBef>
                <a:spcPts val="0"/>
              </a:spcBef>
              <a:buSzPct val="108108"/>
            </a:pPr>
            <a:r>
              <a:rPr lang="en-US" b="1" u="sng" dirty="0"/>
              <a:t>Skewness and Normalization</a:t>
            </a:r>
            <a:r>
              <a:rPr lang="en-US" b="1" dirty="0"/>
              <a:t>: </a:t>
            </a:r>
            <a:r>
              <a:rPr lang="en-US" dirty="0"/>
              <a:t> </a:t>
            </a:r>
          </a:p>
          <a:p>
            <a:pPr marL="520700" indent="-514350">
              <a:spcBef>
                <a:spcPts val="0"/>
              </a:spcBef>
              <a:buSzPct val="108108"/>
              <a:buFont typeface="+mj-lt"/>
              <a:buAutoNum type="romanLcPeriod"/>
            </a:pPr>
            <a:r>
              <a:rPr lang="en-US" dirty="0"/>
              <a:t>Calculated skew value and KDE plot to determine the skewness</a:t>
            </a:r>
          </a:p>
          <a:p>
            <a:pPr marL="520700" indent="-514350">
              <a:spcBef>
                <a:spcPts val="0"/>
              </a:spcBef>
              <a:buSzPct val="108108"/>
              <a:buFont typeface="+mj-lt"/>
              <a:buAutoNum type="romanLcPeriod"/>
            </a:pPr>
            <a:r>
              <a:rPr lang="en-US" dirty="0"/>
              <a:t>Applied min-max normalization for model implementation</a:t>
            </a:r>
          </a:p>
          <a:p>
            <a:pPr marL="520700" indent="-514350">
              <a:spcBef>
                <a:spcPts val="0"/>
              </a:spcBef>
              <a:buSzPct val="108108"/>
              <a:buFont typeface="+mj-lt"/>
              <a:buAutoNum type="romanLcPeriod"/>
            </a:pPr>
            <a:endParaRPr lang="en-US"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58737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50" y="1126346"/>
            <a:ext cx="8129270" cy="3538579"/>
          </a:xfrm>
          <a:prstGeom prst="rect">
            <a:avLst/>
          </a:prstGeom>
          <a:noFill/>
          <a:ln>
            <a:noFill/>
          </a:ln>
        </p:spPr>
        <p:txBody>
          <a:bodyPr spcFirstLastPara="1" wrap="square" lIns="68575" tIns="34275" rIns="68575" bIns="34275" anchor="t" anchorCtr="0">
            <a:normAutofit/>
          </a:bodyPr>
          <a:lstStyle/>
          <a:p>
            <a:pPr marL="349250" indent="-342900">
              <a:spcBef>
                <a:spcPts val="0"/>
              </a:spcBef>
              <a:buSzPct val="108108"/>
            </a:pPr>
            <a:r>
              <a:rPr lang="en-US" b="1" u="sng" dirty="0"/>
              <a:t>Correlation Analysis</a:t>
            </a:r>
            <a:r>
              <a:rPr lang="en-US" b="1" dirty="0"/>
              <a:t>: </a:t>
            </a:r>
            <a:endParaRPr lang="en-US" dirty="0"/>
          </a:p>
          <a:p>
            <a:pPr marL="520700" indent="-514350">
              <a:spcBef>
                <a:spcPts val="0"/>
              </a:spcBef>
              <a:buSzPct val="108108"/>
              <a:buFont typeface="+mj-lt"/>
              <a:buAutoNum type="romanLcPeriod"/>
            </a:pPr>
            <a:r>
              <a:rPr lang="en-US" dirty="0"/>
              <a:t>Plot Heat map for Correlation Analysis</a:t>
            </a:r>
          </a:p>
          <a:p>
            <a:pPr marL="349250" indent="-342900">
              <a:spcBef>
                <a:spcPts val="0"/>
              </a:spcBef>
              <a:buSzPct val="108108"/>
            </a:pPr>
            <a:endParaRPr lang="en-US" dirty="0">
              <a:latin typeface="Times New Roman"/>
              <a:ea typeface="Times New Roman"/>
              <a:cs typeface="Times New Roman"/>
              <a:sym typeface="Times New Roman"/>
            </a:endParaRPr>
          </a:p>
          <a:p>
            <a:pPr marL="349250" indent="-342900">
              <a:spcBef>
                <a:spcPts val="0"/>
              </a:spcBef>
              <a:buSzPct val="108108"/>
            </a:pPr>
            <a:r>
              <a:rPr lang="en-US" b="1" u="sng" dirty="0"/>
              <a:t>Data Visualization</a:t>
            </a:r>
            <a:r>
              <a:rPr lang="en-US" b="1" dirty="0"/>
              <a:t>: </a:t>
            </a:r>
            <a:r>
              <a:rPr lang="en-US" dirty="0"/>
              <a:t> </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Donut Chart</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Bar plot</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Stacked bar plot</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Multiple histogram</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Gauge plot</a:t>
            </a:r>
          </a:p>
          <a:p>
            <a:pPr marL="520700" indent="-514350">
              <a:spcBef>
                <a:spcPts val="0"/>
              </a:spcBef>
              <a:buSzPct val="108108"/>
              <a:buFont typeface="+mj-lt"/>
              <a:buAutoNum type="romanLcPeriod"/>
            </a:pPr>
            <a:r>
              <a:rPr lang="en-US" dirty="0" err="1">
                <a:latin typeface="Times New Roman"/>
                <a:ea typeface="Times New Roman"/>
                <a:cs typeface="Times New Roman"/>
                <a:sym typeface="Times New Roman"/>
              </a:rPr>
              <a:t>Choreopleath</a:t>
            </a:r>
            <a:r>
              <a:rPr lang="en-US" dirty="0">
                <a:latin typeface="Times New Roman"/>
                <a:ea typeface="Times New Roman"/>
                <a:cs typeface="Times New Roman"/>
                <a:sym typeface="Times New Roman"/>
              </a:rPr>
              <a:t> map</a:t>
            </a:r>
          </a:p>
          <a:p>
            <a:pPr marL="520700" indent="-514350">
              <a:spcBef>
                <a:spcPts val="0"/>
              </a:spcBef>
              <a:buSzPct val="108108"/>
              <a:buFont typeface="+mj-lt"/>
              <a:buAutoNum type="romanLcPeriod"/>
            </a:pPr>
            <a:r>
              <a:rPr lang="en-US" dirty="0">
                <a:latin typeface="Times New Roman"/>
                <a:ea typeface="Times New Roman"/>
                <a:cs typeface="Times New Roman"/>
                <a:sym typeface="Times New Roman"/>
              </a:rPr>
              <a:t>Scatter plot</a:t>
            </a:r>
          </a:p>
        </p:txBody>
      </p:sp>
    </p:spTree>
    <p:extLst>
      <p:ext uri="{BB962C8B-B14F-4D97-AF65-F5344CB8AC3E}">
        <p14:creationId xmlns:p14="http://schemas.microsoft.com/office/powerpoint/2010/main" val="132775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02" name="Google Shape;202;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a:t>Implement Framework</a:t>
            </a:r>
            <a:endParaRPr b="1"/>
          </a:p>
        </p:txBody>
      </p:sp>
      <p:sp>
        <p:nvSpPr>
          <p:cNvPr id="204" name="Google Shape;20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05" name="Google Shape;205;p32"/>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79;p8">
            <a:extLst>
              <a:ext uri="{FF2B5EF4-FFF2-40B4-BE49-F238E27FC236}">
                <a16:creationId xmlns:a16="http://schemas.microsoft.com/office/drawing/2014/main" id="{E030DA1D-05D6-B8A0-A8B9-3052A2D33848}"/>
              </a:ext>
            </a:extLst>
          </p:cNvPr>
          <p:cNvSpPr txBox="1">
            <a:spLocks noGrp="1"/>
          </p:cNvSpPr>
          <p:nvPr>
            <p:ph type="body" idx="1"/>
          </p:nvPr>
        </p:nvSpPr>
        <p:spPr>
          <a:xfrm>
            <a:off x="628649" y="1126346"/>
            <a:ext cx="8375977" cy="3284435"/>
          </a:xfrm>
          <a:prstGeom prst="rect">
            <a:avLst/>
          </a:prstGeom>
          <a:noFill/>
          <a:ln>
            <a:noFill/>
          </a:ln>
        </p:spPr>
        <p:txBody>
          <a:bodyPr spcFirstLastPara="1" wrap="square" lIns="68575" tIns="34275" rIns="68575" bIns="34275" anchor="t" anchorCtr="0">
            <a:normAutofit fontScale="92500" lnSpcReduction="20000"/>
          </a:bodyPr>
          <a:lstStyle/>
          <a:p>
            <a:r>
              <a:rPr lang="en-US" b="1" dirty="0">
                <a:latin typeface="Times New Roman"/>
                <a:ea typeface="Times New Roman"/>
                <a:cs typeface="Times New Roman"/>
                <a:sym typeface="Times New Roman"/>
              </a:rPr>
              <a:t>Ridge Regression :</a:t>
            </a:r>
            <a:r>
              <a:rPr lang="en-US" dirty="0"/>
              <a:t>is a type of linear regression that includes a regularization term. The regularization term helps to prevent overfitting by penalizing large coefficients in the model. This is particularly useful in scenarios where:</a:t>
            </a:r>
          </a:p>
          <a:p>
            <a:pPr marL="654050" indent="-514350">
              <a:buFont typeface="+mj-lt"/>
              <a:buAutoNum type="romanLcPeriod"/>
            </a:pPr>
            <a:r>
              <a:rPr lang="en-US" dirty="0"/>
              <a:t>Mean Squared Error: 3.144815362054088e-05</a:t>
            </a:r>
          </a:p>
          <a:p>
            <a:pPr marL="654050" indent="-514350">
              <a:buFont typeface="+mj-lt"/>
              <a:buAutoNum type="romanLcPeriod"/>
            </a:pPr>
            <a:r>
              <a:rPr lang="en-IN" dirty="0">
                <a:latin typeface="Times New Roman"/>
                <a:ea typeface="Times New Roman"/>
                <a:cs typeface="Times New Roman"/>
                <a:sym typeface="Times New Roman"/>
              </a:rPr>
              <a:t>R^2 Score: 0.9997321451240523</a:t>
            </a:r>
          </a:p>
          <a:p>
            <a:pPr marL="654050" indent="-514350">
              <a:buFont typeface="+mj-lt"/>
              <a:buAutoNum type="romanLcPeriod"/>
            </a:pPr>
            <a:r>
              <a:rPr lang="en-IN" dirty="0">
                <a:latin typeface="Times New Roman"/>
                <a:ea typeface="Times New Roman"/>
                <a:cs typeface="Times New Roman"/>
                <a:sym typeface="Times New Roman"/>
              </a:rPr>
              <a:t>Root Mean Squared Error (RMSE): 0.005607865335449923</a:t>
            </a:r>
          </a:p>
          <a:p>
            <a:pPr marL="654050" indent="-514350">
              <a:buFont typeface="+mj-lt"/>
              <a:buAutoNum type="romanLcPeriod"/>
            </a:pPr>
            <a:r>
              <a:rPr lang="en-IN" dirty="0">
                <a:latin typeface="Times New Roman"/>
                <a:ea typeface="Times New Roman"/>
                <a:cs typeface="Times New Roman"/>
                <a:sym typeface="Times New Roman"/>
              </a:rPr>
              <a:t>Coefficients: [0.27663828 0.06650932]</a:t>
            </a:r>
          </a:p>
          <a:p>
            <a:pPr marL="654050" indent="-514350">
              <a:buFont typeface="+mj-lt"/>
              <a:buAutoNum type="romanLcPeriod"/>
            </a:pPr>
            <a:r>
              <a:rPr lang="en-IN" dirty="0">
                <a:latin typeface="Times New Roman"/>
                <a:ea typeface="Times New Roman"/>
                <a:cs typeface="Times New Roman"/>
                <a:sym typeface="Times New Roman"/>
              </a:rPr>
              <a:t>Intercept: 0.25323948944390806</a:t>
            </a:r>
          </a:p>
          <a:p>
            <a:pPr marL="654050" indent="-514350">
              <a:buFont typeface="+mj-lt"/>
              <a:buAutoNum type="romanLcPeriod"/>
            </a:pPr>
            <a:r>
              <a:rPr lang="en-IN" dirty="0">
                <a:latin typeface="Times New Roman"/>
                <a:ea typeface="Times New Roman"/>
                <a:cs typeface="Times New Roman"/>
                <a:sym typeface="Times New Roman"/>
              </a:rPr>
              <a:t>Standard Deviation of Target Variable: 0.3427599332588373</a:t>
            </a:r>
          </a:p>
          <a:p>
            <a:pPr marL="654050" indent="-514350">
              <a:buFont typeface="+mj-lt"/>
              <a:buAutoNum type="romanLcPeriod"/>
            </a:pPr>
            <a:r>
              <a:rPr lang="en-IN" dirty="0">
                <a:latin typeface="Times New Roman"/>
                <a:ea typeface="Times New Roman"/>
                <a:cs typeface="Times New Roman"/>
                <a:sym typeface="Times New Roman"/>
              </a:rPr>
              <a:t>RMSE as a percentage of Standard Deviation: 1.64%</a:t>
            </a:r>
            <a:endParaRPr lang="en-US" dirty="0">
              <a:latin typeface="Times New Roman"/>
              <a:ea typeface="Times New Roman"/>
              <a:cs typeface="Times New Roman"/>
              <a:sym typeface="Times New Roman"/>
            </a:endParaRPr>
          </a:p>
          <a:p>
            <a:pPr marL="6350" indent="0">
              <a:spcBef>
                <a:spcPts val="0"/>
              </a:spcBef>
              <a:buSzPct val="108108"/>
              <a:buNone/>
            </a:pPr>
            <a:r>
              <a:rPr lang="en-US" dirty="0">
                <a:latin typeface="Times New Roman"/>
                <a:ea typeface="Times New Roman"/>
                <a:cs typeface="Times New Roman"/>
                <a:sym typeface="Times New Roman"/>
              </a:rPr>
              <a:t> </a:t>
            </a:r>
          </a:p>
        </p:txBody>
      </p:sp>
    </p:spTree>
    <p:extLst>
      <p:ext uri="{BB962C8B-B14F-4D97-AF65-F5344CB8AC3E}">
        <p14:creationId xmlns:p14="http://schemas.microsoft.com/office/powerpoint/2010/main" val="22670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dirty="0">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142" name="Google Shape;142;p26"/>
          <p:cNvSpPr txBox="1"/>
          <p:nvPr/>
        </p:nvSpPr>
        <p:spPr>
          <a:xfrm>
            <a:off x="2525716" y="805687"/>
            <a:ext cx="4092567" cy="57705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sng" strike="noStrike" cap="none" dirty="0">
                <a:solidFill>
                  <a:schemeClr val="dk1"/>
                </a:solidFill>
                <a:latin typeface="Calibri"/>
                <a:ea typeface="Calibri"/>
                <a:cs typeface="Calibri"/>
                <a:sym typeface="Calibri"/>
              </a:rPr>
              <a:t>Details of the Team</a:t>
            </a:r>
            <a:endParaRPr sz="3300" b="1" i="0" u="sng"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2605710353"/>
              </p:ext>
            </p:extLst>
          </p:nvPr>
        </p:nvGraphicFramePr>
        <p:xfrm>
          <a:off x="1659802" y="1560979"/>
          <a:ext cx="6095975" cy="205752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a:t>Div:</a:t>
                      </a:r>
                      <a:endParaRPr sz="1800" u="none" strike="noStrike" cap="none" dirty="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IN" sz="1800" u="none" strike="noStrike" cap="none" dirty="0"/>
                        <a:t>B</a:t>
                      </a:r>
                      <a:endParaRPr sz="1800" u="none" strike="noStrike" cap="none" dirty="0"/>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dirty="0"/>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dirty="0"/>
                        <a:t>Name</a:t>
                      </a:r>
                      <a:endParaRPr sz="1800" b="1" u="none" strike="noStrike" cap="none" dirty="0"/>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dirty="0"/>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dirty="0"/>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Akhilesh joshi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02FE22BCS013</a:t>
                      </a:r>
                      <a:endParaRPr sz="1800" u="none" strike="noStrike" cap="none" dirty="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dirty="0"/>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Dilipsingh Rajpurohit</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02FE22BCS035</a:t>
                      </a:r>
                      <a:endParaRPr sz="18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dirty="0"/>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Sana Mulla</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02FE22BCS099</a:t>
                      </a:r>
                      <a:endParaRPr sz="18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dirty="0"/>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Seeba Doddmani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02FE22BCS116</a:t>
                      </a:r>
                      <a:endParaRPr sz="1800" u="none" strike="noStrike" cap="none" dirty="0"/>
                    </a:p>
                  </a:txBody>
                  <a:tcPr marL="68600" marR="68600" marT="34300" marB="34300" anchor="ct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12" name="Google Shape;212;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300"/>
              <a:buFont typeface="Calibri"/>
              <a:buNone/>
            </a:pPr>
            <a:r>
              <a:rPr lang="en" b="1"/>
              <a:t>MOOC Course Details</a:t>
            </a:r>
            <a:endParaRPr b="1"/>
          </a:p>
        </p:txBody>
      </p:sp>
      <p:sp>
        <p:nvSpPr>
          <p:cNvPr id="213" name="Google Shape;21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14" name="Google Shape;214;p33"/>
          <p:cNvPicPr preferRelativeResize="0"/>
          <p:nvPr/>
        </p:nvPicPr>
        <p:blipFill>
          <a:blip r:embed="rId3">
            <a:alphaModFix/>
          </a:blip>
          <a:stretch>
            <a:fillRect/>
          </a:stretch>
        </p:blipFill>
        <p:spPr>
          <a:xfrm>
            <a:off x="4943707" y="102338"/>
            <a:ext cx="4112958" cy="458446"/>
          </a:xfrm>
          <a:prstGeom prst="rect">
            <a:avLst/>
          </a:prstGeom>
          <a:noFill/>
          <a:ln>
            <a:noFill/>
          </a:ln>
        </p:spPr>
      </p:pic>
      <p:graphicFrame>
        <p:nvGraphicFramePr>
          <p:cNvPr id="215" name="Google Shape;215;p33"/>
          <p:cNvGraphicFramePr/>
          <p:nvPr>
            <p:extLst>
              <p:ext uri="{D42A27DB-BD31-4B8C-83A1-F6EECF244321}">
                <p14:modId xmlns:p14="http://schemas.microsoft.com/office/powerpoint/2010/main" val="1305178800"/>
              </p:ext>
            </p:extLst>
          </p:nvPr>
        </p:nvGraphicFramePr>
        <p:xfrm>
          <a:off x="780215" y="920332"/>
          <a:ext cx="7735135" cy="3364014"/>
        </p:xfrm>
        <a:graphic>
          <a:graphicData uri="http://schemas.openxmlformats.org/drawingml/2006/table">
            <a:tbl>
              <a:tblPr firstRow="1" bandRow="1">
                <a:noFill/>
                <a:tableStyleId>{28746181-1B05-4F55-AE1F-AC7342019A26}</a:tableStyleId>
              </a:tblPr>
              <a:tblGrid>
                <a:gridCol w="563567">
                  <a:extLst>
                    <a:ext uri="{9D8B030D-6E8A-4147-A177-3AD203B41FA5}">
                      <a16:colId xmlns:a16="http://schemas.microsoft.com/office/drawing/2014/main" val="20000"/>
                    </a:ext>
                  </a:extLst>
                </a:gridCol>
                <a:gridCol w="1486291">
                  <a:extLst>
                    <a:ext uri="{9D8B030D-6E8A-4147-A177-3AD203B41FA5}">
                      <a16:colId xmlns:a16="http://schemas.microsoft.com/office/drawing/2014/main" val="20001"/>
                    </a:ext>
                  </a:extLst>
                </a:gridCol>
                <a:gridCol w="1199832">
                  <a:extLst>
                    <a:ext uri="{9D8B030D-6E8A-4147-A177-3AD203B41FA5}">
                      <a16:colId xmlns:a16="http://schemas.microsoft.com/office/drawing/2014/main" val="20003"/>
                    </a:ext>
                  </a:extLst>
                </a:gridCol>
                <a:gridCol w="1445324">
                  <a:extLst>
                    <a:ext uri="{9D8B030D-6E8A-4147-A177-3AD203B41FA5}">
                      <a16:colId xmlns:a16="http://schemas.microsoft.com/office/drawing/2014/main" val="20004"/>
                    </a:ext>
                  </a:extLst>
                </a:gridCol>
                <a:gridCol w="1637483">
                  <a:extLst>
                    <a:ext uri="{9D8B030D-6E8A-4147-A177-3AD203B41FA5}">
                      <a16:colId xmlns:a16="http://schemas.microsoft.com/office/drawing/2014/main" val="20005"/>
                    </a:ext>
                  </a:extLst>
                </a:gridCol>
                <a:gridCol w="1402638">
                  <a:extLst>
                    <a:ext uri="{9D8B030D-6E8A-4147-A177-3AD203B41FA5}">
                      <a16:colId xmlns:a16="http://schemas.microsoft.com/office/drawing/2014/main" val="20006"/>
                    </a:ext>
                  </a:extLst>
                </a:gridCol>
              </a:tblGrid>
              <a:tr h="302901">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Team No. : EDA-B1</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2901">
                <a:tc gridSpan="6">
                  <a:txBody>
                    <a:bodyPr/>
                    <a:lstStyle/>
                    <a:p>
                      <a:pPr marL="0" lvl="0" indent="0" algn="ctr" rtl="0">
                        <a:spcBef>
                          <a:spcPts val="0"/>
                        </a:spcBef>
                        <a:spcAft>
                          <a:spcPts val="0"/>
                        </a:spcAft>
                        <a:buNone/>
                      </a:pPr>
                      <a:r>
                        <a:rPr lang="en" sz="1800" b="1" dirty="0">
                          <a:solidFill>
                            <a:srgbClr val="FFFFFF"/>
                          </a:solidFill>
                          <a:latin typeface="Calibri"/>
                          <a:ea typeface="Calibri"/>
                          <a:cs typeface="Calibri"/>
                          <a:sym typeface="Calibri"/>
                        </a:rPr>
                        <a:t>Div: B</a:t>
                      </a:r>
                      <a:endParaRPr sz="1800" b="1" dirty="0">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45208">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tc>
                  <a:txBody>
                    <a:bodyPr/>
                    <a:lstStyle/>
                    <a:p>
                      <a:pPr marL="0" marR="0" lvl="0" indent="0" algn="ctr" rtl="0">
                        <a:spcBef>
                          <a:spcPts val="0"/>
                        </a:spcBef>
                        <a:spcAft>
                          <a:spcPts val="0"/>
                        </a:spcAft>
                        <a:buNone/>
                      </a:pPr>
                      <a:r>
                        <a:rPr lang="en" sz="1800" b="1">
                          <a:solidFill>
                            <a:srgbClr val="000000"/>
                          </a:solidFill>
                        </a:rPr>
                        <a:t>Course Name</a:t>
                      </a:r>
                      <a:endParaRPr sz="1800" b="1">
                        <a:solidFill>
                          <a:srgbClr val="000000"/>
                        </a:solidFill>
                      </a:endParaRPr>
                    </a:p>
                  </a:txBody>
                  <a:tcPr marL="68600" marR="68600" marT="34300" marB="34300" anchor="ctr"/>
                </a:tc>
                <a:tc>
                  <a:txBody>
                    <a:bodyPr/>
                    <a:lstStyle/>
                    <a:p>
                      <a:pPr marL="0" marR="0" lvl="0" indent="0" algn="ctr" rtl="0">
                        <a:spcBef>
                          <a:spcPts val="0"/>
                        </a:spcBef>
                        <a:spcAft>
                          <a:spcPts val="0"/>
                        </a:spcAft>
                        <a:buNone/>
                      </a:pPr>
                      <a:r>
                        <a:rPr lang="en" sz="1800" b="1"/>
                        <a:t>Course Link</a:t>
                      </a:r>
                      <a:endParaRPr sz="1800" b="1"/>
                    </a:p>
                  </a:txBody>
                  <a:tcPr marL="68600" marR="68600" marT="34300" marB="34300" anchor="ctr"/>
                </a:tc>
                <a:tc>
                  <a:txBody>
                    <a:bodyPr/>
                    <a:lstStyle/>
                    <a:p>
                      <a:pPr marL="0" marR="0" lvl="0" indent="0" algn="ctr" rtl="0">
                        <a:spcBef>
                          <a:spcPts val="0"/>
                        </a:spcBef>
                        <a:spcAft>
                          <a:spcPts val="0"/>
                        </a:spcAft>
                        <a:buNone/>
                      </a:pPr>
                      <a:r>
                        <a:rPr lang="en" sz="1800" b="1" dirty="0"/>
                        <a:t>Status</a:t>
                      </a:r>
                      <a:endParaRPr sz="1800" b="1" dirty="0"/>
                    </a:p>
                  </a:txBody>
                  <a:tcPr marL="68600" marR="68600" marT="34300" marB="34300" anchor="ctr"/>
                </a:tc>
                <a:extLst>
                  <a:ext uri="{0D108BD9-81ED-4DB2-BD59-A6C34878D82A}">
                    <a16:rowId xmlns:a16="http://schemas.microsoft.com/office/drawing/2014/main" val="10002"/>
                  </a:ext>
                </a:extLst>
              </a:tr>
              <a:tr h="620694">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Akhilesh Joshi</a:t>
                      </a:r>
                      <a:endParaRPr dirty="0"/>
                    </a:p>
                  </a:txBody>
                  <a:tcPr marL="68600" marR="68600" marT="34300" marB="34300" anchor="ctr"/>
                </a:tc>
                <a:tc>
                  <a:txBody>
                    <a:bodyPr/>
                    <a:lstStyle/>
                    <a:p>
                      <a:pPr marL="0" lvl="0" indent="0" algn="ctr" rtl="0">
                        <a:spcBef>
                          <a:spcPts val="0"/>
                        </a:spcBef>
                        <a:spcAft>
                          <a:spcPts val="0"/>
                        </a:spcAft>
                        <a:buNone/>
                      </a:pPr>
                      <a:r>
                        <a:rPr lang="en" sz="1200" b="1" dirty="0"/>
                        <a:t>02FE22BCS013</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IN" sz="1200" b="0" dirty="0">
                          <a:latin typeface="Arial Rounded MT Bold" panose="020F0704030504030204" pitchFamily="34" charset="0"/>
                        </a:rPr>
                        <a:t>Python for Data Science , AI and Development </a:t>
                      </a:r>
                      <a:endParaRPr sz="1200" b="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sz="1200" dirty="0">
                          <a:hlinkClick r:id="rId4" tooltip="Coursera"/>
                        </a:rPr>
                        <a:t>Coursera</a:t>
                      </a:r>
                      <a:endParaRPr sz="1200" dirty="0"/>
                    </a:p>
                  </a:txBody>
                  <a:tcPr marL="68600" marR="68600" marT="34300" marB="34300" anchor="ctr"/>
                </a:tc>
                <a:tc>
                  <a:txBody>
                    <a:bodyPr/>
                    <a:lstStyle/>
                    <a:p>
                      <a:pPr marL="0" lvl="0" indent="0" algn="l" rtl="0">
                        <a:spcBef>
                          <a:spcPts val="0"/>
                        </a:spcBef>
                        <a:spcAft>
                          <a:spcPts val="0"/>
                        </a:spcAft>
                        <a:buNone/>
                      </a:pPr>
                      <a:r>
                        <a:rPr lang="en-IN" sz="1400" b="1" dirty="0"/>
                        <a:t>Completed</a:t>
                      </a:r>
                      <a:endParaRPr sz="1400" b="1" dirty="0"/>
                    </a:p>
                  </a:txBody>
                  <a:tcPr marL="68600" marR="68600" marT="34300" marB="34300" anchor="ctr"/>
                </a:tc>
                <a:extLst>
                  <a:ext uri="{0D108BD9-81ED-4DB2-BD59-A6C34878D82A}">
                    <a16:rowId xmlns:a16="http://schemas.microsoft.com/office/drawing/2014/main" val="10003"/>
                  </a:ext>
                </a:extLst>
              </a:tr>
              <a:tr h="10931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Dilipsingh Rajpurohit</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02FE22BCS035</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100" b="0" dirty="0">
                          <a:latin typeface="Arial Rounded MT Bold" panose="020F0704030504030204" pitchFamily="34" charset="0"/>
                        </a:rPr>
                        <a:t>Python for Data Science , AI and Development </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hlinkClick r:id="rId4" tooltip="coursera"/>
                        </a:rPr>
                        <a:t>coursera</a:t>
                      </a:r>
                      <a:endParaRPr lang="en-IN" sz="1100"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Completed</a:t>
                      </a:r>
                    </a:p>
                  </a:txBody>
                  <a:tcPr marL="68600" marR="68600" marT="34300" marB="34300" anchor="ctr"/>
                </a:tc>
                <a:extLst>
                  <a:ext uri="{0D108BD9-81ED-4DB2-BD59-A6C34878D82A}">
                    <a16:rowId xmlns:a16="http://schemas.microsoft.com/office/drawing/2014/main" val="10004"/>
                  </a:ext>
                </a:extLst>
              </a:tr>
              <a:tr h="38529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Sana Mulla</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02FE22BCS099</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200" dirty="0">
                          <a:latin typeface="Arial Rounded MT Bold" panose="020F0704030504030204" pitchFamily="34" charset="0"/>
                        </a:rPr>
                        <a:t>Python for Data Science (2023)</a:t>
                      </a:r>
                      <a:endParaRPr sz="120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dirty="0">
                          <a:hlinkClick r:id="rId5" tooltip="Udemy"/>
                        </a:rPr>
                        <a:t>Udemy </a:t>
                      </a:r>
                      <a:endParaRPr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Completed</a:t>
                      </a:r>
                    </a:p>
                  </a:txBody>
                  <a:tcPr marL="68600" marR="68600" marT="34300" marB="34300" anchor="ctr"/>
                </a:tc>
                <a:extLst>
                  <a:ext uri="{0D108BD9-81ED-4DB2-BD59-A6C34878D82A}">
                    <a16:rowId xmlns:a16="http://schemas.microsoft.com/office/drawing/2014/main" val="10005"/>
                  </a:ext>
                </a:extLst>
              </a:tr>
              <a:tr h="38529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a:txBody>
                    <a:bodyPr/>
                    <a:lstStyle/>
                    <a:p>
                      <a:pPr marL="0" lvl="0" indent="0" algn="l" rtl="0">
                        <a:spcBef>
                          <a:spcPts val="0"/>
                        </a:spcBef>
                        <a:spcAft>
                          <a:spcPts val="0"/>
                        </a:spcAft>
                        <a:buNone/>
                      </a:pPr>
                      <a:r>
                        <a:rPr lang="en-IN" dirty="0"/>
                        <a:t>Seeba Doddmani</a:t>
                      </a:r>
                      <a:endParaRPr dirty="0"/>
                    </a:p>
                  </a:txBody>
                  <a:tcPr marL="68600" marR="68600" marT="34300" marB="34300" anchor="ctr"/>
                </a:tc>
                <a:tc>
                  <a:txBody>
                    <a:bodyPr/>
                    <a:lstStyle/>
                    <a:p>
                      <a:pPr marL="0" lvl="0" indent="0" algn="ctr" rtl="0">
                        <a:spcBef>
                          <a:spcPts val="0"/>
                        </a:spcBef>
                        <a:spcAft>
                          <a:spcPts val="0"/>
                        </a:spcAft>
                        <a:buClr>
                          <a:schemeClr val="dk1"/>
                        </a:buClr>
                        <a:buSzPts val="1100"/>
                        <a:buFont typeface="Arial"/>
                        <a:buNone/>
                      </a:pPr>
                      <a:r>
                        <a:rPr lang="en" sz="1200" b="1" dirty="0">
                          <a:solidFill>
                            <a:schemeClr val="dk1"/>
                          </a:solidFill>
                        </a:rPr>
                        <a:t>02FE22BCS116</a:t>
                      </a:r>
                      <a:endParaRPr sz="1600" b="1" u="none" strike="noStrike" cap="none" dirty="0"/>
                    </a:p>
                  </a:txBody>
                  <a:tcPr marL="68600" marR="68600" marT="34300" marB="34300" anchor="ctr"/>
                </a:tc>
                <a:tc>
                  <a:txBody>
                    <a:bodyPr/>
                    <a:lstStyle/>
                    <a:p>
                      <a:pPr marL="0" lvl="0" indent="0" algn="l" rtl="0">
                        <a:spcBef>
                          <a:spcPts val="0"/>
                        </a:spcBef>
                        <a:spcAft>
                          <a:spcPts val="0"/>
                        </a:spcAft>
                        <a:buNone/>
                      </a:pPr>
                      <a:r>
                        <a:rPr lang="en-US" sz="1200" dirty="0">
                          <a:latin typeface="Arial Rounded MT Bold" panose="020F0704030504030204" pitchFamily="34" charset="0"/>
                        </a:rPr>
                        <a:t>Python for Data Science (2023)</a:t>
                      </a:r>
                      <a:endParaRPr sz="1200" dirty="0">
                        <a:latin typeface="Arial Rounded MT Bold" panose="020F0704030504030204" pitchFamily="34" charset="0"/>
                      </a:endParaRPr>
                    </a:p>
                  </a:txBody>
                  <a:tcPr marL="68600" marR="68600" marT="34300" marB="34300" anchor="ctr"/>
                </a:tc>
                <a:tc>
                  <a:txBody>
                    <a:bodyPr/>
                    <a:lstStyle/>
                    <a:p>
                      <a:pPr marL="0" lvl="0" indent="0" algn="ctr" rtl="0">
                        <a:spcBef>
                          <a:spcPts val="0"/>
                        </a:spcBef>
                        <a:spcAft>
                          <a:spcPts val="0"/>
                        </a:spcAft>
                        <a:buNone/>
                      </a:pPr>
                      <a:r>
                        <a:rPr lang="en-IN" dirty="0">
                          <a:hlinkClick r:id="rId5" tooltip="Udemy"/>
                        </a:rPr>
                        <a:t>Udemy</a:t>
                      </a:r>
                      <a:endParaRPr dirty="0"/>
                    </a:p>
                  </a:txBody>
                  <a:tcPr marL="68600" marR="68600" marT="34300" marB="343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Completed</a:t>
                      </a:r>
                    </a:p>
                  </a:txBody>
                  <a:tcPr marL="68600" marR="68600" marT="34300" marB="3430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22" name="Google Shape;222;p34"/>
          <p:cNvSpPr txBox="1">
            <a:spLocks noGrp="1"/>
          </p:cNvSpPr>
          <p:nvPr>
            <p:ph type="title"/>
          </p:nvPr>
        </p:nvSpPr>
        <p:spPr>
          <a:xfrm>
            <a:off x="628650" y="157756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dirty="0"/>
              <a:t> Thank you !</a:t>
            </a:r>
            <a:endParaRPr b="1" dirty="0"/>
          </a:p>
        </p:txBody>
      </p:sp>
      <p:sp>
        <p:nvSpPr>
          <p:cNvPr id="223" name="Google Shape;223;p34"/>
          <p:cNvSpPr txBox="1">
            <a:spLocks noGrp="1"/>
          </p:cNvSpPr>
          <p:nvPr>
            <p:ph type="body" idx="1"/>
          </p:nvPr>
        </p:nvSpPr>
        <p:spPr>
          <a:xfrm>
            <a:off x="628650" y="2624331"/>
            <a:ext cx="7886700" cy="8106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2100"/>
              <a:buNone/>
            </a:pPr>
            <a:endParaRPr dirty="0"/>
          </a:p>
          <a:p>
            <a:pPr marL="0" lvl="0" indent="0" algn="l" rtl="0">
              <a:lnSpc>
                <a:spcPct val="90000"/>
              </a:lnSpc>
              <a:spcBef>
                <a:spcPts val="800"/>
              </a:spcBef>
              <a:spcAft>
                <a:spcPts val="0"/>
              </a:spcAft>
              <a:buClr>
                <a:schemeClr val="dk1"/>
              </a:buClr>
              <a:buSzPts val="2100"/>
              <a:buNone/>
            </a:pPr>
            <a:endParaRPr b="1" dirty="0"/>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225" name="Google Shape;225;p34"/>
          <p:cNvPicPr preferRelativeResize="0"/>
          <p:nvPr/>
        </p:nvPicPr>
        <p:blipFill>
          <a:blip r:embed="rId3">
            <a:alphaModFix/>
          </a:blip>
          <a:stretch>
            <a:fillRect/>
          </a:stretch>
        </p:blipFill>
        <p:spPr>
          <a:xfrm>
            <a:off x="4677875" y="112550"/>
            <a:ext cx="4276902" cy="475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lt1"/>
          </a:fgClr>
          <a:bgClr>
            <a:schemeClr val="bg1"/>
          </a:bgClr>
        </a:pattFill>
        <a:effectLst/>
      </p:bgPr>
    </p:bg>
    <p:spTree>
      <p:nvGrpSpPr>
        <p:cNvPr id="1" name="Shape 149"/>
        <p:cNvGrpSpPr/>
        <p:nvPr/>
      </p:nvGrpSpPr>
      <p:grpSpPr>
        <a:xfrm>
          <a:off x="0" y="0"/>
          <a:ext cx="0" cy="0"/>
          <a:chOff x="0" y="0"/>
          <a:chExt cx="0" cy="0"/>
        </a:xfrm>
      </p:grpSpPr>
      <p:sp>
        <p:nvSpPr>
          <p:cNvPr id="150" name="Google Shape;150;p27"/>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6" name="Google Shape;153;p27">
            <a:extLst>
              <a:ext uri="{FF2B5EF4-FFF2-40B4-BE49-F238E27FC236}">
                <a16:creationId xmlns:a16="http://schemas.microsoft.com/office/drawing/2014/main" id="{B2409C1E-F2E7-87D6-5148-4A07B35023A2}"/>
              </a:ext>
            </a:extLst>
          </p:cNvPr>
          <p:cNvGraphicFramePr/>
          <p:nvPr>
            <p:extLst>
              <p:ext uri="{D42A27DB-BD31-4B8C-83A1-F6EECF244321}">
                <p14:modId xmlns:p14="http://schemas.microsoft.com/office/powerpoint/2010/main" val="2256823207"/>
              </p:ext>
            </p:extLst>
          </p:nvPr>
        </p:nvGraphicFramePr>
        <p:xfrm>
          <a:off x="89548" y="578150"/>
          <a:ext cx="5640692" cy="3627386"/>
        </p:xfrm>
        <a:graphic>
          <a:graphicData uri="http://schemas.openxmlformats.org/drawingml/2006/table">
            <a:tbl>
              <a:tblPr>
                <a:noFill/>
              </a:tblPr>
              <a:tblGrid>
                <a:gridCol w="5640692">
                  <a:extLst>
                    <a:ext uri="{9D8B030D-6E8A-4147-A177-3AD203B41FA5}">
                      <a16:colId xmlns:a16="http://schemas.microsoft.com/office/drawing/2014/main" val="20000"/>
                    </a:ext>
                  </a:extLst>
                </a:gridCol>
              </a:tblGrid>
              <a:tr h="701336">
                <a:tc>
                  <a:txBody>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Calibri"/>
                          <a:ea typeface="Calibri"/>
                          <a:cs typeface="Calibri"/>
                          <a:sym typeface="Calibri"/>
                        </a:rPr>
                        <a:t>Background</a:t>
                      </a:r>
                      <a:endParaRPr sz="1800" dirty="0">
                        <a:solidFill>
                          <a:schemeClr val="lt1"/>
                        </a:solidFill>
                      </a:endParaRPr>
                    </a:p>
                  </a:txBody>
                  <a:tcPr marL="91425" marR="91425" marT="91425" marB="91425">
                    <a:solidFill>
                      <a:srgbClr val="980000"/>
                    </a:solidFill>
                  </a:tcPr>
                </a:tc>
                <a:extLst>
                  <a:ext uri="{0D108BD9-81ED-4DB2-BD59-A6C34878D82A}">
                    <a16:rowId xmlns:a16="http://schemas.microsoft.com/office/drawing/2014/main" val="10000"/>
                  </a:ext>
                </a:extLst>
              </a:tr>
              <a:tr h="2902370">
                <a:tc>
                  <a:txBody>
                    <a:bodyPr/>
                    <a:lstStyle/>
                    <a:p>
                      <a:pPr marL="177800" lvl="0" indent="-203200" algn="l" rtl="0">
                        <a:spcBef>
                          <a:spcPts val="0"/>
                        </a:spcBef>
                        <a:spcAft>
                          <a:spcPts val="0"/>
                        </a:spcAft>
                        <a:buClr>
                          <a:schemeClr val="dk1"/>
                        </a:buClr>
                        <a:buSzPts val="1800"/>
                        <a:buFont typeface="Calibri"/>
                        <a:buChar char="•"/>
                      </a:pPr>
                      <a:r>
                        <a:rPr lang="en-US" sz="1800" b="1" dirty="0"/>
                        <a:t>Coronaviruses</a:t>
                      </a:r>
                      <a:r>
                        <a:rPr lang="en-US" sz="1800" b="0" dirty="0"/>
                        <a:t>, a diverse group of viruses, can lead to illnesses in both animals and humans. In humans, these viruses can cause a range of respiratory infections, from mild colds to more serious conditions like </a:t>
                      </a:r>
                      <a:r>
                        <a:rPr lang="en-US" sz="1800" b="1" dirty="0"/>
                        <a:t>Middle East Respiratory Syndrome (MERS) </a:t>
                      </a:r>
                      <a:r>
                        <a:rPr lang="en-US" sz="1800" b="0" dirty="0"/>
                        <a:t>and </a:t>
                      </a:r>
                      <a:r>
                        <a:rPr lang="en-US" sz="1800" b="1" dirty="0"/>
                        <a:t>Severe Acute Respiratory Syndrome (SARS). </a:t>
                      </a:r>
                      <a:r>
                        <a:rPr lang="en-US" sz="1800" b="0" dirty="0"/>
                        <a:t>The newest addition to this family of viruses is the one responsible for the COVID-19 disease, as identified by the World Health Organization.</a:t>
                      </a:r>
                      <a:endParaRPr sz="1800" b="0" dirty="0"/>
                    </a:p>
                  </a:txBody>
                  <a:tcPr marL="91425" marR="91425" marT="91425" marB="91425"/>
                </a:tc>
                <a:extLst>
                  <a:ext uri="{0D108BD9-81ED-4DB2-BD59-A6C34878D82A}">
                    <a16:rowId xmlns:a16="http://schemas.microsoft.com/office/drawing/2014/main" val="10001"/>
                  </a:ext>
                </a:extLst>
              </a:tr>
            </a:tbl>
          </a:graphicData>
        </a:graphic>
      </p:graphicFrame>
      <p:pic>
        <p:nvPicPr>
          <p:cNvPr id="1026" name="Picture 2" descr="Opinion | The Coronavirus Is Mutating, and That’s Fine (So Far) - The ...">
            <a:extLst>
              <a:ext uri="{FF2B5EF4-FFF2-40B4-BE49-F238E27FC236}">
                <a16:creationId xmlns:a16="http://schemas.microsoft.com/office/drawing/2014/main" id="{30A7E690-7AEC-39EF-90C6-36DB44925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8326" y="744881"/>
            <a:ext cx="3247146" cy="24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ID-19 Resources for Granite Staters | Congresswoman Ann McLane Kuster">
            <a:extLst>
              <a:ext uri="{FF2B5EF4-FFF2-40B4-BE49-F238E27FC236}">
                <a16:creationId xmlns:a16="http://schemas.microsoft.com/office/drawing/2014/main" id="{2C9CECD2-004C-02CA-30DD-E1B2DE3355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64" t="39215" r="38659" b="35393"/>
          <a:stretch/>
        </p:blipFill>
        <p:spPr bwMode="auto">
          <a:xfrm>
            <a:off x="5808326" y="3230881"/>
            <a:ext cx="3246126" cy="846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341972" y="1543979"/>
            <a:ext cx="8173378" cy="3360234"/>
          </a:xfrm>
          <a:prstGeom prst="rect">
            <a:avLst/>
          </a:prstGeom>
          <a:noFill/>
          <a:ln>
            <a:noFill/>
          </a:ln>
        </p:spPr>
        <p:txBody>
          <a:bodyPr spcFirstLastPara="1" wrap="square" lIns="68575" tIns="34275" rIns="68575" bIns="34275" anchor="ctr" anchorCtr="0">
            <a:normAutofit/>
          </a:bodyPr>
          <a:lstStyle/>
          <a:p>
            <a:r>
              <a:rPr lang="en-US" sz="2400" b="1" u="sng" dirty="0"/>
              <a:t>Motivation:</a:t>
            </a:r>
            <a:br>
              <a:rPr lang="en-US" sz="2800" b="1" dirty="0"/>
            </a:br>
            <a:r>
              <a:rPr lang="en-US" sz="1400" b="1" dirty="0"/>
              <a:t>Target 3.8:</a:t>
            </a:r>
            <a:r>
              <a:rPr lang="en-US" sz="1400" dirty="0"/>
              <a:t> Achieve universal health coverage, including financial risk protection, access to quality essential health-care services, and access to safe, effective, quality, and affordable essential medicines and vaccines for all.</a:t>
            </a:r>
            <a:br>
              <a:rPr lang="en-US" sz="1400" dirty="0"/>
            </a:br>
            <a:r>
              <a:rPr lang="en-US" sz="1400" b="1" dirty="0"/>
              <a:t>Relevance to COVID-19 Vaccine Analysis:</a:t>
            </a:r>
            <a:br>
              <a:rPr lang="en-US" sz="1400" dirty="0"/>
            </a:br>
            <a:r>
              <a:rPr lang="en-US" sz="1400" dirty="0"/>
              <a:t>The analysis of COVID-19 vaccine distribution aligns with SDG 3.8 by evaluating access to essential vaccines.</a:t>
            </a:r>
            <a:br>
              <a:rPr lang="en-US" sz="1400" dirty="0"/>
            </a:br>
            <a:r>
              <a:rPr lang="en-US" sz="1400" dirty="0"/>
              <a:t>Understanding regional disparities helps identify gaps in universal health coverage.</a:t>
            </a:r>
            <a:br>
              <a:rPr lang="en-US" sz="1400" dirty="0"/>
            </a:br>
            <a:r>
              <a:rPr lang="en-US" sz="1400" dirty="0"/>
              <a:t>Insights from the analysis can guide strategies to improve vaccine deployment and healthcare services, promoting well-being and health equity.</a:t>
            </a:r>
            <a:br>
              <a:rPr lang="en-US" sz="1400" dirty="0"/>
            </a:br>
            <a:endParaRPr sz="2800" b="1" dirty="0"/>
          </a:p>
        </p:txBody>
      </p:sp>
      <p:sp>
        <p:nvSpPr>
          <p:cNvPr id="235" name="Google Shape;235;p35"/>
          <p:cNvSpPr txBox="1">
            <a:spLocks noGrp="1"/>
          </p:cNvSpPr>
          <p:nvPr>
            <p:ph type="body" idx="1"/>
          </p:nvPr>
        </p:nvSpPr>
        <p:spPr>
          <a:xfrm>
            <a:off x="341972" y="944606"/>
            <a:ext cx="7886700" cy="943500"/>
          </a:xfrm>
          <a:prstGeom prst="rect">
            <a:avLst/>
          </a:prstGeom>
          <a:noFill/>
          <a:ln>
            <a:noFill/>
          </a:ln>
        </p:spPr>
        <p:txBody>
          <a:bodyPr spcFirstLastPara="1" wrap="square" lIns="68575" tIns="34275" rIns="68575" bIns="34275" anchor="t" anchorCtr="0">
            <a:normAutofit/>
          </a:bodyPr>
          <a:lstStyle/>
          <a:p>
            <a:pPr marL="0" indent="0">
              <a:buSzPts val="2100"/>
              <a:buNone/>
            </a:pPr>
            <a:r>
              <a:rPr lang="en-US" sz="2400" b="1" i="1" u="sng" dirty="0"/>
              <a:t>Sustainable Development Goal (SDG) 3</a:t>
            </a:r>
            <a:r>
              <a:rPr lang="en-US" sz="2400" b="1" dirty="0"/>
              <a:t>:</a:t>
            </a:r>
            <a:r>
              <a:rPr lang="en-US" sz="2400" dirty="0"/>
              <a:t> </a:t>
            </a:r>
            <a:r>
              <a:rPr lang="en-US" sz="1800" dirty="0"/>
              <a:t>Ensure healthy lives and promote well-being for all at all ages.</a:t>
            </a:r>
            <a:endParaRPr sz="2400" b="1"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dirty="0">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3991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dirty="0"/>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4" name="Google Shape;154;p27"/>
          <p:cNvGraphicFramePr/>
          <p:nvPr>
            <p:extLst>
              <p:ext uri="{D42A27DB-BD31-4B8C-83A1-F6EECF244321}">
                <p14:modId xmlns:p14="http://schemas.microsoft.com/office/powerpoint/2010/main" val="3092030350"/>
              </p:ext>
            </p:extLst>
          </p:nvPr>
        </p:nvGraphicFramePr>
        <p:xfrm>
          <a:off x="296250" y="1141930"/>
          <a:ext cx="8551500" cy="2204744"/>
        </p:xfrm>
        <a:graphic>
          <a:graphicData uri="http://schemas.openxmlformats.org/drawingml/2006/table">
            <a:tbl>
              <a:tblPr>
                <a:noFill/>
              </a:tblPr>
              <a:tblGrid>
                <a:gridCol w="8551500">
                  <a:extLst>
                    <a:ext uri="{9D8B030D-6E8A-4147-A177-3AD203B41FA5}">
                      <a16:colId xmlns:a16="http://schemas.microsoft.com/office/drawing/2014/main" val="20000"/>
                    </a:ext>
                  </a:extLst>
                </a:gridCol>
              </a:tblGrid>
              <a:tr h="540566">
                <a:tc>
                  <a:txBody>
                    <a:bodyPr/>
                    <a:lstStyle/>
                    <a:p>
                      <a:pPr marL="0" lvl="0" indent="0" algn="l" rtl="0">
                        <a:lnSpc>
                          <a:spcPct val="90000"/>
                        </a:lnSpc>
                        <a:spcBef>
                          <a:spcPts val="0"/>
                        </a:spcBef>
                        <a:spcAft>
                          <a:spcPts val="0"/>
                        </a:spcAft>
                        <a:buNone/>
                      </a:pPr>
                      <a:r>
                        <a:rPr lang="en" sz="1800" b="1" dirty="0">
                          <a:solidFill>
                            <a:schemeClr val="lt1"/>
                          </a:solidFill>
                          <a:latin typeface="Calibri"/>
                          <a:ea typeface="Calibri"/>
                          <a:cs typeface="Calibri"/>
                          <a:sym typeface="Calibri"/>
                        </a:rPr>
                        <a:t>Problem Statement and Objective</a:t>
                      </a:r>
                      <a:endParaRPr sz="1800" dirty="0">
                        <a:solidFill>
                          <a:schemeClr val="lt1"/>
                        </a:solidFill>
                      </a:endParaRPr>
                    </a:p>
                  </a:txBody>
                  <a:tcPr marL="91425" marR="91425" marT="91425" marB="91425">
                    <a:solidFill>
                      <a:srgbClr val="B51B1B"/>
                    </a:solidFill>
                  </a:tcPr>
                </a:tc>
                <a:extLst>
                  <a:ext uri="{0D108BD9-81ED-4DB2-BD59-A6C34878D82A}">
                    <a16:rowId xmlns:a16="http://schemas.microsoft.com/office/drawing/2014/main" val="10000"/>
                  </a:ext>
                </a:extLst>
              </a:tr>
              <a:tr h="1017564">
                <a:tc>
                  <a:txBody>
                    <a:bodyPr/>
                    <a:lstStyle/>
                    <a:p>
                      <a:pPr marL="0" lvl="0" indent="0" algn="l" rtl="0">
                        <a:lnSpc>
                          <a:spcPct val="90000"/>
                        </a:lnSpc>
                        <a:spcBef>
                          <a:spcPts val="0"/>
                        </a:spcBef>
                        <a:spcAft>
                          <a:spcPts val="0"/>
                        </a:spcAft>
                        <a:buNone/>
                      </a:pPr>
                      <a:r>
                        <a:rPr lang="en-US" sz="1800" dirty="0"/>
                        <a:t>- </a:t>
                      </a:r>
                      <a:r>
                        <a:rPr lang="en-US" sz="1800" b="1" u="sng" dirty="0"/>
                        <a:t>Problem Statement </a:t>
                      </a:r>
                      <a:r>
                        <a:rPr lang="en-US" sz="1800" dirty="0"/>
                        <a:t>Analyze the distribution and administration of COVID-19 vaccines across different states in India </a:t>
                      </a:r>
                    </a:p>
                    <a:p>
                      <a:pPr marL="0" lvl="0" indent="0" algn="l" rtl="0">
                        <a:lnSpc>
                          <a:spcPct val="90000"/>
                        </a:lnSpc>
                        <a:spcBef>
                          <a:spcPts val="0"/>
                        </a:spcBef>
                        <a:spcAft>
                          <a:spcPts val="0"/>
                        </a:spcAft>
                        <a:buNone/>
                      </a:pPr>
                      <a:r>
                        <a:rPr lang="en-US" sz="1800" dirty="0"/>
                        <a:t>- </a:t>
                      </a:r>
                      <a:r>
                        <a:rPr lang="en-US" sz="1800" b="1" u="sng" dirty="0"/>
                        <a:t>Objectives</a:t>
                      </a:r>
                      <a:r>
                        <a:rPr lang="en-US" sz="1800" dirty="0"/>
                        <a:t> We aim to uncover regional disparities, assess vaccination rates, understand demographic trends, address challenges, and predict future vaccine needs. By doing so, the project aims to provide actionable insights to optimize vaccine deployment strategies and combat the pandemic effectively. </a:t>
                      </a:r>
                      <a:endParaRPr sz="1800"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407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Dataset Details</a:t>
            </a:r>
            <a:endParaRPr b="1"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dirty="0"/>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sp>
        <p:nvSpPr>
          <p:cNvPr id="152" name="Google Shape;152;p27">
            <a:hlinkClick r:id="rId4"/>
          </p:cNvPr>
          <p:cNvSpPr txBox="1">
            <a:spLocks/>
          </p:cNvSpPr>
          <p:nvPr/>
        </p:nvSpPr>
        <p:spPr>
          <a:xfrm>
            <a:off x="529914" y="749419"/>
            <a:ext cx="8084171" cy="3312515"/>
          </a:xfrm>
          <a:prstGeom prst="rect">
            <a:avLst/>
          </a:prstGeom>
          <a:noFill/>
          <a:ln>
            <a:noFill/>
          </a:ln>
        </p:spPr>
        <p:txBody>
          <a:bodyPr spcFirstLastPara="1" wrap="square" lIns="68575" tIns="34275" rIns="68575" bIns="3427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39700" indent="0" algn="just" fontAlgn="base">
              <a:buFont typeface="Arial"/>
              <a:buNone/>
            </a:pPr>
            <a:endParaRPr lang="en-US" b="1" u="sng" dirty="0">
              <a:solidFill>
                <a:srgbClr val="202124"/>
              </a:solidFill>
              <a:latin typeface="Inter"/>
            </a:endParaRPr>
          </a:p>
          <a:p>
            <a:pPr algn="just" fontAlgn="base"/>
            <a:r>
              <a:rPr lang="en-US" dirty="0">
                <a:solidFill>
                  <a:srgbClr val="3C4043"/>
                </a:solidFill>
                <a:latin typeface="Inter"/>
              </a:rPr>
              <a:t>The number of new cases are increasing day by day around the world. This dataset has information from the states and union territories of India at daily level.</a:t>
            </a:r>
          </a:p>
          <a:p>
            <a:pPr algn="just" fontAlgn="base"/>
            <a:r>
              <a:rPr lang="en-US" dirty="0">
                <a:solidFill>
                  <a:srgbClr val="3C4043"/>
                </a:solidFill>
                <a:latin typeface="Inter"/>
              </a:rPr>
              <a:t>Vaccination data comes from </a:t>
            </a:r>
            <a:r>
              <a:rPr lang="en-US" dirty="0">
                <a:solidFill>
                  <a:srgbClr val="202124"/>
                </a:solidFill>
                <a:latin typeface="inherit"/>
                <a:hlinkClick r:id="rId5"/>
              </a:rPr>
              <a:t>covid19india</a:t>
            </a:r>
            <a:r>
              <a:rPr lang="en-US" dirty="0">
                <a:solidFill>
                  <a:srgbClr val="3C4043"/>
                </a:solidFill>
                <a:latin typeface="Inter"/>
              </a:rPr>
              <a:t>.</a:t>
            </a:r>
          </a:p>
          <a:p>
            <a:pPr algn="just" fontAlgn="base"/>
            <a:r>
              <a:rPr lang="en-US" dirty="0"/>
              <a:t>There are </a:t>
            </a:r>
            <a:r>
              <a:rPr lang="en-US" dirty="0">
                <a:solidFill>
                  <a:srgbClr val="B51B1B"/>
                </a:solidFill>
              </a:rPr>
              <a:t>7845 instances, </a:t>
            </a:r>
            <a:r>
              <a:rPr lang="en-US" dirty="0">
                <a:solidFill>
                  <a:schemeClr val="tx1"/>
                </a:solidFill>
              </a:rPr>
              <a:t>ranges from 0 to 7844.</a:t>
            </a:r>
            <a:endParaRPr lang="en-US" dirty="0">
              <a:solidFill>
                <a:srgbClr val="3C4043"/>
              </a:solidFill>
              <a:latin typeface="Inter"/>
            </a:endParaRPr>
          </a:p>
          <a:p>
            <a:pPr algn="just" fontAlgn="base"/>
            <a:r>
              <a:rPr lang="en-US" b="1" dirty="0">
                <a:solidFill>
                  <a:srgbClr val="3C4043"/>
                </a:solidFill>
                <a:latin typeface="Inter"/>
              </a:rPr>
              <a:t>Source URL : </a:t>
            </a:r>
            <a:r>
              <a:rPr lang="en-US" dirty="0">
                <a:solidFill>
                  <a:srgbClr val="3C4043"/>
                </a:solidFill>
                <a:latin typeface="Inter"/>
                <a:hlinkClick r:id="rId4" tooltip="Dataset19"/>
              </a:rPr>
              <a:t>dataset19</a:t>
            </a:r>
            <a:r>
              <a:rPr lang="en-US" dirty="0">
                <a:solidFill>
                  <a:srgbClr val="3C4043"/>
                </a:solidFill>
                <a:latin typeface="Inter"/>
              </a:rPr>
              <a:t> [ appeared on Kaggle ]</a:t>
            </a:r>
          </a:p>
          <a:p>
            <a:pPr algn="just" fontAlgn="base"/>
            <a:r>
              <a:rPr lang="en-US" dirty="0">
                <a:solidFill>
                  <a:srgbClr val="3C4043"/>
                </a:solidFill>
                <a:latin typeface="Inter"/>
              </a:rPr>
              <a:t>The data was recorded from 16</a:t>
            </a:r>
            <a:r>
              <a:rPr lang="en-US" baseline="30000" dirty="0">
                <a:solidFill>
                  <a:srgbClr val="3C4043"/>
                </a:solidFill>
                <a:latin typeface="Inter"/>
              </a:rPr>
              <a:t>th</a:t>
            </a:r>
            <a:r>
              <a:rPr lang="en-US" dirty="0">
                <a:solidFill>
                  <a:srgbClr val="3C4043"/>
                </a:solidFill>
                <a:latin typeface="Inter"/>
              </a:rPr>
              <a:t> January 2021 to</a:t>
            </a:r>
          </a:p>
          <a:p>
            <a:pPr marL="139700" indent="0" algn="just" fontAlgn="base">
              <a:buNone/>
            </a:pPr>
            <a:r>
              <a:rPr lang="en-US" dirty="0">
                <a:solidFill>
                  <a:srgbClr val="3C4043"/>
                </a:solidFill>
                <a:latin typeface="Inter"/>
              </a:rPr>
              <a:t>      12</a:t>
            </a:r>
            <a:r>
              <a:rPr lang="en-US" baseline="30000" dirty="0">
                <a:solidFill>
                  <a:srgbClr val="3C4043"/>
                </a:solidFill>
                <a:latin typeface="Inter"/>
              </a:rPr>
              <a:t>th</a:t>
            </a:r>
            <a:r>
              <a:rPr lang="en-US" dirty="0">
                <a:solidFill>
                  <a:srgbClr val="3C4043"/>
                </a:solidFill>
                <a:latin typeface="Inter"/>
              </a:rPr>
              <a:t> August 2021</a:t>
            </a:r>
          </a:p>
          <a:p>
            <a:pPr algn="just" fontAlgn="base"/>
            <a:r>
              <a:rPr lang="en-US" dirty="0">
                <a:solidFill>
                  <a:srgbClr val="3C4043"/>
                </a:solidFill>
                <a:latin typeface="Inter"/>
              </a:rPr>
              <a:t>Memory Usage = 1.4+ MB</a:t>
            </a:r>
          </a:p>
          <a:p>
            <a:pPr marL="177800" indent="-38100">
              <a:buSzPts val="2100"/>
              <a:buFont typeface="Arial"/>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139373" y="-29086"/>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Snapshot of Dataset</a:t>
            </a:r>
            <a:endParaRPr b="1"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dirty="0"/>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4" name="Picture 3">
            <a:extLst>
              <a:ext uri="{FF2B5EF4-FFF2-40B4-BE49-F238E27FC236}">
                <a16:creationId xmlns:a16="http://schemas.microsoft.com/office/drawing/2014/main" id="{A17D1962-7DB7-9C70-1B68-2DF61E6A4D35}"/>
              </a:ext>
            </a:extLst>
          </p:cNvPr>
          <p:cNvPicPr>
            <a:picLocks noChangeAspect="1"/>
          </p:cNvPicPr>
          <p:nvPr/>
        </p:nvPicPr>
        <p:blipFill>
          <a:blip r:embed="rId4"/>
          <a:stretch>
            <a:fillRect/>
          </a:stretch>
        </p:blipFill>
        <p:spPr>
          <a:xfrm>
            <a:off x="0" y="877245"/>
            <a:ext cx="9144000" cy="2630727"/>
          </a:xfrm>
          <a:prstGeom prst="rect">
            <a:avLst/>
          </a:prstGeom>
        </p:spPr>
      </p:pic>
      <p:sp>
        <p:nvSpPr>
          <p:cNvPr id="5" name="TextBox 4">
            <a:extLst>
              <a:ext uri="{FF2B5EF4-FFF2-40B4-BE49-F238E27FC236}">
                <a16:creationId xmlns:a16="http://schemas.microsoft.com/office/drawing/2014/main" id="{141079C9-5549-5C97-2935-EFDC22BCC05F}"/>
              </a:ext>
            </a:extLst>
          </p:cNvPr>
          <p:cNvSpPr txBox="1"/>
          <p:nvPr/>
        </p:nvSpPr>
        <p:spPr>
          <a:xfrm>
            <a:off x="139373" y="3568390"/>
            <a:ext cx="1681993" cy="307777"/>
          </a:xfrm>
          <a:prstGeom prst="rect">
            <a:avLst/>
          </a:prstGeom>
          <a:noFill/>
        </p:spPr>
        <p:txBody>
          <a:bodyPr wrap="square" rtlCol="0">
            <a:spAutoFit/>
          </a:bodyPr>
          <a:lstStyle/>
          <a:p>
            <a:r>
              <a:rPr lang="en-IN" b="1" dirty="0"/>
              <a:t>7845 x 24</a:t>
            </a:r>
          </a:p>
        </p:txBody>
      </p:sp>
    </p:spTree>
    <p:extLst>
      <p:ext uri="{BB962C8B-B14F-4D97-AF65-F5344CB8AC3E}">
        <p14:creationId xmlns:p14="http://schemas.microsoft.com/office/powerpoint/2010/main" val="29268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453026" y="19757"/>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dirty="0"/>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453026" y="894015"/>
            <a:ext cx="8237948" cy="3416320"/>
          </a:xfrm>
          <a:prstGeom prst="rect">
            <a:avLst/>
          </a:prstGeom>
          <a:noFill/>
        </p:spPr>
        <p:txBody>
          <a:bodyPr wrap="square">
            <a:spAutoFit/>
          </a:bodyPr>
          <a:lstStyle/>
          <a:p>
            <a:r>
              <a:rPr lang="en-US" sz="2000" b="1" u="sng" dirty="0"/>
              <a:t>There are 24 features in the dataset</a:t>
            </a:r>
            <a:r>
              <a:rPr lang="en-US" sz="2000" dirty="0"/>
              <a:t>.</a:t>
            </a:r>
            <a:endParaRPr lang="en-IN" sz="16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Updated On : </a:t>
            </a:r>
            <a:r>
              <a:rPr lang="en-IN" i="0" u="none" strike="noStrike" dirty="0">
                <a:solidFill>
                  <a:srgbClr val="000000"/>
                </a:solidFill>
                <a:effectLst/>
                <a:latin typeface="Calibri" panose="020F0502020204030204" pitchFamily="34" charset="0"/>
              </a:rPr>
              <a:t>Date on </a:t>
            </a:r>
            <a:r>
              <a:rPr lang="en-IN" dirty="0">
                <a:latin typeface="Calibri" panose="020F0502020204030204" pitchFamily="34" charset="0"/>
              </a:rPr>
              <a:t>w</a:t>
            </a:r>
            <a:r>
              <a:rPr lang="en-IN" i="0" u="none" strike="noStrike" dirty="0">
                <a:solidFill>
                  <a:srgbClr val="000000"/>
                </a:solidFill>
                <a:effectLst/>
                <a:latin typeface="Calibri" panose="020F0502020204030204" pitchFamily="34" charset="0"/>
              </a:rPr>
              <a:t>hich the data is  recorded</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State</a:t>
            </a:r>
            <a:r>
              <a:rPr lang="en-IN" b="1" dirty="0"/>
              <a:t> : </a:t>
            </a:r>
            <a:r>
              <a:rPr lang="en-IN" dirty="0"/>
              <a:t>Name of the region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Total Doses Administered : </a:t>
            </a:r>
            <a:r>
              <a:rPr lang="en-IN" i="0" u="none" strike="noStrike" dirty="0">
                <a:solidFill>
                  <a:srgbClr val="000000"/>
                </a:solidFill>
                <a:effectLst/>
                <a:latin typeface="Calibri" panose="020F0502020204030204" pitchFamily="34" charset="0"/>
              </a:rPr>
              <a:t>Total number of vaccine doses administrated</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Sessions</a:t>
            </a:r>
            <a:r>
              <a:rPr lang="en-IN" b="1" dirty="0"/>
              <a:t> : </a:t>
            </a:r>
            <a:r>
              <a:rPr lang="en-IN" i="0" u="none" strike="noStrike" dirty="0">
                <a:solidFill>
                  <a:srgbClr val="000000"/>
                </a:solidFill>
                <a:effectLst/>
                <a:latin typeface="Calibri" panose="020F0502020204030204" pitchFamily="34" charset="0"/>
              </a:rPr>
              <a:t>Total number of Sessions conducted </a:t>
            </a:r>
            <a:endParaRPr lang="en-IN" b="1"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Sites </a:t>
            </a:r>
            <a:r>
              <a:rPr lang="en-IN" b="1" dirty="0">
                <a:latin typeface="Calibri" panose="020F0502020204030204" pitchFamily="34" charset="0"/>
              </a:rPr>
              <a:t>:</a:t>
            </a:r>
            <a:r>
              <a:rPr lang="en-IN" i="0" u="none" strike="noStrike" dirty="0">
                <a:solidFill>
                  <a:srgbClr val="000000"/>
                </a:solidFill>
                <a:effectLst/>
                <a:latin typeface="Calibri" panose="020F0502020204030204" pitchFamily="34" charset="0"/>
              </a:rPr>
              <a:t> Total number of Sites in respective region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First Dose Administered</a:t>
            </a:r>
            <a:r>
              <a:rPr lang="en-IN" b="1" dirty="0"/>
              <a:t> : </a:t>
            </a:r>
            <a:r>
              <a:rPr lang="en-IN" dirty="0"/>
              <a:t>No of </a:t>
            </a:r>
            <a:r>
              <a:rPr lang="en-IN" b="1" i="0" u="none" strike="noStrike" dirty="0">
                <a:solidFill>
                  <a:srgbClr val="000000"/>
                </a:solidFill>
                <a:effectLst/>
                <a:latin typeface="Calibri" panose="020F0502020204030204" pitchFamily="34" charset="0"/>
              </a:rPr>
              <a:t>First Doses Administered</a:t>
            </a:r>
            <a:r>
              <a:rPr lang="en-IN" b="1" dirty="0"/>
              <a:t> </a:t>
            </a:r>
            <a:endParaRPr lang="en-IN"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Second Dose Administered :</a:t>
            </a:r>
            <a:r>
              <a:rPr lang="en-IN" dirty="0"/>
              <a:t> No of </a:t>
            </a:r>
            <a:r>
              <a:rPr lang="en-IN" b="1" dirty="0">
                <a:latin typeface="Calibri" panose="020F0502020204030204" pitchFamily="34" charset="0"/>
              </a:rPr>
              <a:t>Second</a:t>
            </a:r>
            <a:r>
              <a:rPr lang="en-IN" b="1" i="0" u="none" strike="noStrike" dirty="0">
                <a:solidFill>
                  <a:srgbClr val="000000"/>
                </a:solidFill>
                <a:effectLst/>
                <a:latin typeface="Calibri" panose="020F0502020204030204" pitchFamily="34" charset="0"/>
              </a:rPr>
              <a:t> Doses Administered</a:t>
            </a:r>
            <a:r>
              <a:rPr lang="en-IN" b="1" dirty="0"/>
              <a:t> </a:t>
            </a:r>
            <a:endParaRPr lang="en-IN"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Male (Doses Administered) : :</a:t>
            </a:r>
            <a:r>
              <a:rPr lang="en-IN" dirty="0"/>
              <a:t> No of</a:t>
            </a:r>
            <a:r>
              <a:rPr lang="en-IN" b="1" i="0" u="none" strike="noStrike" dirty="0">
                <a:solidFill>
                  <a:srgbClr val="000000"/>
                </a:solidFill>
                <a:effectLst/>
                <a:latin typeface="Calibri" panose="020F0502020204030204" pitchFamily="34" charset="0"/>
              </a:rPr>
              <a:t> Male (Doses Administered) </a:t>
            </a:r>
            <a:endParaRPr lang="en-IN"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Female (Doses Administered):: </a:t>
            </a:r>
            <a:r>
              <a:rPr lang="en-IN" dirty="0"/>
              <a:t>No of</a:t>
            </a:r>
            <a:r>
              <a:rPr lang="en-IN" b="1" i="0" u="none" strike="noStrike" dirty="0">
                <a:solidFill>
                  <a:srgbClr val="000000"/>
                </a:solidFill>
                <a:effectLst/>
                <a:latin typeface="Calibri" panose="020F0502020204030204" pitchFamily="34" charset="0"/>
              </a:rPr>
              <a:t> Female (Doses Administered)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Transgender (Doses Administered) :</a:t>
            </a:r>
            <a:r>
              <a:rPr lang="en-IN" dirty="0"/>
              <a:t> No of</a:t>
            </a:r>
            <a:r>
              <a:rPr lang="en-IN" b="1" i="0" u="none" strike="noStrike" dirty="0">
                <a:solidFill>
                  <a:srgbClr val="000000"/>
                </a:solidFill>
                <a:effectLst/>
                <a:latin typeface="Calibri" panose="020F0502020204030204" pitchFamily="34" charset="0"/>
              </a:rPr>
              <a:t> Transgender (Doses Administered) </a:t>
            </a: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Covaxin (Doses Administered)</a:t>
            </a:r>
            <a:r>
              <a:rPr lang="en-IN" b="1" dirty="0"/>
              <a:t> : </a:t>
            </a:r>
            <a:r>
              <a:rPr lang="en-IN" sz="1400" dirty="0"/>
              <a:t>No of </a:t>
            </a:r>
            <a:r>
              <a:rPr lang="en-IN" sz="1400" dirty="0" err="1"/>
              <a:t>Covaxin</a:t>
            </a:r>
            <a:r>
              <a:rPr lang="en-IN" sz="1400" dirty="0"/>
              <a:t> doses administrated </a:t>
            </a:r>
            <a:endParaRPr lang="en-IN" b="1" dirty="0"/>
          </a:p>
          <a:p>
            <a:pPr marL="285750" indent="-285750">
              <a:buFont typeface="Arial" panose="020B0604020202020204" pitchFamily="34" charset="0"/>
              <a:buChar char="•"/>
            </a:pPr>
            <a:r>
              <a:rPr lang="en-IN" b="1" i="0" u="none" strike="noStrike" dirty="0" err="1">
                <a:solidFill>
                  <a:srgbClr val="000000"/>
                </a:solidFill>
                <a:effectLst/>
                <a:latin typeface="Calibri" panose="020F0502020204030204" pitchFamily="34" charset="0"/>
              </a:rPr>
              <a:t>CoviShield</a:t>
            </a:r>
            <a:r>
              <a:rPr lang="en-IN" b="1" i="0" u="none" strike="noStrike" dirty="0">
                <a:solidFill>
                  <a:srgbClr val="000000"/>
                </a:solidFill>
                <a:effectLst/>
                <a:latin typeface="Calibri" panose="020F0502020204030204" pitchFamily="34" charset="0"/>
              </a:rPr>
              <a:t> (Doses Administered)</a:t>
            </a:r>
            <a:r>
              <a:rPr lang="en-IN" b="1" dirty="0"/>
              <a:t> </a:t>
            </a:r>
            <a:r>
              <a:rPr lang="en-IN" b="1" i="0" u="none" strike="noStrike" dirty="0">
                <a:solidFill>
                  <a:srgbClr val="000000"/>
                </a:solidFill>
                <a:effectLst/>
                <a:latin typeface="Calibri" panose="020F0502020204030204" pitchFamily="34" charset="0"/>
              </a:rPr>
              <a:t>: </a:t>
            </a:r>
            <a:r>
              <a:rPr lang="en-IN" sz="1400" dirty="0"/>
              <a:t>No of CoviShield doses administrated </a:t>
            </a:r>
            <a:endParaRPr lang="en-IN"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Sputnik V (Doses Administered)</a:t>
            </a:r>
            <a:r>
              <a:rPr lang="en-IN" b="1" dirty="0"/>
              <a:t> : </a:t>
            </a:r>
            <a:r>
              <a:rPr lang="en-IN" sz="1400" dirty="0"/>
              <a:t>No of Sputnik-V  doses administrated </a:t>
            </a:r>
            <a:endParaRPr lang="en-IN" b="1" dirty="0"/>
          </a:p>
          <a:p>
            <a:pPr marL="285750" indent="-285750">
              <a:buFont typeface="Arial" panose="020B0604020202020204" pitchFamily="34" charset="0"/>
              <a:buChar char="•"/>
            </a:pPr>
            <a:r>
              <a:rPr lang="en-IN" b="1" i="0" u="none" strike="noStrike" dirty="0">
                <a:solidFill>
                  <a:srgbClr val="000000"/>
                </a:solidFill>
                <a:effectLst/>
                <a:latin typeface="Calibri" panose="020F0502020204030204" pitchFamily="34" charset="0"/>
              </a:rPr>
              <a:t>AEFI</a:t>
            </a:r>
            <a:r>
              <a:rPr lang="en-IN" b="1" dirty="0"/>
              <a:t> : </a:t>
            </a:r>
            <a:r>
              <a:rPr lang="en-IN" dirty="0"/>
              <a:t>No of people having </a:t>
            </a:r>
            <a:r>
              <a:rPr lang="en-IN" i="0" dirty="0">
                <a:solidFill>
                  <a:srgbClr val="111111"/>
                </a:solidFill>
                <a:effectLst/>
                <a:highlight>
                  <a:srgbClr val="FFFFFF"/>
                </a:highlight>
                <a:latin typeface="-apple-system"/>
              </a:rPr>
              <a:t>Adverse Events Following Immunization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32718"/>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81039"/>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
        <p:nvSpPr>
          <p:cNvPr id="3" name="TextBox 2">
            <a:extLst>
              <a:ext uri="{FF2B5EF4-FFF2-40B4-BE49-F238E27FC236}">
                <a16:creationId xmlns:a16="http://schemas.microsoft.com/office/drawing/2014/main" id="{6ACAB558-DEC8-948A-012B-DB3163899753}"/>
              </a:ext>
            </a:extLst>
          </p:cNvPr>
          <p:cNvSpPr txBox="1"/>
          <p:nvPr/>
        </p:nvSpPr>
        <p:spPr>
          <a:xfrm>
            <a:off x="628650" y="1096722"/>
            <a:ext cx="8076438" cy="3077766"/>
          </a:xfrm>
          <a:prstGeom prst="rect">
            <a:avLst/>
          </a:prstGeom>
          <a:noFill/>
        </p:spPr>
        <p:txBody>
          <a:bodyPr wrap="square">
            <a:spAutoFit/>
          </a:bodyPr>
          <a:lstStyle/>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18-44 Years (Doses Administered):</a:t>
            </a:r>
            <a:r>
              <a:rPr lang="en-IN" sz="1600" dirty="0"/>
              <a:t>No of doses administrated for people of age group of 18-44 years  </a:t>
            </a:r>
          </a:p>
          <a:p>
            <a:pPr marL="285750" indent="-285750">
              <a:buFont typeface="Arial" panose="020B0604020202020204" pitchFamily="34" charset="0"/>
              <a:buChar char="•"/>
            </a:pPr>
            <a:endParaRPr lang="en-IN"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45-60 Years (Doses Administered):</a:t>
            </a:r>
            <a:r>
              <a:rPr lang="en-IN" sz="1600" dirty="0"/>
              <a:t>No of doses administrated for people of age group of 45-60 years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60+ Years (Doses Administered):</a:t>
            </a:r>
            <a:r>
              <a:rPr lang="en-IN" sz="1600" dirty="0"/>
              <a:t>No of doses administrated for people aged 60+</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18-44 Years(Individuals Vaccinated):</a:t>
            </a:r>
            <a:r>
              <a:rPr lang="en-IN" sz="1600" dirty="0"/>
              <a:t>No of people vaccinated of age group of 18-44 years </a:t>
            </a:r>
          </a:p>
          <a:p>
            <a:pPr marL="285750" indent="-285750">
              <a:buFont typeface="Arial" panose="020B0604020202020204" pitchFamily="34" charset="0"/>
              <a:buChar char="•"/>
            </a:pPr>
            <a:endParaRPr lang="en-IN" sz="16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IN" sz="1600" b="1" i="0" u="none" strike="noStrike" dirty="0">
                <a:solidFill>
                  <a:srgbClr val="000000"/>
                </a:solidFill>
                <a:effectLst/>
                <a:latin typeface="Calibri" panose="020F0502020204030204" pitchFamily="34" charset="0"/>
              </a:rPr>
              <a:t>45-60 Years(Individuals Vaccinated): </a:t>
            </a:r>
            <a:r>
              <a:rPr lang="en-IN" dirty="0"/>
              <a:t>No of people vaccinated  of age group of 45-60 years </a:t>
            </a:r>
            <a:endParaRPr lang="en-IN" sz="1600" dirty="0"/>
          </a:p>
        </p:txBody>
      </p:sp>
    </p:spTree>
    <p:extLst>
      <p:ext uri="{BB962C8B-B14F-4D97-AF65-F5344CB8AC3E}">
        <p14:creationId xmlns:p14="http://schemas.microsoft.com/office/powerpoint/2010/main" val="34341995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1890</Words>
  <Application>Microsoft Office PowerPoint</Application>
  <PresentationFormat>On-screen Show (16:9)</PresentationFormat>
  <Paragraphs>281</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-apple-system</vt:lpstr>
      <vt:lpstr>Arial</vt:lpstr>
      <vt:lpstr>Arial Rounded MT Bold</vt:lpstr>
      <vt:lpstr>Calibri</vt:lpstr>
      <vt:lpstr>inherit</vt:lpstr>
      <vt:lpstr>Inter</vt:lpstr>
      <vt:lpstr>Times New Roman</vt:lpstr>
      <vt:lpstr>Simple Light</vt:lpstr>
      <vt:lpstr>Office Theme</vt:lpstr>
      <vt:lpstr>21ECSC210 Exploratory Data Analysis Course Project: Phase - I Review</vt:lpstr>
      <vt:lpstr>PowerPoint Presentation</vt:lpstr>
      <vt:lpstr>PowerPoint Presentation</vt:lpstr>
      <vt:lpstr>Motivation: Target 3.8: Achieve universal health coverage, including financial risk protection, access to quality essential health-care services, and access to safe, effective, quality, and affordable essential medicines and vaccines for all. Relevance to COVID-19 Vaccine Analysis: The analysis of COVID-19 vaccine distribution aligns with SDG 3.8 by evaluating access to essential vaccines. Understanding regional disparities helps identify gaps in universal health coverage. Insights from the analysis can guide strategies to improve vaccine deployment and healthcare services, promoting well-being and health equity. </vt:lpstr>
      <vt:lpstr>PowerPoint Presentation</vt:lpstr>
      <vt:lpstr>Dataset Details</vt:lpstr>
      <vt:lpstr>Snapshot of Dataset</vt:lpstr>
      <vt:lpstr>Knowing the Dataset</vt:lpstr>
      <vt:lpstr>Knowing the Dataset</vt:lpstr>
      <vt:lpstr>Knowing the Dataset</vt:lpstr>
      <vt:lpstr>Feature Set Description</vt:lpstr>
      <vt:lpstr>Proposed Hypothesis </vt:lpstr>
      <vt:lpstr>Proposed Hypothesis </vt:lpstr>
      <vt:lpstr>Proposed Hypothesis </vt:lpstr>
      <vt:lpstr>Implement Framework</vt:lpstr>
      <vt:lpstr>Implement Framework</vt:lpstr>
      <vt:lpstr>Implement Framework</vt:lpstr>
      <vt:lpstr>Implement Framework</vt:lpstr>
      <vt:lpstr>Implement Framework</vt:lpstr>
      <vt:lpstr>MOOC Course Details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seeba doddmani</dc:creator>
  <cp:lastModifiedBy>seeba doddmani</cp:lastModifiedBy>
  <cp:revision>11</cp:revision>
  <dcterms:modified xsi:type="dcterms:W3CDTF">2024-06-10T08:43:08Z</dcterms:modified>
</cp:coreProperties>
</file>