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12/23/2017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12/23/2017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12/23/2017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EB3C1-0212-427D-BACF-613D4F2B14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952670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9755-579A-4F7A-849D-0BD73403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 Encoding categorical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00C07-5416-4144-8907-699AB6A54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LabelEncoder</a:t>
            </a:r>
            <a:r>
              <a:rPr lang="en-US" dirty="0"/>
              <a:t>, </a:t>
            </a:r>
            <a:r>
              <a:rPr lang="en-US" dirty="0" err="1"/>
              <a:t>OneHotEncoder</a:t>
            </a:r>
            <a:endParaRPr lang="en-US" dirty="0"/>
          </a:p>
          <a:p>
            <a:r>
              <a:rPr lang="en-US" dirty="0" err="1"/>
              <a:t>labelencoder</a:t>
            </a:r>
            <a:r>
              <a:rPr lang="en-US" dirty="0"/>
              <a:t> = </a:t>
            </a:r>
            <a:r>
              <a:rPr lang="en-US" dirty="0" err="1"/>
              <a:t>LabelEncoder</a:t>
            </a:r>
            <a:r>
              <a:rPr lang="en-US" dirty="0"/>
              <a:t>()</a:t>
            </a:r>
          </a:p>
          <a:p>
            <a:r>
              <a:rPr lang="en-US" dirty="0"/>
              <a:t>X[:, 3] = </a:t>
            </a:r>
            <a:r>
              <a:rPr lang="en-US" dirty="0" err="1"/>
              <a:t>labelencoder.fit_transform</a:t>
            </a:r>
            <a:r>
              <a:rPr lang="en-US" dirty="0"/>
              <a:t>(X[:, 3])</a:t>
            </a:r>
          </a:p>
          <a:p>
            <a:r>
              <a:rPr lang="en-US" dirty="0" err="1"/>
              <a:t>onehotencoder</a:t>
            </a:r>
            <a:r>
              <a:rPr lang="en-US" dirty="0"/>
              <a:t> = </a:t>
            </a:r>
            <a:r>
              <a:rPr lang="en-US" dirty="0" err="1"/>
              <a:t>OneHotEncoder</a:t>
            </a:r>
            <a:r>
              <a:rPr lang="en-US" dirty="0"/>
              <a:t>(</a:t>
            </a:r>
            <a:r>
              <a:rPr lang="en-US" dirty="0" err="1"/>
              <a:t>categorical_features</a:t>
            </a:r>
            <a:r>
              <a:rPr lang="en-US" dirty="0"/>
              <a:t> = [3])</a:t>
            </a:r>
          </a:p>
          <a:p>
            <a:r>
              <a:rPr lang="en-US" dirty="0"/>
              <a:t>X = </a:t>
            </a:r>
            <a:r>
              <a:rPr lang="en-US" dirty="0" err="1"/>
              <a:t>onehotencoder.fit_transform</a:t>
            </a:r>
            <a:r>
              <a:rPr lang="en-US" dirty="0"/>
              <a:t>(X).</a:t>
            </a:r>
            <a:r>
              <a:rPr lang="en-US" dirty="0" err="1"/>
              <a:t>toarray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3731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C007-B626-4035-8457-D86016EC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 Avoiding the Dummy Variable 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04710-D111-41BE-8F10-F93C55B9A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= X[:, 1:]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: if you have n dummy variables remove one dummy variable to avoid the dummy variable trap. However the linear regression model that is built in R and Python takes care of this. But there is no harm in removing it by ourselves.</a:t>
            </a:r>
          </a:p>
        </p:txBody>
      </p:sp>
    </p:spTree>
    <p:extLst>
      <p:ext uri="{BB962C8B-B14F-4D97-AF65-F5344CB8AC3E}">
        <p14:creationId xmlns:p14="http://schemas.microsoft.com/office/powerpoint/2010/main" val="675419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16AF-437B-4E55-8C5F-3EBBD4B7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dataset into the Training set and Test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0467-5A78-4C05-A229-825AC4FCE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405872" cy="4023360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sklearn.cross_validation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(X, y, </a:t>
            </a:r>
            <a:r>
              <a:rPr lang="en-US" dirty="0" err="1"/>
              <a:t>test_size</a:t>
            </a:r>
            <a:r>
              <a:rPr lang="en-US" dirty="0"/>
              <a:t> = 0.2, </a:t>
            </a:r>
            <a:r>
              <a:rPr lang="en-US" dirty="0" err="1"/>
              <a:t>random_state</a:t>
            </a:r>
            <a:r>
              <a:rPr lang="en-US" dirty="0"/>
              <a:t> = 0)</a:t>
            </a:r>
          </a:p>
        </p:txBody>
      </p:sp>
    </p:spTree>
    <p:extLst>
      <p:ext uri="{BB962C8B-B14F-4D97-AF65-F5344CB8AC3E}">
        <p14:creationId xmlns:p14="http://schemas.microsoft.com/office/powerpoint/2010/main" val="258818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D74F-7B0C-43B3-889A-CE702EDA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Multiple Linear Regression to the Training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509D4-1DC4-4BDD-AC90-7038DEA67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LinearRegression</a:t>
            </a:r>
            <a:endParaRPr lang="en-US" dirty="0"/>
          </a:p>
          <a:p>
            <a:r>
              <a:rPr lang="en-US" dirty="0"/>
              <a:t>regressor = </a:t>
            </a:r>
            <a:r>
              <a:rPr lang="en-US" dirty="0" err="1"/>
              <a:t>LinearRegression</a:t>
            </a:r>
            <a:r>
              <a:rPr lang="en-US" dirty="0"/>
              <a:t>()</a:t>
            </a:r>
          </a:p>
          <a:p>
            <a:r>
              <a:rPr lang="en-US" dirty="0" err="1"/>
              <a:t>regressor.fit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6650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0554A-605E-4586-A82E-209035AB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the Test set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F1E83-DE62-4EA9-9917-3B56F03D2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y_pred</a:t>
            </a:r>
            <a:r>
              <a:rPr lang="en-US" dirty="0"/>
              <a:t> = </a:t>
            </a:r>
            <a:r>
              <a:rPr lang="en-US" dirty="0" err="1"/>
              <a:t>regressor.predict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3364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5130-4F11-43DF-9B38-BAF50E20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AFBD5-9A8D-437D-8E0F-AA0FF1463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10143744" cy="4187952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LinearRegression</a:t>
            </a:r>
            <a:endParaRPr lang="en-US" dirty="0"/>
          </a:p>
          <a:p>
            <a:r>
              <a:rPr lang="en-US" dirty="0"/>
              <a:t>regressor = </a:t>
            </a:r>
            <a:r>
              <a:rPr lang="en-US" dirty="0" err="1"/>
              <a:t>LinearRegression</a:t>
            </a:r>
            <a:r>
              <a:rPr lang="en-US" dirty="0"/>
              <a:t>()</a:t>
            </a:r>
          </a:p>
          <a:p>
            <a:r>
              <a:rPr lang="en-US" dirty="0"/>
              <a:t>model = </a:t>
            </a:r>
            <a:r>
              <a:rPr lang="en-US" dirty="0" err="1"/>
              <a:t>regressor.fit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b="1" dirty="0" err="1"/>
              <a:t>model.score</a:t>
            </a:r>
            <a:r>
              <a:rPr lang="en-US" b="1" dirty="0"/>
              <a:t>(</a:t>
            </a:r>
            <a:r>
              <a:rPr lang="en-US" b="1" dirty="0" err="1"/>
              <a:t>X_test</a:t>
            </a:r>
            <a:r>
              <a:rPr lang="en-US" b="1" dirty="0"/>
              <a:t>, </a:t>
            </a:r>
            <a:r>
              <a:rPr lang="en-US" b="1" dirty="0" err="1"/>
              <a:t>y_test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7347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44C9-014A-4A9F-8D97-08489592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optimal model using Backward </a:t>
            </a:r>
            <a:r>
              <a:rPr lang="en-US" dirty="0" err="1"/>
              <a:t>Eliminatio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F3BEA-1871-4854-92DB-B80FF1D34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583" y="2599509"/>
            <a:ext cx="10998925" cy="3814353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statsmodels.formula.api</a:t>
            </a:r>
            <a:r>
              <a:rPr lang="en-US" dirty="0"/>
              <a:t> as </a:t>
            </a:r>
            <a:r>
              <a:rPr lang="en-US" dirty="0" err="1"/>
              <a:t>sm</a:t>
            </a:r>
            <a:endParaRPr lang="en-US" dirty="0"/>
          </a:p>
          <a:p>
            <a:r>
              <a:rPr lang="en-US" dirty="0"/>
              <a:t>X = </a:t>
            </a:r>
            <a:r>
              <a:rPr lang="en-US" dirty="0" err="1"/>
              <a:t>np.append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np.ones</a:t>
            </a:r>
            <a:r>
              <a:rPr lang="en-US" dirty="0"/>
              <a:t>((50, 1)).</a:t>
            </a:r>
            <a:r>
              <a:rPr lang="en-US" dirty="0" err="1"/>
              <a:t>astype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), values = X, axis = 1)</a:t>
            </a:r>
          </a:p>
          <a:p>
            <a:r>
              <a:rPr lang="en-US" dirty="0" err="1"/>
              <a:t>X_opt</a:t>
            </a:r>
            <a:r>
              <a:rPr lang="en-US" dirty="0"/>
              <a:t> = X[:, [0, 1, 2, 3, 4, 5]]</a:t>
            </a:r>
          </a:p>
          <a:p>
            <a:r>
              <a:rPr lang="en-US" dirty="0" err="1"/>
              <a:t>regressor_OLS</a:t>
            </a:r>
            <a:r>
              <a:rPr lang="en-US" dirty="0"/>
              <a:t> = </a:t>
            </a:r>
            <a:r>
              <a:rPr lang="en-US" dirty="0" err="1"/>
              <a:t>sm.OLS</a:t>
            </a:r>
            <a:r>
              <a:rPr lang="en-US" dirty="0"/>
              <a:t>(</a:t>
            </a:r>
            <a:r>
              <a:rPr lang="en-US" dirty="0" err="1"/>
              <a:t>endog</a:t>
            </a:r>
            <a:r>
              <a:rPr lang="en-US" dirty="0"/>
              <a:t> = y, </a:t>
            </a:r>
            <a:r>
              <a:rPr lang="en-US" dirty="0" err="1"/>
              <a:t>exog</a:t>
            </a:r>
            <a:r>
              <a:rPr lang="en-US" dirty="0"/>
              <a:t> = </a:t>
            </a:r>
            <a:r>
              <a:rPr lang="en-US" dirty="0" err="1"/>
              <a:t>X_opt</a:t>
            </a:r>
            <a:r>
              <a:rPr lang="en-US" dirty="0"/>
              <a:t>).fit()</a:t>
            </a:r>
          </a:p>
          <a:p>
            <a:r>
              <a:rPr lang="en-US" dirty="0" err="1"/>
              <a:t>regressor_OLS.summary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52303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906BA-5BF9-45A8-B4AA-F00A2E176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647" y="365761"/>
            <a:ext cx="10985862" cy="630936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X_opt</a:t>
            </a:r>
            <a:r>
              <a:rPr lang="en-US" dirty="0"/>
              <a:t> = X[:, [0, 1, 3, 4, 5]]</a:t>
            </a:r>
          </a:p>
          <a:p>
            <a:r>
              <a:rPr lang="en-US" dirty="0" err="1"/>
              <a:t>regressor_OLS</a:t>
            </a:r>
            <a:r>
              <a:rPr lang="en-US" dirty="0"/>
              <a:t> = </a:t>
            </a:r>
            <a:r>
              <a:rPr lang="en-US" dirty="0" err="1"/>
              <a:t>sm.OLS</a:t>
            </a:r>
            <a:r>
              <a:rPr lang="en-US" dirty="0"/>
              <a:t>(</a:t>
            </a:r>
            <a:r>
              <a:rPr lang="en-US" dirty="0" err="1"/>
              <a:t>endog</a:t>
            </a:r>
            <a:r>
              <a:rPr lang="en-US" dirty="0"/>
              <a:t> = y, </a:t>
            </a:r>
            <a:r>
              <a:rPr lang="en-US" dirty="0" err="1"/>
              <a:t>exog</a:t>
            </a:r>
            <a:r>
              <a:rPr lang="en-US" dirty="0"/>
              <a:t> = </a:t>
            </a:r>
            <a:r>
              <a:rPr lang="en-US" dirty="0" err="1"/>
              <a:t>X_opt</a:t>
            </a:r>
            <a:r>
              <a:rPr lang="en-US" dirty="0"/>
              <a:t>).fit()</a:t>
            </a:r>
          </a:p>
          <a:p>
            <a:r>
              <a:rPr lang="en-US" dirty="0" err="1"/>
              <a:t>regressor_OLS.summary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X_opt</a:t>
            </a:r>
            <a:r>
              <a:rPr lang="en-US" dirty="0"/>
              <a:t> = X[:, [0, 3, 4, 5]]</a:t>
            </a:r>
          </a:p>
          <a:p>
            <a:r>
              <a:rPr lang="en-US" dirty="0" err="1"/>
              <a:t>regressor_OLS</a:t>
            </a:r>
            <a:r>
              <a:rPr lang="en-US" dirty="0"/>
              <a:t> = </a:t>
            </a:r>
            <a:r>
              <a:rPr lang="en-US" dirty="0" err="1"/>
              <a:t>sm.OLS</a:t>
            </a:r>
            <a:r>
              <a:rPr lang="en-US" dirty="0"/>
              <a:t>(</a:t>
            </a:r>
            <a:r>
              <a:rPr lang="en-US" dirty="0" err="1"/>
              <a:t>endog</a:t>
            </a:r>
            <a:r>
              <a:rPr lang="en-US" dirty="0"/>
              <a:t> = y, </a:t>
            </a:r>
            <a:r>
              <a:rPr lang="en-US" dirty="0" err="1"/>
              <a:t>exog</a:t>
            </a:r>
            <a:r>
              <a:rPr lang="en-US" dirty="0"/>
              <a:t> = </a:t>
            </a:r>
            <a:r>
              <a:rPr lang="en-US" dirty="0" err="1"/>
              <a:t>X_opt</a:t>
            </a:r>
            <a:r>
              <a:rPr lang="en-US" dirty="0"/>
              <a:t>).fit()</a:t>
            </a:r>
          </a:p>
          <a:p>
            <a:r>
              <a:rPr lang="en-US" dirty="0" err="1"/>
              <a:t>regressor_OLS.summary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X_opt</a:t>
            </a:r>
            <a:r>
              <a:rPr lang="en-US" dirty="0"/>
              <a:t> = X[:, [0, 3, 5]]</a:t>
            </a:r>
          </a:p>
          <a:p>
            <a:r>
              <a:rPr lang="en-US" dirty="0" err="1"/>
              <a:t>regressor_OLS</a:t>
            </a:r>
            <a:r>
              <a:rPr lang="en-US" dirty="0"/>
              <a:t> = </a:t>
            </a:r>
            <a:r>
              <a:rPr lang="en-US" dirty="0" err="1"/>
              <a:t>sm.OLS</a:t>
            </a:r>
            <a:r>
              <a:rPr lang="en-US" dirty="0"/>
              <a:t>(</a:t>
            </a:r>
            <a:r>
              <a:rPr lang="en-US" dirty="0" err="1"/>
              <a:t>endog</a:t>
            </a:r>
            <a:r>
              <a:rPr lang="en-US" dirty="0"/>
              <a:t> = y, </a:t>
            </a:r>
            <a:r>
              <a:rPr lang="en-US" dirty="0" err="1"/>
              <a:t>exog</a:t>
            </a:r>
            <a:r>
              <a:rPr lang="en-US" dirty="0"/>
              <a:t> = </a:t>
            </a:r>
            <a:r>
              <a:rPr lang="en-US" dirty="0" err="1"/>
              <a:t>X_opt</a:t>
            </a:r>
            <a:r>
              <a:rPr lang="en-US" dirty="0"/>
              <a:t>).fit()</a:t>
            </a:r>
          </a:p>
          <a:p>
            <a:r>
              <a:rPr lang="en-US" dirty="0" err="1"/>
              <a:t>regressor_OLS.summary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X_opt</a:t>
            </a:r>
            <a:r>
              <a:rPr lang="en-US" dirty="0"/>
              <a:t> = X[:, [0, 3]]</a:t>
            </a:r>
          </a:p>
          <a:p>
            <a:r>
              <a:rPr lang="en-US" dirty="0" err="1"/>
              <a:t>regressor_OLS</a:t>
            </a:r>
            <a:r>
              <a:rPr lang="en-US" dirty="0"/>
              <a:t> = </a:t>
            </a:r>
            <a:r>
              <a:rPr lang="en-US" dirty="0" err="1"/>
              <a:t>sm.OLS</a:t>
            </a:r>
            <a:r>
              <a:rPr lang="en-US" dirty="0"/>
              <a:t>(</a:t>
            </a:r>
            <a:r>
              <a:rPr lang="en-US" dirty="0" err="1"/>
              <a:t>endog</a:t>
            </a:r>
            <a:r>
              <a:rPr lang="en-US" dirty="0"/>
              <a:t> = y, </a:t>
            </a:r>
            <a:r>
              <a:rPr lang="en-US" dirty="0" err="1"/>
              <a:t>exog</a:t>
            </a:r>
            <a:r>
              <a:rPr lang="en-US" dirty="0"/>
              <a:t> = </a:t>
            </a:r>
            <a:r>
              <a:rPr lang="en-US" dirty="0" err="1"/>
              <a:t>X_opt</a:t>
            </a:r>
            <a:r>
              <a:rPr lang="en-US" dirty="0"/>
              <a:t>).fit()</a:t>
            </a:r>
          </a:p>
          <a:p>
            <a:r>
              <a:rPr lang="en-US" dirty="0" err="1"/>
              <a:t>regressor_OLS.summary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75965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B7291-CBAF-4258-B15F-62AFE1E1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646" y="3429000"/>
            <a:ext cx="582603" cy="1499616"/>
          </a:xfrm>
        </p:spPr>
        <p:txBody>
          <a:bodyPr>
            <a:noAutofit/>
          </a:bodyPr>
          <a:lstStyle/>
          <a:p>
            <a:r>
              <a:rPr lang="en-US" sz="31000" dirty="0">
                <a:latin typeface="Algerian" panose="04020705040A02060702" pitchFamily="82" charset="0"/>
              </a:rPr>
              <a:t>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2D3BE7-FE2B-473B-B55A-93052BF1AD62}"/>
              </a:ext>
            </a:extLst>
          </p:cNvPr>
          <p:cNvCxnSpPr/>
          <p:nvPr/>
        </p:nvCxnSpPr>
        <p:spPr>
          <a:xfrm>
            <a:off x="4990011" y="5630091"/>
            <a:ext cx="24166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319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58D23-14FA-4534-A4E3-44287A79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206FE-BBF4-4803-8F8F-AB825926C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= read.csv('50_Startups.csv')</a:t>
            </a:r>
          </a:p>
        </p:txBody>
      </p:sp>
    </p:spTree>
    <p:extLst>
      <p:ext uri="{BB962C8B-B14F-4D97-AF65-F5344CB8AC3E}">
        <p14:creationId xmlns:p14="http://schemas.microsoft.com/office/powerpoint/2010/main" val="218800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2ACF9-D45F-4C37-8661-83413351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3077F3A-D592-4E8F-A1E6-BA30078EC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205411" cy="6858000"/>
          </a:xfrm>
        </p:spPr>
      </p:pic>
    </p:spTree>
    <p:extLst>
      <p:ext uri="{BB962C8B-B14F-4D97-AF65-F5344CB8AC3E}">
        <p14:creationId xmlns:p14="http://schemas.microsoft.com/office/powerpoint/2010/main" val="1043219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7CF5-70E4-4174-AA11-B12989AB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categorical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6988F-43ED-4FED-8690-E829C4E8C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dataset$State</a:t>
            </a:r>
            <a:r>
              <a:rPr lang="en-US" dirty="0"/>
              <a:t> = factor(</a:t>
            </a:r>
            <a:r>
              <a:rPr lang="en-US" dirty="0" err="1"/>
              <a:t>dataset$State</a:t>
            </a:r>
            <a:r>
              <a:rPr lang="en-US" dirty="0"/>
              <a:t>,</a:t>
            </a:r>
          </a:p>
          <a:p>
            <a:r>
              <a:rPr lang="en-US" dirty="0"/>
              <a:t>                       levels = c('New York', 'California', 'Florida'),</a:t>
            </a:r>
          </a:p>
          <a:p>
            <a:r>
              <a:rPr lang="en-US" dirty="0"/>
              <a:t>                       labels = c(1, 2, 3))</a:t>
            </a:r>
          </a:p>
        </p:txBody>
      </p:sp>
    </p:spTree>
    <p:extLst>
      <p:ext uri="{BB962C8B-B14F-4D97-AF65-F5344CB8AC3E}">
        <p14:creationId xmlns:p14="http://schemas.microsoft.com/office/powerpoint/2010/main" val="1069726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417C-0AC1-4BD1-B0C0-8AB1651E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dataset into the Training set and Test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37D75-AA05-45BA-9AD9-3086BEB80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library(</a:t>
            </a:r>
            <a:r>
              <a:rPr lang="en-US" dirty="0" err="1"/>
              <a:t>caTools</a:t>
            </a:r>
            <a:r>
              <a:rPr lang="en-US" dirty="0"/>
              <a:t>)</a:t>
            </a:r>
          </a:p>
          <a:p>
            <a:r>
              <a:rPr lang="en-US" dirty="0" err="1"/>
              <a:t>set.seed</a:t>
            </a:r>
            <a:r>
              <a:rPr lang="en-US" dirty="0"/>
              <a:t>(123)</a:t>
            </a:r>
          </a:p>
          <a:p>
            <a:r>
              <a:rPr lang="en-US" dirty="0"/>
              <a:t>split = </a:t>
            </a:r>
            <a:r>
              <a:rPr lang="en-US" dirty="0" err="1"/>
              <a:t>sample.split</a:t>
            </a:r>
            <a:r>
              <a:rPr lang="en-US" dirty="0"/>
              <a:t>(</a:t>
            </a:r>
            <a:r>
              <a:rPr lang="en-US" dirty="0" err="1"/>
              <a:t>dataset$Profit</a:t>
            </a:r>
            <a:r>
              <a:rPr lang="en-US" dirty="0"/>
              <a:t>, </a:t>
            </a:r>
            <a:r>
              <a:rPr lang="en-US" dirty="0" err="1"/>
              <a:t>SplitRatio</a:t>
            </a:r>
            <a:r>
              <a:rPr lang="en-US" dirty="0"/>
              <a:t> = 0.8)</a:t>
            </a:r>
          </a:p>
          <a:p>
            <a:r>
              <a:rPr lang="en-US" dirty="0" err="1"/>
              <a:t>training_set</a:t>
            </a:r>
            <a:r>
              <a:rPr lang="en-US" dirty="0"/>
              <a:t> = subset(dataset, split == TRUE)</a:t>
            </a:r>
          </a:p>
          <a:p>
            <a:r>
              <a:rPr lang="en-US" dirty="0" err="1"/>
              <a:t>test_set</a:t>
            </a:r>
            <a:r>
              <a:rPr lang="en-US" dirty="0"/>
              <a:t> = subset(dataset, split == FALSE)</a:t>
            </a:r>
          </a:p>
        </p:txBody>
      </p:sp>
    </p:spTree>
    <p:extLst>
      <p:ext uri="{BB962C8B-B14F-4D97-AF65-F5344CB8AC3E}">
        <p14:creationId xmlns:p14="http://schemas.microsoft.com/office/powerpoint/2010/main" val="3865164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72F2C-F023-45EB-8551-B9438F70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Multiple Linear Regression to the Training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EAB9F-EEAE-4615-A3D6-9AED69184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regressor = </a:t>
            </a:r>
            <a:r>
              <a:rPr lang="en-US" dirty="0" err="1"/>
              <a:t>lm</a:t>
            </a:r>
            <a:r>
              <a:rPr lang="en-US" dirty="0"/>
              <a:t>(formula = Profit ~ ., data = </a:t>
            </a:r>
            <a:r>
              <a:rPr lang="en-US" dirty="0" err="1"/>
              <a:t>training_set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557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4E55-2BB2-4350-969E-9A1FBAF6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the Test set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F09E2-9A94-44F8-A913-C283EB003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y_pred</a:t>
            </a:r>
            <a:r>
              <a:rPr lang="en-US" dirty="0"/>
              <a:t> = predict(regressor, </a:t>
            </a:r>
            <a:r>
              <a:rPr lang="en-US" dirty="0" err="1"/>
              <a:t>newdata</a:t>
            </a:r>
            <a:r>
              <a:rPr lang="en-US" dirty="0"/>
              <a:t> = </a:t>
            </a:r>
            <a:r>
              <a:rPr lang="en-US" dirty="0" err="1"/>
              <a:t>test_set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7789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6833-F013-4A49-98B1-E153A353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optimal model using Backward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C5C69-CA32-4597-A876-1E46E9000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regressor = </a:t>
            </a:r>
            <a:r>
              <a:rPr lang="en-US" dirty="0" err="1"/>
              <a:t>lm</a:t>
            </a:r>
            <a:r>
              <a:rPr lang="en-US" dirty="0"/>
              <a:t>(formula = Profit ~ </a:t>
            </a:r>
            <a:r>
              <a:rPr lang="en-US" dirty="0" err="1"/>
              <a:t>R.D.Spend</a:t>
            </a:r>
            <a:r>
              <a:rPr lang="en-US" dirty="0"/>
              <a:t> + Administration + </a:t>
            </a:r>
            <a:r>
              <a:rPr lang="en-US" dirty="0" err="1"/>
              <a:t>Marketing.Spend</a:t>
            </a:r>
            <a:r>
              <a:rPr lang="en-US" dirty="0"/>
              <a:t> + State,  data = dataset)</a:t>
            </a:r>
          </a:p>
          <a:p>
            <a:endParaRPr lang="en-US" dirty="0"/>
          </a:p>
          <a:p>
            <a:r>
              <a:rPr lang="en-US" dirty="0"/>
              <a:t>summary(regressor)</a:t>
            </a:r>
          </a:p>
        </p:txBody>
      </p:sp>
    </p:spTree>
    <p:extLst>
      <p:ext uri="{BB962C8B-B14F-4D97-AF65-F5344CB8AC3E}">
        <p14:creationId xmlns:p14="http://schemas.microsoft.com/office/powerpoint/2010/main" val="2455809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3A0B2-A30F-42CC-882D-829B28342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8" y="2076994"/>
            <a:ext cx="11286307" cy="4023360"/>
          </a:xfrm>
        </p:spPr>
        <p:txBody>
          <a:bodyPr/>
          <a:lstStyle/>
          <a:p>
            <a:r>
              <a:rPr lang="en-US" dirty="0"/>
              <a:t>regressor = </a:t>
            </a:r>
            <a:r>
              <a:rPr lang="en-US" dirty="0" err="1"/>
              <a:t>lm</a:t>
            </a:r>
            <a:r>
              <a:rPr lang="en-US" dirty="0"/>
              <a:t>(formula = Profit ~ </a:t>
            </a:r>
            <a:r>
              <a:rPr lang="en-US" dirty="0" err="1"/>
              <a:t>R.D.Spend</a:t>
            </a:r>
            <a:r>
              <a:rPr lang="en-US" dirty="0"/>
              <a:t> + Administration + </a:t>
            </a:r>
            <a:r>
              <a:rPr lang="en-US" dirty="0" err="1"/>
              <a:t>Marketing.Spend</a:t>
            </a:r>
            <a:r>
              <a:rPr lang="en-US" dirty="0"/>
              <a:t>, data = dataset)</a:t>
            </a:r>
          </a:p>
          <a:p>
            <a:r>
              <a:rPr lang="en-US" dirty="0"/>
              <a:t>summary(regressor)</a:t>
            </a:r>
          </a:p>
          <a:p>
            <a:endParaRPr lang="en-US" dirty="0"/>
          </a:p>
          <a:p>
            <a:r>
              <a:rPr lang="en-US" dirty="0"/>
              <a:t>regressor = </a:t>
            </a:r>
            <a:r>
              <a:rPr lang="en-US" dirty="0" err="1"/>
              <a:t>lm</a:t>
            </a:r>
            <a:r>
              <a:rPr lang="en-US" dirty="0"/>
              <a:t>(formula = Profit ~ </a:t>
            </a:r>
            <a:r>
              <a:rPr lang="en-US" dirty="0" err="1"/>
              <a:t>R.D.Spend</a:t>
            </a:r>
            <a:r>
              <a:rPr lang="en-US" dirty="0"/>
              <a:t> + </a:t>
            </a:r>
            <a:r>
              <a:rPr lang="en-US" dirty="0" err="1"/>
              <a:t>Marketing.Spend</a:t>
            </a:r>
            <a:r>
              <a:rPr lang="en-US" dirty="0"/>
              <a:t>, data = dataset)</a:t>
            </a:r>
          </a:p>
          <a:p>
            <a:r>
              <a:rPr lang="en-US" dirty="0"/>
              <a:t>summary(regressor)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regressor = </a:t>
            </a:r>
            <a:r>
              <a:rPr lang="en-US" dirty="0" err="1"/>
              <a:t>lm</a:t>
            </a:r>
            <a:r>
              <a:rPr lang="en-US" dirty="0"/>
              <a:t>(formula = Profit ~ </a:t>
            </a:r>
            <a:r>
              <a:rPr lang="en-US" dirty="0" err="1"/>
              <a:t>R.D.Spend</a:t>
            </a:r>
            <a:r>
              <a:rPr lang="en-US" dirty="0"/>
              <a:t>, data = dataset)</a:t>
            </a:r>
          </a:p>
          <a:p>
            <a:pPr marL="0" indent="0">
              <a:buNone/>
            </a:pPr>
            <a:r>
              <a:rPr lang="en-US" dirty="0"/>
              <a:t>summary(regressor)</a:t>
            </a:r>
          </a:p>
        </p:txBody>
      </p:sp>
    </p:spTree>
    <p:extLst>
      <p:ext uri="{BB962C8B-B14F-4D97-AF65-F5344CB8AC3E}">
        <p14:creationId xmlns:p14="http://schemas.microsoft.com/office/powerpoint/2010/main" val="309472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DC94-F998-4D77-A7BF-39C6680FD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1A043F2-4CAA-4113-B0B5-D7FDDDC8C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4098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D8E9-1D0E-4E38-A50E-A414CF457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FF2EAF0-BFAE-4E6E-9CED-0D71E34D9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5375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690DE-2E75-4074-A6A2-696D9884E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8CB5719-78DD-45E1-9E49-BAC9594B2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0896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67739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E65A-6DE7-49A3-AFD3-177213AD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5DBF98C-8700-4166-A296-32DEFC553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35800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027CAC-D26E-4D41-A11F-F154A513A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084" y="2960736"/>
            <a:ext cx="9720072" cy="149961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7900" dirty="0">
                <a:latin typeface="Algerian" panose="04020705040A02060702" pitchFamily="82" charset="0"/>
              </a:rPr>
              <a:t>Python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3552E6-DF5E-42B3-BAB4-14BAEB0E6E40}"/>
              </a:ext>
            </a:extLst>
          </p:cNvPr>
          <p:cNvCxnSpPr/>
          <p:nvPr/>
        </p:nvCxnSpPr>
        <p:spPr>
          <a:xfrm>
            <a:off x="1854926" y="4846320"/>
            <a:ext cx="8138160" cy="130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08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AECBFC-6E9C-427F-87B6-53E7F91AA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 Importing the libraries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0B5CC-E287-4917-B0BB-7E8AADA90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numpy as np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422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6D699-62E0-481C-9205-E73C4E507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C13AC-437D-4B44-AE57-9F2041DB6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= </a:t>
            </a:r>
            <a:r>
              <a:rPr lang="en-US" dirty="0" err="1"/>
              <a:t>pd.read_csv</a:t>
            </a:r>
            <a:r>
              <a:rPr lang="en-US" dirty="0"/>
              <a:t>('50_Startups.csv')</a:t>
            </a:r>
          </a:p>
          <a:p>
            <a:r>
              <a:rPr lang="en-US" dirty="0"/>
              <a:t>X = </a:t>
            </a:r>
            <a:r>
              <a:rPr lang="en-US" dirty="0" err="1"/>
              <a:t>dataset.iloc</a:t>
            </a:r>
            <a:r>
              <a:rPr lang="en-US" dirty="0"/>
              <a:t>[:, :-1].values</a:t>
            </a:r>
          </a:p>
          <a:p>
            <a:r>
              <a:rPr lang="en-US" dirty="0"/>
              <a:t>y = </a:t>
            </a:r>
            <a:r>
              <a:rPr lang="en-US" dirty="0" err="1"/>
              <a:t>dataset.iloc</a:t>
            </a:r>
            <a:r>
              <a:rPr lang="en-US" dirty="0"/>
              <a:t>[:, 4].values</a:t>
            </a:r>
          </a:p>
        </p:txBody>
      </p:sp>
    </p:spTree>
    <p:extLst>
      <p:ext uri="{BB962C8B-B14F-4D97-AF65-F5344CB8AC3E}">
        <p14:creationId xmlns:p14="http://schemas.microsoft.com/office/powerpoint/2010/main" val="2878334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84</TotalTime>
  <Words>832</Words>
  <Application>Microsoft Office PowerPoint</Application>
  <PresentationFormat>Widescreen</PresentationFormat>
  <Paragraphs>87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Algerian</vt:lpstr>
      <vt:lpstr>Tw Cen MT</vt:lpstr>
      <vt:lpstr>Tw Cen MT Condensed</vt:lpstr>
      <vt:lpstr>Wingdings 3</vt:lpstr>
      <vt:lpstr>Integral</vt:lpstr>
      <vt:lpstr>Multiple 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</vt:lpstr>
      <vt:lpstr># Importing the libraries</vt:lpstr>
      <vt:lpstr>Importing datasets</vt:lpstr>
      <vt:lpstr># Encoding categorical data</vt:lpstr>
      <vt:lpstr># Avoiding the Dummy Variable Trap</vt:lpstr>
      <vt:lpstr>Splitting the dataset into the Training set and Test set</vt:lpstr>
      <vt:lpstr>Fitting Multiple Linear Regression to the Training set</vt:lpstr>
      <vt:lpstr>Predicting the Test set results</vt:lpstr>
      <vt:lpstr>Model performance</vt:lpstr>
      <vt:lpstr>Building the optimal model using Backward Eliminatio</vt:lpstr>
      <vt:lpstr>PowerPoint Presentation</vt:lpstr>
      <vt:lpstr>R</vt:lpstr>
      <vt:lpstr>Importing the dataset</vt:lpstr>
      <vt:lpstr>Encoding categorical data</vt:lpstr>
      <vt:lpstr>Splitting the dataset into the Training set and Test set</vt:lpstr>
      <vt:lpstr>Fitting Multiple Linear Regression to the Training set</vt:lpstr>
      <vt:lpstr>Predicting the Test set results</vt:lpstr>
      <vt:lpstr>Building the optimal model using Backward Elimination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linear regression</dc:title>
  <dc:creator>Joshi, Akhilesh Diliprao</dc:creator>
  <cp:lastModifiedBy>Joshi, Akhilesh Diliprao</cp:lastModifiedBy>
  <cp:revision>12</cp:revision>
  <dcterms:created xsi:type="dcterms:W3CDTF">2017-12-23T17:03:43Z</dcterms:created>
  <dcterms:modified xsi:type="dcterms:W3CDTF">2017-12-23T18:28:19Z</dcterms:modified>
</cp:coreProperties>
</file>