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8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4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89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8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7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65B-4747-47C7-B2E4-A549B0D0F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0722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D6BF-D674-45D8-8D59-88C9EA88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Polynomial Regression results (for higher resolution and smoother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36ED-C259-41F3-BEE0-4E5BB372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X_grid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np.arange</a:t>
            </a:r>
            <a:r>
              <a:rPr lang="en-US" dirty="0">
                <a:solidFill>
                  <a:srgbClr val="FF0000"/>
                </a:solidFill>
              </a:rPr>
              <a:t>(min(X), max(X), 0.1)</a:t>
            </a:r>
          </a:p>
          <a:p>
            <a:r>
              <a:rPr lang="en-US" dirty="0" err="1">
                <a:solidFill>
                  <a:srgbClr val="FF0000"/>
                </a:solidFill>
              </a:rPr>
              <a:t>X_grid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X_grid.reshape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X_grid</a:t>
            </a:r>
            <a:r>
              <a:rPr lang="en-US" dirty="0">
                <a:solidFill>
                  <a:srgbClr val="FF0000"/>
                </a:solidFill>
              </a:rPr>
              <a:t>), 1))</a:t>
            </a:r>
          </a:p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X_grid</a:t>
            </a:r>
            <a:r>
              <a:rPr lang="en-US" dirty="0">
                <a:solidFill>
                  <a:srgbClr val="FF0000"/>
                </a:solidFill>
              </a:rPr>
              <a:t>, lin_reg_2.predict(</a:t>
            </a:r>
            <a:r>
              <a:rPr lang="en-US" dirty="0" err="1">
                <a:solidFill>
                  <a:srgbClr val="FF0000"/>
                </a:solidFill>
              </a:rPr>
              <a:t>poly_reg.fit_transform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X_grid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(Polynomial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325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4ADD2BC-B4B8-4FE7-B311-590775179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265" y="105999"/>
            <a:ext cx="8935798" cy="6646001"/>
          </a:xfrm>
        </p:spPr>
      </p:pic>
    </p:spTree>
    <p:extLst>
      <p:ext uri="{BB962C8B-B14F-4D97-AF65-F5344CB8AC3E}">
        <p14:creationId xmlns:p14="http://schemas.microsoft.com/office/powerpoint/2010/main" val="37969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6CEA-970B-4725-8B66-426FC13C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new result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D39E-21B9-4501-AB09-9251691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lin_reg.predict</a:t>
            </a:r>
            <a:r>
              <a:rPr lang="en-US" dirty="0"/>
              <a:t>(6.5)</a:t>
            </a:r>
          </a:p>
        </p:txBody>
      </p:sp>
    </p:spTree>
    <p:extLst>
      <p:ext uri="{BB962C8B-B14F-4D97-AF65-F5344CB8AC3E}">
        <p14:creationId xmlns:p14="http://schemas.microsoft.com/office/powerpoint/2010/main" val="239586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7161-E284-4CF0-98E5-C5DD0EF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new result with 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24FD-7072-4E10-AB69-1FD82C54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lin_reg_2.predict(</a:t>
            </a:r>
            <a:r>
              <a:rPr lang="en-US" dirty="0" err="1"/>
              <a:t>poly_reg.fit_transform</a:t>
            </a:r>
            <a:r>
              <a:rPr lang="en-US" dirty="0"/>
              <a:t>(6.5))</a:t>
            </a:r>
          </a:p>
        </p:txBody>
      </p:sp>
    </p:spTree>
    <p:extLst>
      <p:ext uri="{BB962C8B-B14F-4D97-AF65-F5344CB8AC3E}">
        <p14:creationId xmlns:p14="http://schemas.microsoft.com/office/powerpoint/2010/main" val="93471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502C-A7BA-4C97-B11E-DA7C7645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A084-B676-4E3D-A971-90C07CAD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3B2-02A3-40ED-9E72-C3A95D36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F16A-4DB5-4270-824E-0C258C5F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2 - Regression/Section 6 - Polynomial Regression/</a:t>
            </a:r>
            <a:r>
              <a:rPr lang="en-US" dirty="0" err="1"/>
              <a:t>Polynomial_Regression</a:t>
            </a:r>
            <a:r>
              <a:rPr lang="en-US" dirty="0"/>
              <a:t>/Position_Salaries.csv")</a:t>
            </a:r>
          </a:p>
          <a:p>
            <a:endParaRPr lang="en-US" dirty="0"/>
          </a:p>
          <a:p>
            <a:r>
              <a:rPr lang="en-US" dirty="0"/>
              <a:t>dataset = dataset[2:3]</a:t>
            </a:r>
          </a:p>
        </p:txBody>
      </p:sp>
    </p:spTree>
    <p:extLst>
      <p:ext uri="{BB962C8B-B14F-4D97-AF65-F5344CB8AC3E}">
        <p14:creationId xmlns:p14="http://schemas.microsoft.com/office/powerpoint/2010/main" val="304451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7DA9-B229-43B6-A4DA-ED727F81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Linear Regression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16B-4BB3-4FF7-89B7-E8D471B1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lin_reg = lm(formula = Salary ~ .,</a:t>
            </a:r>
          </a:p>
          <a:p>
            <a:r>
              <a:rPr lang="it-IT" dirty="0"/>
              <a:t>             data =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6B8E-D204-4180-A4B8-32369A29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Polynomial Regression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57B9-4D23-4100-A773-F8DB521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dataset$Level2 = dataset$Level^2</a:t>
            </a:r>
          </a:p>
          <a:p>
            <a:r>
              <a:rPr lang="en-US" dirty="0"/>
              <a:t>dataset$Level3 = dataset$Level^3</a:t>
            </a:r>
          </a:p>
          <a:p>
            <a:r>
              <a:rPr lang="en-US" dirty="0"/>
              <a:t>dataset$Level4 = dataset$Level^4</a:t>
            </a:r>
          </a:p>
          <a:p>
            <a:r>
              <a:rPr lang="en-US" dirty="0" err="1"/>
              <a:t>poly_reg</a:t>
            </a:r>
            <a:r>
              <a:rPr lang="en-US" dirty="0"/>
              <a:t> = </a:t>
            </a:r>
            <a:r>
              <a:rPr lang="en-US" dirty="0" err="1"/>
              <a:t>lm</a:t>
            </a:r>
            <a:r>
              <a:rPr lang="en-US" dirty="0"/>
              <a:t>(formula = Salary ~ .,</a:t>
            </a:r>
          </a:p>
          <a:p>
            <a:r>
              <a:rPr lang="en-US" dirty="0"/>
              <a:t>              data = dataset)</a:t>
            </a:r>
          </a:p>
        </p:txBody>
      </p:sp>
    </p:spTree>
    <p:extLst>
      <p:ext uri="{BB962C8B-B14F-4D97-AF65-F5344CB8AC3E}">
        <p14:creationId xmlns:p14="http://schemas.microsoft.com/office/powerpoint/2010/main" val="11685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11F5-9440-4136-A9E8-588975D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Visualising</a:t>
            </a:r>
            <a:r>
              <a:rPr lang="en-US" dirty="0"/>
              <a:t> the 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CE97-6189-435F-9910-8B198C27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predict(</a:t>
            </a:r>
            <a:r>
              <a:rPr lang="en-US" dirty="0" err="1"/>
              <a:t>lin_reg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dataset)),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(Linear Regression)')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F9C7-E112-4D3A-A28D-018BA28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the Polynomial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77E3-7174-4718-A64F-01BB451C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predict(</a:t>
            </a:r>
            <a:r>
              <a:rPr lang="en-US" dirty="0" err="1"/>
              <a:t>poly_reg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dataset)),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(Polynomial Regression)')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C06E-C419-47B6-A474-22688647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3D0CC1-858C-4097-8209-0DFF83DB5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2" y="110386"/>
            <a:ext cx="12001616" cy="6747614"/>
          </a:xfrm>
        </p:spPr>
      </p:pic>
    </p:spTree>
    <p:extLst>
      <p:ext uri="{BB962C8B-B14F-4D97-AF65-F5344CB8AC3E}">
        <p14:creationId xmlns:p14="http://schemas.microsoft.com/office/powerpoint/2010/main" val="289057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B581-5C3A-4C15-A21E-E55BCDFD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5FDF-A3ED-4316-BCA0-C50B2B13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67" y="2207622"/>
            <a:ext cx="10196866" cy="4454434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install.packages</a:t>
            </a:r>
            <a:r>
              <a:rPr lang="en-US" sz="1100" dirty="0"/>
              <a:t>('ggplot2')</a:t>
            </a:r>
          </a:p>
          <a:p>
            <a:r>
              <a:rPr lang="en-US" sz="1100" dirty="0"/>
              <a:t>library(ggplot2)</a:t>
            </a:r>
          </a:p>
          <a:p>
            <a:r>
              <a:rPr lang="en-US" sz="1100" dirty="0" err="1"/>
              <a:t>x_grid</a:t>
            </a:r>
            <a:r>
              <a:rPr lang="en-US" sz="1100" dirty="0"/>
              <a:t> = </a:t>
            </a:r>
            <a:r>
              <a:rPr lang="en-US" sz="1100" dirty="0" err="1"/>
              <a:t>seq</a:t>
            </a:r>
            <a:r>
              <a:rPr lang="en-US" sz="1100" dirty="0"/>
              <a:t>(min(</a:t>
            </a:r>
            <a:r>
              <a:rPr lang="en-US" sz="1100" dirty="0" err="1"/>
              <a:t>dataset$Level</a:t>
            </a:r>
            <a:r>
              <a:rPr lang="en-US" sz="1100" dirty="0"/>
              <a:t>), max(</a:t>
            </a:r>
            <a:r>
              <a:rPr lang="en-US" sz="1100" dirty="0" err="1"/>
              <a:t>dataset$Level</a:t>
            </a:r>
            <a:r>
              <a:rPr lang="en-US" sz="1100" dirty="0"/>
              <a:t>), 0.1)</a:t>
            </a:r>
          </a:p>
          <a:p>
            <a:r>
              <a:rPr lang="en-US" sz="1100" dirty="0"/>
              <a:t>ggplot() +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geom_point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(x = </a:t>
            </a:r>
            <a:r>
              <a:rPr lang="en-US" sz="1100" dirty="0" err="1"/>
              <a:t>dataset$Level</a:t>
            </a:r>
            <a:r>
              <a:rPr lang="en-US" sz="1100" dirty="0"/>
              <a:t>, y = </a:t>
            </a:r>
            <a:r>
              <a:rPr lang="en-US" sz="1100" dirty="0" err="1"/>
              <a:t>dataset$Salary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 </a:t>
            </a:r>
            <a:r>
              <a:rPr lang="en-US" sz="1100" dirty="0" err="1"/>
              <a:t>colour</a:t>
            </a:r>
            <a:r>
              <a:rPr lang="en-US" sz="1100" dirty="0"/>
              <a:t> = 'red') +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geom_line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(x = </a:t>
            </a:r>
            <a:r>
              <a:rPr lang="en-US" sz="1100" dirty="0" err="1"/>
              <a:t>x_grid</a:t>
            </a:r>
            <a:r>
              <a:rPr lang="en-US" sz="1100" dirty="0"/>
              <a:t>, y = predict(</a:t>
            </a:r>
            <a:r>
              <a:rPr lang="en-US" sz="1100" dirty="0" err="1"/>
              <a:t>poly_reg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                                </a:t>
            </a:r>
            <a:r>
              <a:rPr lang="en-US" sz="1100" dirty="0" err="1"/>
              <a:t>newdata</a:t>
            </a:r>
            <a:r>
              <a:rPr lang="en-US" sz="1100" dirty="0"/>
              <a:t> = </a:t>
            </a:r>
            <a:r>
              <a:rPr lang="en-US" sz="1100" dirty="0" err="1"/>
              <a:t>data.frame</a:t>
            </a:r>
            <a:r>
              <a:rPr lang="en-US" sz="1100" dirty="0"/>
              <a:t>(Level = </a:t>
            </a:r>
            <a:r>
              <a:rPr lang="en-US" sz="1100" dirty="0" err="1"/>
              <a:t>x_grid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                                                     Level2 = x_grid^2,</a:t>
            </a:r>
          </a:p>
          <a:p>
            <a:r>
              <a:rPr lang="en-US" sz="1100" dirty="0"/>
              <a:t>                                                             Level3 = x_grid^3,</a:t>
            </a:r>
          </a:p>
          <a:p>
            <a:r>
              <a:rPr lang="en-US" sz="1100" dirty="0"/>
              <a:t>                                                             Level4 = x_grid^4))),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colour</a:t>
            </a:r>
            <a:r>
              <a:rPr lang="en-US" sz="1100" dirty="0"/>
              <a:t> = 'blue') +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ggtitle</a:t>
            </a:r>
            <a:r>
              <a:rPr lang="en-US" sz="1100" dirty="0"/>
              <a:t>('Truth or Bluff (Polynomial Regression)') +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xlab</a:t>
            </a:r>
            <a:r>
              <a:rPr lang="en-US" sz="1100" dirty="0"/>
              <a:t>('Level') +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ylab</a:t>
            </a:r>
            <a:r>
              <a:rPr lang="en-US" sz="1100" dirty="0"/>
              <a:t>('Salary')</a:t>
            </a:r>
          </a:p>
        </p:txBody>
      </p:sp>
    </p:spTree>
    <p:extLst>
      <p:ext uri="{BB962C8B-B14F-4D97-AF65-F5344CB8AC3E}">
        <p14:creationId xmlns:p14="http://schemas.microsoft.com/office/powerpoint/2010/main" val="119612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12E5-2B68-4E8C-8F1D-954D0E79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5DC1-2E79-4B16-BFFE-758E6080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Predicting a new result with Linear Regression</a:t>
            </a:r>
          </a:p>
          <a:p>
            <a:r>
              <a:rPr lang="en-US" dirty="0"/>
              <a:t>predict(</a:t>
            </a:r>
            <a:r>
              <a:rPr lang="en-US" dirty="0" err="1"/>
              <a:t>lin_reg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(Level = 6.5))</a:t>
            </a:r>
          </a:p>
          <a:p>
            <a:endParaRPr lang="en-US" dirty="0"/>
          </a:p>
          <a:p>
            <a:r>
              <a:rPr lang="en-US" dirty="0"/>
              <a:t># Predicting a new result with Polynomial Regression</a:t>
            </a:r>
          </a:p>
          <a:p>
            <a:r>
              <a:rPr lang="en-US" dirty="0"/>
              <a:t>predict(</a:t>
            </a:r>
            <a:r>
              <a:rPr lang="en-US" dirty="0" err="1"/>
              <a:t>poly_reg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(Level = 6.5,</a:t>
            </a:r>
          </a:p>
          <a:p>
            <a:r>
              <a:rPr lang="en-US" dirty="0"/>
              <a:t>                             Level2 = 6.5^2,</a:t>
            </a:r>
          </a:p>
          <a:p>
            <a:r>
              <a:rPr lang="en-US" dirty="0"/>
              <a:t>                             Level3 = 6.5^3,</a:t>
            </a:r>
          </a:p>
          <a:p>
            <a:r>
              <a:rPr lang="en-US" dirty="0"/>
              <a:t>                             Level4 = 6.5^4))</a:t>
            </a:r>
          </a:p>
        </p:txBody>
      </p:sp>
    </p:spTree>
    <p:extLst>
      <p:ext uri="{BB962C8B-B14F-4D97-AF65-F5344CB8AC3E}">
        <p14:creationId xmlns:p14="http://schemas.microsoft.com/office/powerpoint/2010/main" val="200986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24C3-02D5-4A75-B8AD-A7742F4E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9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69E-E31C-4A7C-9E63-980FE8BD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CFF7-DCDE-452E-AF0D-FC11794A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150-8794-48EB-8C5F-0A1EC2A7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B71B-F753-4075-B948-003DF45D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('Position_Salaries.csv')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 1:2].values</a:t>
            </a:r>
          </a:p>
          <a:p>
            <a:r>
              <a:rPr lang="en-US" dirty="0"/>
              <a:t>y = </a:t>
            </a:r>
            <a:r>
              <a:rPr lang="en-US" dirty="0" err="1"/>
              <a:t>dataset.iloc</a:t>
            </a:r>
            <a:r>
              <a:rPr lang="en-US" dirty="0"/>
              <a:t>[:, 2].values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X = </a:t>
            </a:r>
            <a:r>
              <a:rPr lang="en-US" dirty="0" err="1"/>
              <a:t>dataset.iloc</a:t>
            </a:r>
            <a:r>
              <a:rPr lang="en-US" dirty="0"/>
              <a:t>[:, 1:2].values can be rewritten as X = </a:t>
            </a:r>
            <a:r>
              <a:rPr lang="en-US" dirty="0" err="1"/>
              <a:t>dataset.iloc</a:t>
            </a:r>
            <a:r>
              <a:rPr lang="en-US" dirty="0"/>
              <a:t>[: , 1].values</a:t>
            </a:r>
          </a:p>
          <a:p>
            <a:r>
              <a:rPr lang="en-US" dirty="0"/>
              <a:t>(see </a:t>
            </a:r>
            <a:r>
              <a:rPr lang="en-US" dirty="0" err="1"/>
              <a:t>whats</a:t>
            </a:r>
            <a:r>
              <a:rPr lang="en-US" dirty="0"/>
              <a:t> the problem)</a:t>
            </a:r>
          </a:p>
        </p:txBody>
      </p:sp>
    </p:spTree>
    <p:extLst>
      <p:ext uri="{BB962C8B-B14F-4D97-AF65-F5344CB8AC3E}">
        <p14:creationId xmlns:p14="http://schemas.microsoft.com/office/powerpoint/2010/main" val="305784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E20A-CA2F-452D-A08C-E56A0517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Linear Regression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A307-A0AE-4C82-BAEF-F944B2F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err="1"/>
              <a:t>lin_reg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err="1"/>
              <a:t>lin_reg.fit</a:t>
            </a:r>
            <a:r>
              <a:rPr lang="en-US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32993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841-8648-4F73-837A-DF5A9852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Polynomial Regression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05F1-89DC-4B8F-BD85-72116017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PolynomialFeatures</a:t>
            </a:r>
            <a:endParaRPr lang="en-US" dirty="0"/>
          </a:p>
          <a:p>
            <a:r>
              <a:rPr lang="en-US" dirty="0" err="1"/>
              <a:t>poly_reg</a:t>
            </a:r>
            <a:r>
              <a:rPr lang="en-US" dirty="0"/>
              <a:t> = </a:t>
            </a:r>
            <a:r>
              <a:rPr lang="en-US" dirty="0" err="1"/>
              <a:t>PolynomialFeatures</a:t>
            </a:r>
            <a:r>
              <a:rPr lang="en-US" dirty="0"/>
              <a:t>(degree = 4)</a:t>
            </a:r>
          </a:p>
          <a:p>
            <a:r>
              <a:rPr lang="en-US" dirty="0" err="1"/>
              <a:t>X_poly</a:t>
            </a:r>
            <a:r>
              <a:rPr lang="en-US" dirty="0"/>
              <a:t> = </a:t>
            </a:r>
            <a:r>
              <a:rPr lang="en-US" dirty="0" err="1"/>
              <a:t>poly_reg.fit_transform</a:t>
            </a:r>
            <a:r>
              <a:rPr lang="en-US" dirty="0"/>
              <a:t>(X)</a:t>
            </a:r>
          </a:p>
          <a:p>
            <a:r>
              <a:rPr lang="en-US" dirty="0" err="1"/>
              <a:t>poly_reg.fit</a:t>
            </a:r>
            <a:r>
              <a:rPr lang="en-US" dirty="0"/>
              <a:t>(</a:t>
            </a:r>
            <a:r>
              <a:rPr lang="en-US" dirty="0" err="1"/>
              <a:t>X_poly</a:t>
            </a:r>
            <a:r>
              <a:rPr lang="en-US" dirty="0"/>
              <a:t>, y)</a:t>
            </a:r>
          </a:p>
          <a:p>
            <a:r>
              <a:rPr lang="en-US" dirty="0"/>
              <a:t>lin_reg_2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/>
              <a:t>lin_reg_2.fit(</a:t>
            </a:r>
            <a:r>
              <a:rPr lang="en-US" dirty="0" err="1"/>
              <a:t>X_poly</a:t>
            </a:r>
            <a:r>
              <a:rPr lang="en-US" dirty="0"/>
              <a:t>, y)</a:t>
            </a:r>
          </a:p>
        </p:txBody>
      </p:sp>
    </p:spTree>
    <p:extLst>
      <p:ext uri="{BB962C8B-B14F-4D97-AF65-F5344CB8AC3E}">
        <p14:creationId xmlns:p14="http://schemas.microsoft.com/office/powerpoint/2010/main" val="302082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574F-2E7E-461C-8781-4A7A8B58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the 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3753-A987-4967-AEE3-154557E9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lin_reg.predict</a:t>
            </a:r>
            <a:r>
              <a:rPr lang="en-US" dirty="0"/>
              <a:t>(X),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(Linear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58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C9C7-EE9D-4778-A46C-9F0EFA19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Polynomial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DF2A-CECB-4490-B0BD-86F25B00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b="1" dirty="0">
                <a:solidFill>
                  <a:srgbClr val="FF0000"/>
                </a:solidFill>
              </a:rPr>
              <a:t>lin_reg_2.predict(</a:t>
            </a:r>
            <a:r>
              <a:rPr lang="en-US" b="1" dirty="0" err="1">
                <a:solidFill>
                  <a:srgbClr val="FF0000"/>
                </a:solidFill>
              </a:rPr>
              <a:t>poly_reg.fit_transform</a:t>
            </a:r>
            <a:r>
              <a:rPr lang="en-US" b="1" dirty="0">
                <a:solidFill>
                  <a:srgbClr val="FF0000"/>
                </a:solidFill>
              </a:rPr>
              <a:t>(X)</a:t>
            </a:r>
            <a:r>
              <a:rPr lang="en-US" dirty="0"/>
              <a:t>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(Polynomial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5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3015</TotalTime>
  <Words>1010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</vt:lpstr>
      <vt:lpstr>Polynomial Regression</vt:lpstr>
      <vt:lpstr>PowerPoint Presentation</vt:lpstr>
      <vt:lpstr>Python</vt:lpstr>
      <vt:lpstr>Importing the libraries</vt:lpstr>
      <vt:lpstr>Importing the dataset</vt:lpstr>
      <vt:lpstr>Fitting Linear Regression to the dataset</vt:lpstr>
      <vt:lpstr>Fitting Polynomial Regression to the dataset</vt:lpstr>
      <vt:lpstr>Visualising the Linear Regression results</vt:lpstr>
      <vt:lpstr>Visualizing the Polynomial Regression results</vt:lpstr>
      <vt:lpstr>Visualizing the Polynomial Regression results (for higher resolution and smoother curve)</vt:lpstr>
      <vt:lpstr>PowerPoint Presentation</vt:lpstr>
      <vt:lpstr>Predicting a new result with Linear Regression</vt:lpstr>
      <vt:lpstr>Predicting a new result with Polynomial Regression</vt:lpstr>
      <vt:lpstr>R</vt:lpstr>
      <vt:lpstr>Read Dataset</vt:lpstr>
      <vt:lpstr>Fitting Linear Regression to the dataset</vt:lpstr>
      <vt:lpstr>Fitting Polynomial Regression to the dataset</vt:lpstr>
      <vt:lpstr>Visualising the Linear Regression results</vt:lpstr>
      <vt:lpstr>Visualizing the Polynomial Regression results</vt:lpstr>
      <vt:lpstr>Smoother Curve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Joshi, Akhilesh Diliprao</dc:creator>
  <cp:lastModifiedBy>Joshi, Akhilesh Diliprao</cp:lastModifiedBy>
  <cp:revision>4</cp:revision>
  <dcterms:created xsi:type="dcterms:W3CDTF">2017-12-23T21:06:00Z</dcterms:created>
  <dcterms:modified xsi:type="dcterms:W3CDTF">2017-12-25T23:21:43Z</dcterms:modified>
</cp:coreProperties>
</file>