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59"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dirty="0"/>
              <a:t>12/26/2017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dirty="0"/>
              <a:t>12/26/2017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dirty="0"/>
              <a:t>12/26/2017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dirty="0"/>
              <a:t>12/26/2017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A61015F-7CC6-4D0A-9D87-873EA4C304CC}" type="datetimeFigureOut">
              <a:rPr lang="en-US" dirty="0"/>
              <a:t>12/26/2017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dirty="0"/>
              <a:t>12/26/2017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dirty="0"/>
              <a:t>12/26/2017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dirty="0"/>
              <a:t>12/26/2017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dirty="0"/>
              <a:t>12/26/2017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5C68B11-C5A8-448C-8CE9-B1A273C79CFC}" type="datetimeFigureOut">
              <a:rPr lang="en-US" dirty="0"/>
              <a:t>12/26/2017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7616CA0-919D-4A49-9C8A-62FDFB3A5183}" type="datetimeFigureOut">
              <a:rPr lang="en-US" dirty="0"/>
              <a:t>12/26/2017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298CD5-6C1E-4009-B41F-6DF62E31D3BE}" type="datetimeFigureOut">
              <a:rPr lang="en-US" dirty="0"/>
              <a:pPr/>
              <a:t>12/26/2017</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821AD-2C86-4B22-90DD-BC730C353D65}"/>
              </a:ext>
            </a:extLst>
          </p:cNvPr>
          <p:cNvSpPr>
            <a:spLocks noGrp="1"/>
          </p:cNvSpPr>
          <p:nvPr>
            <p:ph type="ctrTitle"/>
          </p:nvPr>
        </p:nvSpPr>
        <p:spPr>
          <a:xfrm>
            <a:off x="457200" y="4960137"/>
            <a:ext cx="7720149" cy="1463040"/>
          </a:xfrm>
        </p:spPr>
        <p:txBody>
          <a:bodyPr>
            <a:normAutofit fontScale="90000"/>
          </a:bodyPr>
          <a:lstStyle/>
          <a:p>
            <a:pPr algn="ctr"/>
            <a:r>
              <a:rPr lang="en-US" dirty="0">
                <a:latin typeface="Calibri" panose="020F0502020204030204" pitchFamily="34" charset="0"/>
                <a:cs typeface="Calibri" panose="020F0502020204030204" pitchFamily="34" charset="0"/>
              </a:rPr>
              <a:t>R square </a:t>
            </a:r>
            <a:br>
              <a:rPr lang="en-US" dirty="0">
                <a:latin typeface="Calibri" panose="020F0502020204030204" pitchFamily="34" charset="0"/>
                <a:cs typeface="Calibri" panose="020F0502020204030204" pitchFamily="34" charset="0"/>
              </a:rPr>
            </a:br>
            <a:r>
              <a:rPr lang="en-US" dirty="0">
                <a:latin typeface="Calibri" panose="020F0502020204030204" pitchFamily="34" charset="0"/>
                <a:cs typeface="Calibri" panose="020F0502020204030204" pitchFamily="34" charset="0"/>
              </a:rPr>
              <a:t>VS</a:t>
            </a:r>
            <a:br>
              <a:rPr lang="en-US" dirty="0">
                <a:latin typeface="Calibri" panose="020F0502020204030204" pitchFamily="34" charset="0"/>
                <a:cs typeface="Calibri" panose="020F0502020204030204" pitchFamily="34" charset="0"/>
              </a:rPr>
            </a:br>
            <a:r>
              <a:rPr lang="en-US" dirty="0">
                <a:latin typeface="Calibri" panose="020F0502020204030204" pitchFamily="34" charset="0"/>
                <a:cs typeface="Calibri" panose="020F0502020204030204" pitchFamily="34" charset="0"/>
              </a:rPr>
              <a:t>Adjusted R square</a:t>
            </a:r>
            <a:endParaRPr lang="en-US" dirty="0"/>
          </a:p>
        </p:txBody>
      </p:sp>
      <p:sp>
        <p:nvSpPr>
          <p:cNvPr id="3" name="Subtitle 2">
            <a:extLst>
              <a:ext uri="{FF2B5EF4-FFF2-40B4-BE49-F238E27FC236}">
                <a16:creationId xmlns:a16="http://schemas.microsoft.com/office/drawing/2014/main" id="{185E3444-B9A8-4C0A-AA2A-715509E10FBB}"/>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8436430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BE10D-372C-4AFC-9DFC-7EB74792BBB6}"/>
              </a:ext>
            </a:extLst>
          </p:cNvPr>
          <p:cNvSpPr>
            <a:spLocks noGrp="1"/>
          </p:cNvSpPr>
          <p:nvPr>
            <p:ph type="title"/>
          </p:nvPr>
        </p:nvSpPr>
        <p:spPr/>
        <p:txBody>
          <a:bodyPr/>
          <a:lstStyle/>
          <a:p>
            <a:r>
              <a:rPr lang="en-US" dirty="0"/>
              <a:t>R squared intuition</a:t>
            </a:r>
          </a:p>
        </p:txBody>
      </p:sp>
      <p:pic>
        <p:nvPicPr>
          <p:cNvPr id="5" name="Picture 4" descr="A screenshot of a cell phone&#10;&#10;Description generated with very high confidence">
            <a:extLst>
              <a:ext uri="{FF2B5EF4-FFF2-40B4-BE49-F238E27FC236}">
                <a16:creationId xmlns:a16="http://schemas.microsoft.com/office/drawing/2014/main" id="{17242093-504A-4F3F-976B-C6F3E3B01D78}"/>
              </a:ext>
            </a:extLst>
          </p:cNvPr>
          <p:cNvPicPr>
            <a:picLocks noChangeAspect="1"/>
          </p:cNvPicPr>
          <p:nvPr/>
        </p:nvPicPr>
        <p:blipFill rotWithShape="1">
          <a:blip r:embed="rId2"/>
          <a:srcRect l="1499" t="19869" r="1231" b="8513"/>
          <a:stretch/>
        </p:blipFill>
        <p:spPr>
          <a:xfrm>
            <a:off x="2191544" y="2084832"/>
            <a:ext cx="7997484" cy="3791831"/>
          </a:xfrm>
          <a:prstGeom prst="rect">
            <a:avLst/>
          </a:prstGeom>
        </p:spPr>
      </p:pic>
    </p:spTree>
    <p:extLst>
      <p:ext uri="{BB962C8B-B14F-4D97-AF65-F5344CB8AC3E}">
        <p14:creationId xmlns:p14="http://schemas.microsoft.com/office/powerpoint/2010/main" val="6142378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CC263-C2CA-4D02-AF15-CAF952B8E09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C84A414-FC16-4E52-9399-6863830E4EC0}"/>
              </a:ext>
            </a:extLst>
          </p:cNvPr>
          <p:cNvSpPr>
            <a:spLocks noGrp="1"/>
          </p:cNvSpPr>
          <p:nvPr>
            <p:ph idx="1"/>
          </p:nvPr>
        </p:nvSpPr>
        <p:spPr/>
        <p:txBody>
          <a:bodyPr/>
          <a:lstStyle/>
          <a:p>
            <a:pPr>
              <a:buFont typeface="Wingdings" panose="05000000000000000000" pitchFamily="2" charset="2"/>
              <a:buChar char="Ø"/>
            </a:pPr>
            <a:r>
              <a:rPr lang="en-US" dirty="0"/>
              <a:t>Goal : find a line with </a:t>
            </a:r>
            <a:r>
              <a:rPr lang="en-US" dirty="0" err="1"/>
              <a:t>SSres</a:t>
            </a:r>
            <a:r>
              <a:rPr lang="en-US" dirty="0"/>
              <a:t> as low as possible</a:t>
            </a:r>
          </a:p>
          <a:p>
            <a:pPr>
              <a:buFont typeface="Wingdings" panose="05000000000000000000" pitchFamily="2" charset="2"/>
              <a:buChar char="Ø"/>
            </a:pPr>
            <a:r>
              <a:rPr lang="en-US" dirty="0"/>
              <a:t>Value of R^2 </a:t>
            </a:r>
            <a:r>
              <a:rPr lang="en-US" b="1" dirty="0">
                <a:solidFill>
                  <a:srgbClr val="FF0000"/>
                </a:solidFill>
              </a:rPr>
              <a:t>generally</a:t>
            </a:r>
            <a:r>
              <a:rPr lang="en-US" dirty="0"/>
              <a:t> lies between 0 and 1</a:t>
            </a:r>
          </a:p>
          <a:p>
            <a:pPr>
              <a:buFont typeface="Wingdings" panose="05000000000000000000" pitchFamily="2" charset="2"/>
              <a:buChar char="Ø"/>
            </a:pPr>
            <a:r>
              <a:rPr lang="en-US" dirty="0"/>
              <a:t>The more closer the R^2 is to 1 the better our line is.</a:t>
            </a:r>
          </a:p>
          <a:p>
            <a:pPr>
              <a:buFont typeface="Wingdings" panose="05000000000000000000" pitchFamily="2" charset="2"/>
              <a:buChar char="Ø"/>
            </a:pPr>
            <a:r>
              <a:rPr lang="en-US" dirty="0"/>
              <a:t>Why we square ? To deal with positive values and to deal with outliers , however we can use power of 4 or 6 or etc. but square is convention and that is widely accepted hence we will use that for now.</a:t>
            </a:r>
          </a:p>
          <a:p>
            <a:pPr>
              <a:buFont typeface="Wingdings" panose="05000000000000000000" pitchFamily="2" charset="2"/>
              <a:buChar char="Ø"/>
            </a:pPr>
            <a:r>
              <a:rPr lang="en-US" dirty="0"/>
              <a:t>R^2 can take negative values (if our data fits </a:t>
            </a:r>
            <a:r>
              <a:rPr lang="en-US" dirty="0" err="1"/>
              <a:t>worstly</a:t>
            </a:r>
            <a:r>
              <a:rPr lang="en-US" dirty="0"/>
              <a:t> to our linear regression)</a:t>
            </a:r>
          </a:p>
          <a:p>
            <a:endParaRPr lang="en-US" dirty="0"/>
          </a:p>
        </p:txBody>
      </p:sp>
    </p:spTree>
    <p:extLst>
      <p:ext uri="{BB962C8B-B14F-4D97-AF65-F5344CB8AC3E}">
        <p14:creationId xmlns:p14="http://schemas.microsoft.com/office/powerpoint/2010/main" val="38565185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B0D24-C028-4372-99AD-172BB14A3B8B}"/>
              </a:ext>
            </a:extLst>
          </p:cNvPr>
          <p:cNvSpPr>
            <a:spLocks noGrp="1"/>
          </p:cNvSpPr>
          <p:nvPr>
            <p:ph type="title"/>
          </p:nvPr>
        </p:nvSpPr>
        <p:spPr/>
        <p:txBody>
          <a:bodyPr/>
          <a:lstStyle/>
          <a:p>
            <a:r>
              <a:rPr lang="en-US" dirty="0"/>
              <a:t>Problems with R</a:t>
            </a:r>
            <a:r>
              <a:rPr lang="en-US" baseline="30000" dirty="0"/>
              <a:t>2</a:t>
            </a:r>
          </a:p>
        </p:txBody>
      </p:sp>
      <p:sp>
        <p:nvSpPr>
          <p:cNvPr id="3" name="Content Placeholder 2">
            <a:extLst>
              <a:ext uri="{FF2B5EF4-FFF2-40B4-BE49-F238E27FC236}">
                <a16:creationId xmlns:a16="http://schemas.microsoft.com/office/drawing/2014/main" id="{17A86732-3C6F-4199-BBB2-7E5FA9D709A4}"/>
              </a:ext>
            </a:extLst>
          </p:cNvPr>
          <p:cNvSpPr>
            <a:spLocks noGrp="1"/>
          </p:cNvSpPr>
          <p:nvPr>
            <p:ph idx="1"/>
          </p:nvPr>
        </p:nvSpPr>
        <p:spPr/>
        <p:txBody>
          <a:bodyPr/>
          <a:lstStyle/>
          <a:p>
            <a:r>
              <a:rPr lang="en-US" dirty="0"/>
              <a:t>As number of independent values increase the value of R^2 will either increase but will never </a:t>
            </a:r>
            <a:r>
              <a:rPr lang="en-US" dirty="0" err="1"/>
              <a:t>descrease</a:t>
            </a:r>
            <a:r>
              <a:rPr lang="en-US" dirty="0"/>
              <a:t>.</a:t>
            </a:r>
          </a:p>
          <a:p>
            <a:r>
              <a:rPr lang="en-US" dirty="0"/>
              <a:t>Hence we will not know how good of a influence does this newly added independent variable has on our dependent variable.</a:t>
            </a:r>
          </a:p>
          <a:p>
            <a:endParaRPr lang="en-US" dirty="0"/>
          </a:p>
          <a:p>
            <a:pPr marL="0" indent="0">
              <a:buNone/>
            </a:pPr>
            <a:r>
              <a:rPr lang="en-US" dirty="0"/>
              <a:t>Reason for this is that any independent variable has tendency of slightly </a:t>
            </a:r>
            <a:r>
              <a:rPr lang="en-US" dirty="0" err="1"/>
              <a:t>correalation</a:t>
            </a:r>
            <a:r>
              <a:rPr lang="en-US" dirty="0"/>
              <a:t> with the dependent variable. This might help reducing the </a:t>
            </a:r>
            <a:r>
              <a:rPr lang="en-US" dirty="0" err="1"/>
              <a:t>SSres</a:t>
            </a:r>
            <a:r>
              <a:rPr lang="en-US" dirty="0"/>
              <a:t> value hence the value of R^2 increases.</a:t>
            </a:r>
          </a:p>
          <a:p>
            <a:pPr marL="0" indent="0">
              <a:buNone/>
            </a:pPr>
            <a:endParaRPr lang="en-US" dirty="0"/>
          </a:p>
          <a:p>
            <a:pPr marL="0" indent="0">
              <a:buNone/>
            </a:pPr>
            <a:r>
              <a:rPr lang="en-US" dirty="0"/>
              <a:t>To overcome this we use adjusted R^2</a:t>
            </a:r>
          </a:p>
        </p:txBody>
      </p:sp>
    </p:spTree>
    <p:extLst>
      <p:ext uri="{BB962C8B-B14F-4D97-AF65-F5344CB8AC3E}">
        <p14:creationId xmlns:p14="http://schemas.microsoft.com/office/powerpoint/2010/main" val="8797734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0A0DE-EC94-4A68-8CDF-9B21E76CCE64}"/>
              </a:ext>
            </a:extLst>
          </p:cNvPr>
          <p:cNvSpPr>
            <a:spLocks noGrp="1"/>
          </p:cNvSpPr>
          <p:nvPr>
            <p:ph type="title"/>
          </p:nvPr>
        </p:nvSpPr>
        <p:spPr/>
        <p:txBody>
          <a:bodyPr/>
          <a:lstStyle/>
          <a:p>
            <a:endParaRPr lang="en-US"/>
          </a:p>
        </p:txBody>
      </p:sp>
      <p:pic>
        <p:nvPicPr>
          <p:cNvPr id="5" name="Content Placeholder 4" descr="A screenshot of a cell phone&#10;&#10;Description generated with very high confidence">
            <a:extLst>
              <a:ext uri="{FF2B5EF4-FFF2-40B4-BE49-F238E27FC236}">
                <a16:creationId xmlns:a16="http://schemas.microsoft.com/office/drawing/2014/main" id="{3C411B62-BB87-4379-ADF7-5205605F10B7}"/>
              </a:ext>
            </a:extLst>
          </p:cNvPr>
          <p:cNvPicPr>
            <a:picLocks noGrp="1" noChangeAspect="1"/>
          </p:cNvPicPr>
          <p:nvPr>
            <p:ph idx="1"/>
          </p:nvPr>
        </p:nvPicPr>
        <p:blipFill rotWithShape="1">
          <a:blip r:embed="rId2"/>
          <a:srcRect r="1884" b="6961"/>
          <a:stretch/>
        </p:blipFill>
        <p:spPr>
          <a:xfrm>
            <a:off x="716918" y="414997"/>
            <a:ext cx="10987402" cy="5857787"/>
          </a:xfrm>
        </p:spPr>
      </p:pic>
    </p:spTree>
    <p:extLst>
      <p:ext uri="{BB962C8B-B14F-4D97-AF65-F5344CB8AC3E}">
        <p14:creationId xmlns:p14="http://schemas.microsoft.com/office/powerpoint/2010/main" val="18382113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3FD7A-33F2-40D8-A20D-5A137953FFBE}"/>
              </a:ext>
            </a:extLst>
          </p:cNvPr>
          <p:cNvSpPr>
            <a:spLocks noGrp="1"/>
          </p:cNvSpPr>
          <p:nvPr>
            <p:ph type="title"/>
          </p:nvPr>
        </p:nvSpPr>
        <p:spPr/>
        <p:txBody>
          <a:bodyPr/>
          <a:lstStyle/>
          <a:p>
            <a:r>
              <a:rPr lang="en-US" dirty="0"/>
              <a:t>Adjusted R</a:t>
            </a:r>
            <a:r>
              <a:rPr lang="en-US" baseline="30000" dirty="0"/>
              <a:t>2</a:t>
            </a:r>
            <a:endParaRPr lang="en-US" dirty="0"/>
          </a:p>
        </p:txBody>
      </p:sp>
      <p:sp>
        <p:nvSpPr>
          <p:cNvPr id="3" name="Content Placeholder 2">
            <a:extLst>
              <a:ext uri="{FF2B5EF4-FFF2-40B4-BE49-F238E27FC236}">
                <a16:creationId xmlns:a16="http://schemas.microsoft.com/office/drawing/2014/main" id="{6E3F7A27-4DC3-4A36-AF9A-3636968E5569}"/>
              </a:ext>
            </a:extLst>
          </p:cNvPr>
          <p:cNvSpPr>
            <a:spLocks noGrp="1"/>
          </p:cNvSpPr>
          <p:nvPr>
            <p:ph idx="1"/>
          </p:nvPr>
        </p:nvSpPr>
        <p:spPr/>
        <p:txBody>
          <a:bodyPr/>
          <a:lstStyle/>
          <a:p>
            <a:r>
              <a:rPr lang="en-US" dirty="0"/>
              <a:t>Adjusted R^2 deals with additional independent variables.</a:t>
            </a:r>
          </a:p>
          <a:p>
            <a:r>
              <a:rPr lang="en-US" dirty="0"/>
              <a:t>This r squared value tend to penalize the value of the </a:t>
            </a:r>
            <a:r>
              <a:rPr lang="en-US" dirty="0" err="1"/>
              <a:t>rsquare</a:t>
            </a:r>
            <a:r>
              <a:rPr lang="en-US" dirty="0"/>
              <a:t> if our choice of independent variable wasn’t good (</a:t>
            </a:r>
            <a:r>
              <a:rPr lang="en-US" dirty="0" err="1"/>
              <a:t>i.e</a:t>
            </a:r>
            <a:r>
              <a:rPr lang="en-US" dirty="0"/>
              <a:t> independent variable had no effect on dependent variable)</a:t>
            </a:r>
          </a:p>
          <a:p>
            <a:endParaRPr lang="en-US" dirty="0"/>
          </a:p>
          <a:p>
            <a:r>
              <a:rPr lang="en-US" dirty="0"/>
              <a:t>Also the bias of R SQUARE to not to decrease is handled pretty well in this adjusted R SQUARED method.</a:t>
            </a:r>
          </a:p>
        </p:txBody>
      </p:sp>
    </p:spTree>
    <p:extLst>
      <p:ext uri="{BB962C8B-B14F-4D97-AF65-F5344CB8AC3E}">
        <p14:creationId xmlns:p14="http://schemas.microsoft.com/office/powerpoint/2010/main" val="6204928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5C388-C97D-4794-8449-E93FE469D6B6}"/>
              </a:ext>
            </a:extLst>
          </p:cNvPr>
          <p:cNvSpPr>
            <a:spLocks noGrp="1"/>
          </p:cNvSpPr>
          <p:nvPr>
            <p:ph type="title"/>
          </p:nvPr>
        </p:nvSpPr>
        <p:spPr/>
        <p:txBody>
          <a:bodyPr/>
          <a:lstStyle/>
          <a:p>
            <a:r>
              <a:rPr lang="en-US" dirty="0"/>
              <a:t>Difference</a:t>
            </a:r>
          </a:p>
        </p:txBody>
      </p:sp>
      <p:sp>
        <p:nvSpPr>
          <p:cNvPr id="3" name="Content Placeholder 2">
            <a:extLst>
              <a:ext uri="{FF2B5EF4-FFF2-40B4-BE49-F238E27FC236}">
                <a16:creationId xmlns:a16="http://schemas.microsoft.com/office/drawing/2014/main" id="{ACA00C06-A411-4B6E-B8ED-D2BEBA18F743}"/>
              </a:ext>
            </a:extLst>
          </p:cNvPr>
          <p:cNvSpPr>
            <a:spLocks noGrp="1"/>
          </p:cNvSpPr>
          <p:nvPr>
            <p:ph idx="1"/>
          </p:nvPr>
        </p:nvSpPr>
        <p:spPr/>
        <p:txBody>
          <a:bodyPr/>
          <a:lstStyle/>
          <a:p>
            <a:r>
              <a:rPr lang="en-US" dirty="0"/>
              <a:t>The adjusted R-squared is a modified version of R-squared that has been adjusted for the number of predictors in the model. The adjusted R-squared increases only if the new term improves the model more than would be expected by chance. It decreases when a predictor improves the model by less than expected by chance. The adjusted R-squared can be negative, but it’s usually not.  It is always lower than the R-squared.</a:t>
            </a:r>
          </a:p>
        </p:txBody>
      </p:sp>
    </p:spTree>
    <p:extLst>
      <p:ext uri="{BB962C8B-B14F-4D97-AF65-F5344CB8AC3E}">
        <p14:creationId xmlns:p14="http://schemas.microsoft.com/office/powerpoint/2010/main" val="7235005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D4C948B-38A4-4669-825E-5881955407FE}"/>
              </a:ext>
            </a:extLst>
          </p:cNvPr>
          <p:cNvSpPr>
            <a:spLocks noGrp="1"/>
          </p:cNvSpPr>
          <p:nvPr>
            <p:ph idx="1"/>
          </p:nvPr>
        </p:nvSpPr>
        <p:spPr>
          <a:xfrm>
            <a:off x="906562" y="875210"/>
            <a:ext cx="10627941" cy="5029201"/>
          </a:xfrm>
        </p:spPr>
        <p:txBody>
          <a:bodyPr>
            <a:normAutofit/>
          </a:bodyPr>
          <a:lstStyle/>
          <a:p>
            <a:r>
              <a:rPr lang="en-US" dirty="0">
                <a:latin typeface="Calibri" panose="020F0502020204030204" pitchFamily="34" charset="0"/>
                <a:cs typeface="Calibri" panose="020F0502020204030204" pitchFamily="34" charset="0"/>
              </a:rPr>
              <a:t>R-squared or R2 explains the degree to which your input variables explain the variation of your output / predicted variable. So, if R-square is 0.8, it means 80% of the variation in the output variable is explained by the input variables. So, in simple terms, higher the R squared, the more variation is explained by your input variables and hence better is your model.</a:t>
            </a:r>
          </a:p>
          <a:p>
            <a:r>
              <a:rPr lang="en-US" dirty="0">
                <a:latin typeface="Calibri" panose="020F0502020204030204" pitchFamily="34" charset="0"/>
                <a:cs typeface="Calibri" panose="020F0502020204030204" pitchFamily="34" charset="0"/>
              </a:rPr>
              <a:t>However, the problem with R-squared is that it will either stay the same or increase with addition of more variables, even if they do not have any relationship with the output variables. This is where “Adjusted R square” comes to help. Adjusted R-square penalizes you for adding variables which do not improve your existing model.</a:t>
            </a:r>
          </a:p>
          <a:p>
            <a:r>
              <a:rPr lang="en-US" dirty="0">
                <a:latin typeface="Calibri" panose="020F0502020204030204" pitchFamily="34" charset="0"/>
                <a:cs typeface="Calibri" panose="020F0502020204030204" pitchFamily="34" charset="0"/>
              </a:rPr>
              <a:t>Hence, if you are building Linear regression on multiple variable, it is always suggested that you use Adjusted R-squared to judge goodness of model. In case you only have one input variable, R-square and Adjusted R squared would be exactly same.</a:t>
            </a:r>
          </a:p>
          <a:p>
            <a:r>
              <a:rPr lang="en-US" dirty="0">
                <a:latin typeface="Calibri" panose="020F0502020204030204" pitchFamily="34" charset="0"/>
                <a:cs typeface="Calibri" panose="020F0502020204030204" pitchFamily="34" charset="0"/>
              </a:rPr>
              <a:t>Typically, the more non-significant variables you add into the model, the gap in R-squared and Adjusted R-squared increases.</a:t>
            </a:r>
          </a:p>
          <a:p>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379567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B12B2-B244-4A63-A65B-FD9021A27FE9}"/>
              </a:ext>
            </a:extLst>
          </p:cNvPr>
          <p:cNvSpPr>
            <a:spLocks noGrp="1"/>
          </p:cNvSpPr>
          <p:nvPr>
            <p:ph type="title"/>
          </p:nvPr>
        </p:nvSpPr>
        <p:spPr/>
        <p:txBody>
          <a:bodyPr/>
          <a:lstStyle/>
          <a:p>
            <a:endParaRPr lang="en-US"/>
          </a:p>
        </p:txBody>
      </p:sp>
      <p:pic>
        <p:nvPicPr>
          <p:cNvPr id="5" name="Content Placeholder 4" descr="A screenshot of text&#10;&#10;Description generated with very high confidence">
            <a:extLst>
              <a:ext uri="{FF2B5EF4-FFF2-40B4-BE49-F238E27FC236}">
                <a16:creationId xmlns:a16="http://schemas.microsoft.com/office/drawing/2014/main" id="{8E6A1B88-19DF-477A-8FB9-B7E9472C29DC}"/>
              </a:ext>
            </a:extLst>
          </p:cNvPr>
          <p:cNvPicPr>
            <a:picLocks noGrp="1" noChangeAspect="1"/>
          </p:cNvPicPr>
          <p:nvPr>
            <p:ph idx="1"/>
          </p:nvPr>
        </p:nvPicPr>
        <p:blipFill rotWithShape="1">
          <a:blip r:embed="rId2"/>
          <a:srcRect t="6081" r="3144" b="5201"/>
          <a:stretch/>
        </p:blipFill>
        <p:spPr>
          <a:xfrm>
            <a:off x="503038" y="585216"/>
            <a:ext cx="11185924" cy="5760720"/>
          </a:xfrm>
        </p:spPr>
      </p:pic>
      <p:sp>
        <p:nvSpPr>
          <p:cNvPr id="6" name="TextBox 5">
            <a:extLst>
              <a:ext uri="{FF2B5EF4-FFF2-40B4-BE49-F238E27FC236}">
                <a16:creationId xmlns:a16="http://schemas.microsoft.com/office/drawing/2014/main" id="{BAE47960-1D6E-4801-9643-840C4F16511B}"/>
              </a:ext>
            </a:extLst>
          </p:cNvPr>
          <p:cNvSpPr txBox="1"/>
          <p:nvPr/>
        </p:nvSpPr>
        <p:spPr>
          <a:xfrm>
            <a:off x="3713871" y="4030718"/>
            <a:ext cx="1531188" cy="369332"/>
          </a:xfrm>
          <a:prstGeom prst="rect">
            <a:avLst/>
          </a:prstGeom>
          <a:noFill/>
        </p:spPr>
        <p:txBody>
          <a:bodyPr wrap="none" rtlCol="0">
            <a:spAutoFit/>
          </a:bodyPr>
          <a:lstStyle/>
          <a:p>
            <a:r>
              <a:rPr lang="en-US" dirty="0">
                <a:highlight>
                  <a:srgbClr val="FFFF00"/>
                </a:highlight>
              </a:rPr>
              <a:t>BEST OF ALL 4</a:t>
            </a:r>
          </a:p>
        </p:txBody>
      </p:sp>
    </p:spTree>
    <p:extLst>
      <p:ext uri="{BB962C8B-B14F-4D97-AF65-F5344CB8AC3E}">
        <p14:creationId xmlns:p14="http://schemas.microsoft.com/office/powerpoint/2010/main" val="16957096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121</TotalTime>
  <Words>535</Words>
  <Application>Microsoft Office PowerPoint</Application>
  <PresentationFormat>Widescreen</PresentationFormat>
  <Paragraphs>26</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Calibri</vt:lpstr>
      <vt:lpstr>Tw Cen MT</vt:lpstr>
      <vt:lpstr>Tw Cen MT Condensed</vt:lpstr>
      <vt:lpstr>Wingdings</vt:lpstr>
      <vt:lpstr>Wingdings 3</vt:lpstr>
      <vt:lpstr>Integral</vt:lpstr>
      <vt:lpstr>R square  VS Adjusted R square</vt:lpstr>
      <vt:lpstr>R squared intuition</vt:lpstr>
      <vt:lpstr>PowerPoint Presentation</vt:lpstr>
      <vt:lpstr>Problems with R2</vt:lpstr>
      <vt:lpstr>PowerPoint Presentation</vt:lpstr>
      <vt:lpstr>Adjusted R2</vt:lpstr>
      <vt:lpstr>Difference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Joshi, Akhilesh Diliprao</dc:creator>
  <cp:lastModifiedBy>Joshi, Akhilesh Diliprao</cp:lastModifiedBy>
  <cp:revision>5</cp:revision>
  <dcterms:created xsi:type="dcterms:W3CDTF">2017-12-26T23:40:06Z</dcterms:created>
  <dcterms:modified xsi:type="dcterms:W3CDTF">2017-12-27T01:41:36Z</dcterms:modified>
</cp:coreProperties>
</file>