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58" r:id="rId3"/>
    <p:sldId id="262" r:id="rId4"/>
    <p:sldId id="263" r:id="rId5"/>
    <p:sldId id="264"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85162A-61A7-4DAB-B2F0-967CC808CF8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0905D-CFDB-44F0-BF72-7C288E2ECE6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35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7985162A-61A7-4DAB-B2F0-967CC808CF84}"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30905D-CFDB-44F0-BF72-7C288E2ECE6A}" type="slidenum">
              <a:rPr lang="en-US" smtClean="0"/>
              <a:t>‹#›</a:t>
            </a:fld>
            <a:endParaRPr lang="en-US"/>
          </a:p>
        </p:txBody>
      </p:sp>
    </p:spTree>
    <p:extLst>
      <p:ext uri="{BB962C8B-B14F-4D97-AF65-F5344CB8AC3E}">
        <p14:creationId xmlns:p14="http://schemas.microsoft.com/office/powerpoint/2010/main" val="288888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5162A-61A7-4DAB-B2F0-967CC808CF8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0905D-CFDB-44F0-BF72-7C288E2ECE6A}" type="slidenum">
              <a:rPr lang="en-US" smtClean="0"/>
              <a:t>‹#›</a:t>
            </a:fld>
            <a:endParaRPr lang="en-US"/>
          </a:p>
        </p:txBody>
      </p:sp>
    </p:spTree>
    <p:extLst>
      <p:ext uri="{BB962C8B-B14F-4D97-AF65-F5344CB8AC3E}">
        <p14:creationId xmlns:p14="http://schemas.microsoft.com/office/powerpoint/2010/main" val="765163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5162A-61A7-4DAB-B2F0-967CC808CF8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0905D-CFDB-44F0-BF72-7C288E2ECE6A}"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45024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5162A-61A7-4DAB-B2F0-967CC808CF8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0905D-CFDB-44F0-BF72-7C288E2ECE6A}" type="slidenum">
              <a:rPr lang="en-US" smtClean="0"/>
              <a:t>‹#›</a:t>
            </a:fld>
            <a:endParaRPr lang="en-US"/>
          </a:p>
        </p:txBody>
      </p:sp>
    </p:spTree>
    <p:extLst>
      <p:ext uri="{BB962C8B-B14F-4D97-AF65-F5344CB8AC3E}">
        <p14:creationId xmlns:p14="http://schemas.microsoft.com/office/powerpoint/2010/main" val="888330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5162A-61A7-4DAB-B2F0-967CC808CF8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0905D-CFDB-44F0-BF72-7C288E2ECE6A}"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0499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5162A-61A7-4DAB-B2F0-967CC808CF8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0905D-CFDB-44F0-BF72-7C288E2ECE6A}" type="slidenum">
              <a:rPr lang="en-US" smtClean="0"/>
              <a:t>‹#›</a:t>
            </a:fld>
            <a:endParaRPr lang="en-US"/>
          </a:p>
        </p:txBody>
      </p:sp>
    </p:spTree>
    <p:extLst>
      <p:ext uri="{BB962C8B-B14F-4D97-AF65-F5344CB8AC3E}">
        <p14:creationId xmlns:p14="http://schemas.microsoft.com/office/powerpoint/2010/main" val="2434733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85162A-61A7-4DAB-B2F0-967CC808CF8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0905D-CFDB-44F0-BF72-7C288E2ECE6A}" type="slidenum">
              <a:rPr lang="en-US" smtClean="0"/>
              <a:t>‹#›</a:t>
            </a:fld>
            <a:endParaRPr lang="en-US"/>
          </a:p>
        </p:txBody>
      </p:sp>
    </p:spTree>
    <p:extLst>
      <p:ext uri="{BB962C8B-B14F-4D97-AF65-F5344CB8AC3E}">
        <p14:creationId xmlns:p14="http://schemas.microsoft.com/office/powerpoint/2010/main" val="2630844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85162A-61A7-4DAB-B2F0-967CC808CF8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0905D-CFDB-44F0-BF72-7C288E2ECE6A}" type="slidenum">
              <a:rPr lang="en-US" smtClean="0"/>
              <a:t>‹#›</a:t>
            </a:fld>
            <a:endParaRPr lang="en-US"/>
          </a:p>
        </p:txBody>
      </p:sp>
    </p:spTree>
    <p:extLst>
      <p:ext uri="{BB962C8B-B14F-4D97-AF65-F5344CB8AC3E}">
        <p14:creationId xmlns:p14="http://schemas.microsoft.com/office/powerpoint/2010/main" val="33053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85162A-61A7-4DAB-B2F0-967CC808CF8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0905D-CFDB-44F0-BF72-7C288E2ECE6A}" type="slidenum">
              <a:rPr lang="en-US" smtClean="0"/>
              <a:t>‹#›</a:t>
            </a:fld>
            <a:endParaRPr lang="en-US"/>
          </a:p>
        </p:txBody>
      </p:sp>
    </p:spTree>
    <p:extLst>
      <p:ext uri="{BB962C8B-B14F-4D97-AF65-F5344CB8AC3E}">
        <p14:creationId xmlns:p14="http://schemas.microsoft.com/office/powerpoint/2010/main" val="596449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5162A-61A7-4DAB-B2F0-967CC808CF84}"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0905D-CFDB-44F0-BF72-7C288E2ECE6A}" type="slidenum">
              <a:rPr lang="en-US" smtClean="0"/>
              <a:t>‹#›</a:t>
            </a:fld>
            <a:endParaRPr lang="en-US"/>
          </a:p>
        </p:txBody>
      </p:sp>
    </p:spTree>
    <p:extLst>
      <p:ext uri="{BB962C8B-B14F-4D97-AF65-F5344CB8AC3E}">
        <p14:creationId xmlns:p14="http://schemas.microsoft.com/office/powerpoint/2010/main" val="326459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85162A-61A7-4DAB-B2F0-967CC808CF8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0905D-CFDB-44F0-BF72-7C288E2ECE6A}" type="slidenum">
              <a:rPr lang="en-US" smtClean="0"/>
              <a:t>‹#›</a:t>
            </a:fld>
            <a:endParaRPr lang="en-US"/>
          </a:p>
        </p:txBody>
      </p:sp>
    </p:spTree>
    <p:extLst>
      <p:ext uri="{BB962C8B-B14F-4D97-AF65-F5344CB8AC3E}">
        <p14:creationId xmlns:p14="http://schemas.microsoft.com/office/powerpoint/2010/main" val="101788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85162A-61A7-4DAB-B2F0-967CC808CF84}"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30905D-CFDB-44F0-BF72-7C288E2ECE6A}" type="slidenum">
              <a:rPr lang="en-US" smtClean="0"/>
              <a:t>‹#›</a:t>
            </a:fld>
            <a:endParaRPr lang="en-US"/>
          </a:p>
        </p:txBody>
      </p:sp>
    </p:spTree>
    <p:extLst>
      <p:ext uri="{BB962C8B-B14F-4D97-AF65-F5344CB8AC3E}">
        <p14:creationId xmlns:p14="http://schemas.microsoft.com/office/powerpoint/2010/main" val="94138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85162A-61A7-4DAB-B2F0-967CC808CF84}"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30905D-CFDB-44F0-BF72-7C288E2ECE6A}" type="slidenum">
              <a:rPr lang="en-US" smtClean="0"/>
              <a:t>‹#›</a:t>
            </a:fld>
            <a:endParaRPr lang="en-US"/>
          </a:p>
        </p:txBody>
      </p:sp>
    </p:spTree>
    <p:extLst>
      <p:ext uri="{BB962C8B-B14F-4D97-AF65-F5344CB8AC3E}">
        <p14:creationId xmlns:p14="http://schemas.microsoft.com/office/powerpoint/2010/main" val="325805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5162A-61A7-4DAB-B2F0-967CC808CF84}"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30905D-CFDB-44F0-BF72-7C288E2ECE6A}" type="slidenum">
              <a:rPr lang="en-US" smtClean="0"/>
              <a:t>‹#›</a:t>
            </a:fld>
            <a:endParaRPr lang="en-US"/>
          </a:p>
        </p:txBody>
      </p:sp>
    </p:spTree>
    <p:extLst>
      <p:ext uri="{BB962C8B-B14F-4D97-AF65-F5344CB8AC3E}">
        <p14:creationId xmlns:p14="http://schemas.microsoft.com/office/powerpoint/2010/main" val="148100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85162A-61A7-4DAB-B2F0-967CC808CF8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0905D-CFDB-44F0-BF72-7C288E2ECE6A}" type="slidenum">
              <a:rPr lang="en-US" smtClean="0"/>
              <a:t>‹#›</a:t>
            </a:fld>
            <a:endParaRPr lang="en-US"/>
          </a:p>
        </p:txBody>
      </p:sp>
    </p:spTree>
    <p:extLst>
      <p:ext uri="{BB962C8B-B14F-4D97-AF65-F5344CB8AC3E}">
        <p14:creationId xmlns:p14="http://schemas.microsoft.com/office/powerpoint/2010/main" val="274721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85162A-61A7-4DAB-B2F0-967CC808CF84}"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0905D-CFDB-44F0-BF72-7C288E2ECE6A}" type="slidenum">
              <a:rPr lang="en-US" smtClean="0"/>
              <a:t>‹#›</a:t>
            </a:fld>
            <a:endParaRPr lang="en-US"/>
          </a:p>
        </p:txBody>
      </p:sp>
    </p:spTree>
    <p:extLst>
      <p:ext uri="{BB962C8B-B14F-4D97-AF65-F5344CB8AC3E}">
        <p14:creationId xmlns:p14="http://schemas.microsoft.com/office/powerpoint/2010/main" val="624727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985162A-61A7-4DAB-B2F0-967CC808CF84}" type="datetimeFigureOut">
              <a:rPr lang="en-US" smtClean="0"/>
              <a:t>1/17/2019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930905D-CFDB-44F0-BF72-7C288E2ECE6A}" type="slidenum">
              <a:rPr lang="en-US" smtClean="0"/>
              <a:t>‹#›</a:t>
            </a:fld>
            <a:endParaRPr lang="en-US"/>
          </a:p>
        </p:txBody>
      </p:sp>
    </p:spTree>
    <p:extLst>
      <p:ext uri="{BB962C8B-B14F-4D97-AF65-F5344CB8AC3E}">
        <p14:creationId xmlns:p14="http://schemas.microsoft.com/office/powerpoint/2010/main" val="111771074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454929">
            <a:off x="49178" y="1229693"/>
            <a:ext cx="9241992" cy="3046988"/>
          </a:xfrm>
          <a:prstGeom prst="rect">
            <a:avLst/>
          </a:prstGeom>
          <a:noFill/>
        </p:spPr>
        <p:txBody>
          <a:bodyPr wrap="square" lIns="91440" tIns="45720" rIns="91440" bIns="45720">
            <a:spAutoFit/>
          </a:bodyPr>
          <a:lstStyle/>
          <a:p>
            <a:pPr algn="ctr"/>
            <a:r>
              <a:rPr lang="en-US"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tellar" panose="020A0402060406010301" pitchFamily="18" charset="0"/>
              </a:rPr>
              <a:t>Mobile controlled home lights on/off with intensity </a:t>
            </a: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tellar" panose="020A0402060406010301" pitchFamily="18" charset="0"/>
              </a:rPr>
              <a:t>control </a:t>
            </a:r>
            <a:endParaRPr lang="en-US"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tellar" panose="020A0402060406010301" pitchFamily="18" charset="0"/>
            </a:endParaRPr>
          </a:p>
        </p:txBody>
      </p:sp>
      <p:sp>
        <p:nvSpPr>
          <p:cNvPr id="6" name="TextBox 5"/>
          <p:cNvSpPr txBox="1"/>
          <p:nvPr/>
        </p:nvSpPr>
        <p:spPr>
          <a:xfrm>
            <a:off x="5100034" y="4549676"/>
            <a:ext cx="4687910" cy="2308324"/>
          </a:xfrm>
          <a:prstGeom prst="rect">
            <a:avLst/>
          </a:prstGeom>
          <a:noFill/>
        </p:spPr>
        <p:txBody>
          <a:bodyPr wrap="square" numCol="2" rtlCol="0">
            <a:spAutoFit/>
          </a:bodyPr>
          <a:lstStyle/>
          <a:p>
            <a:r>
              <a:rPr lang="en-US" dirty="0" smtClean="0"/>
              <a:t>J. KAMESH         </a:t>
            </a:r>
          </a:p>
          <a:p>
            <a:r>
              <a:rPr lang="en-US" dirty="0" smtClean="0"/>
              <a:t>K.V.S.P AKHILESH </a:t>
            </a:r>
          </a:p>
          <a:p>
            <a:r>
              <a:rPr lang="en-US" dirty="0" smtClean="0"/>
              <a:t>K.KEERTHANA</a:t>
            </a:r>
          </a:p>
          <a:p>
            <a:r>
              <a:rPr lang="en-US" dirty="0" smtClean="0"/>
              <a:t>K.JAYASRI</a:t>
            </a:r>
          </a:p>
          <a:p>
            <a:r>
              <a:rPr lang="en-US" dirty="0" smtClean="0"/>
              <a:t>V.BHARAT</a:t>
            </a:r>
          </a:p>
          <a:p>
            <a:r>
              <a:rPr lang="en-US" dirty="0" smtClean="0"/>
              <a:t>M.GAYATRI</a:t>
            </a:r>
          </a:p>
          <a:p>
            <a:r>
              <a:rPr lang="en-US" dirty="0" smtClean="0"/>
              <a:t>N.JAHNAVI</a:t>
            </a:r>
          </a:p>
          <a:p>
            <a:endParaRPr lang="en-US" spc="300" dirty="0" smtClean="0"/>
          </a:p>
          <a:p>
            <a:r>
              <a:rPr lang="en-US" spc="300" dirty="0" smtClean="0"/>
              <a:t>17L31A1244</a:t>
            </a:r>
          </a:p>
          <a:p>
            <a:r>
              <a:rPr lang="en-US" spc="300" dirty="0" smtClean="0"/>
              <a:t>18L31A1201</a:t>
            </a:r>
          </a:p>
          <a:p>
            <a:r>
              <a:rPr lang="en-US" spc="300" dirty="0" smtClean="0"/>
              <a:t>18L31A1206</a:t>
            </a:r>
          </a:p>
          <a:p>
            <a:r>
              <a:rPr lang="en-US" spc="300" dirty="0" smtClean="0"/>
              <a:t>18L31A1207</a:t>
            </a:r>
          </a:p>
          <a:p>
            <a:r>
              <a:rPr lang="en-US" spc="300" dirty="0" smtClean="0"/>
              <a:t>18L31A1209</a:t>
            </a:r>
          </a:p>
          <a:p>
            <a:r>
              <a:rPr lang="en-US" spc="300" dirty="0" smtClean="0"/>
              <a:t>18L31A1226</a:t>
            </a:r>
          </a:p>
          <a:p>
            <a:r>
              <a:rPr lang="en-US" spc="300" dirty="0" smtClean="0"/>
              <a:t>18L31A1289</a:t>
            </a:r>
            <a:endParaRPr lang="en-US" spc="300" dirty="0"/>
          </a:p>
        </p:txBody>
      </p:sp>
    </p:spTree>
    <p:extLst>
      <p:ext uri="{BB962C8B-B14F-4D97-AF65-F5344CB8AC3E}">
        <p14:creationId xmlns:p14="http://schemas.microsoft.com/office/powerpoint/2010/main" val="3625315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74990" y="901732"/>
            <a:ext cx="7843234" cy="2820262"/>
          </a:xfrm>
        </p:spPr>
        <p:txBody>
          <a:bodyPr numCol="2">
            <a:noAutofit/>
          </a:bodyPr>
          <a:lstStyle/>
          <a:p>
            <a:pPr marL="0" indent="0" algn="ctr">
              <a:buNone/>
            </a:pPr>
            <a:r>
              <a:rPr lang="en-US" sz="2800" b="1" i="1" dirty="0" smtClean="0">
                <a:solidFill>
                  <a:schemeClr val="accent2">
                    <a:lumMod val="60000"/>
                    <a:lumOff val="40000"/>
                  </a:schemeClr>
                </a:solidFill>
              </a:rPr>
              <a:t>MATERIALS</a:t>
            </a:r>
          </a:p>
          <a:p>
            <a:pPr algn="ctr"/>
            <a:r>
              <a:rPr lang="en-US" sz="1800" dirty="0">
                <a:solidFill>
                  <a:schemeClr val="tx1"/>
                </a:solidFill>
              </a:rPr>
              <a:t>Arduino </a:t>
            </a:r>
            <a:r>
              <a:rPr lang="en-US" sz="1800" dirty="0" smtClean="0">
                <a:solidFill>
                  <a:schemeClr val="tx1"/>
                </a:solidFill>
              </a:rPr>
              <a:t>Uno        </a:t>
            </a:r>
          </a:p>
          <a:p>
            <a:pPr algn="ctr"/>
            <a:r>
              <a:rPr lang="en-US" sz="1800" dirty="0" smtClean="0">
                <a:solidFill>
                  <a:schemeClr val="tx1"/>
                </a:solidFill>
              </a:rPr>
              <a:t>Bluetooth module – HC 05</a:t>
            </a:r>
          </a:p>
          <a:p>
            <a:pPr algn="ctr"/>
            <a:r>
              <a:rPr lang="en-US" sz="1800" dirty="0" smtClean="0">
                <a:solidFill>
                  <a:schemeClr val="tx1"/>
                </a:solidFill>
              </a:rPr>
              <a:t> LED’s  </a:t>
            </a:r>
          </a:p>
          <a:p>
            <a:pPr algn="ctr"/>
            <a:r>
              <a:rPr lang="en-US" sz="1800" dirty="0" smtClean="0">
                <a:solidFill>
                  <a:schemeClr val="tx1"/>
                </a:solidFill>
              </a:rPr>
              <a:t> </a:t>
            </a:r>
            <a:r>
              <a:rPr lang="en-US" sz="1800" dirty="0">
                <a:solidFill>
                  <a:schemeClr val="tx1"/>
                </a:solidFill>
              </a:rPr>
              <a:t>J</a:t>
            </a:r>
            <a:r>
              <a:rPr lang="en-US" sz="1800" dirty="0" smtClean="0">
                <a:solidFill>
                  <a:schemeClr val="tx1"/>
                </a:solidFill>
              </a:rPr>
              <a:t>umper wires </a:t>
            </a:r>
          </a:p>
          <a:p>
            <a:pPr algn="ctr"/>
            <a:r>
              <a:rPr lang="en-US" sz="1800" dirty="0" smtClean="0">
                <a:solidFill>
                  <a:schemeClr val="tx1"/>
                </a:solidFill>
              </a:rPr>
              <a:t>Bread </a:t>
            </a:r>
            <a:r>
              <a:rPr lang="en-US" sz="1800" dirty="0" smtClean="0">
                <a:solidFill>
                  <a:schemeClr val="tx1"/>
                </a:solidFill>
              </a:rPr>
              <a:t>board</a:t>
            </a:r>
          </a:p>
          <a:p>
            <a:pPr marL="0" indent="0" algn="ctr">
              <a:buNone/>
            </a:pPr>
            <a:r>
              <a:rPr lang="en-US" sz="2400" b="1" i="1" dirty="0" smtClean="0">
                <a:solidFill>
                  <a:schemeClr val="accent2">
                    <a:lumMod val="60000"/>
                    <a:lumOff val="40000"/>
                  </a:schemeClr>
                </a:solidFill>
              </a:rPr>
              <a:t>COST</a:t>
            </a:r>
            <a:endParaRPr lang="en-US" sz="2400" b="1" i="1" dirty="0" smtClean="0">
              <a:solidFill>
                <a:schemeClr val="accent2">
                  <a:lumMod val="60000"/>
                  <a:lumOff val="40000"/>
                </a:schemeClr>
              </a:solidFill>
            </a:endParaRPr>
          </a:p>
          <a:p>
            <a:pPr marL="0" indent="0" algn="ctr">
              <a:buNone/>
            </a:pPr>
            <a:r>
              <a:rPr lang="en-US" sz="1600" dirty="0" err="1" smtClean="0">
                <a:solidFill>
                  <a:schemeClr val="tx1"/>
                </a:solidFill>
                <a:latin typeface="Arial" panose="020B0604020202020204" pitchFamily="34" charset="0"/>
                <a:cs typeface="Arial" panose="020B0604020202020204" pitchFamily="34" charset="0"/>
              </a:rPr>
              <a:t>Rs</a:t>
            </a:r>
            <a:r>
              <a:rPr lang="en-US" sz="1600" dirty="0" smtClean="0">
                <a:solidFill>
                  <a:schemeClr val="tx1"/>
                </a:solidFill>
                <a:latin typeface="Arial" panose="020B0604020202020204" pitchFamily="34" charset="0"/>
                <a:cs typeface="Arial" panose="020B0604020202020204" pitchFamily="34" charset="0"/>
              </a:rPr>
              <a:t> 630 /- </a:t>
            </a:r>
          </a:p>
          <a:p>
            <a:pPr marL="0" indent="0" algn="ctr">
              <a:buNone/>
            </a:pPr>
            <a:r>
              <a:rPr lang="en-US" sz="1600" dirty="0" err="1" smtClean="0">
                <a:solidFill>
                  <a:schemeClr val="tx1"/>
                </a:solidFill>
                <a:latin typeface="Arial" panose="020B0604020202020204" pitchFamily="34" charset="0"/>
                <a:cs typeface="Arial" panose="020B0604020202020204" pitchFamily="34" charset="0"/>
              </a:rPr>
              <a:t>Rs</a:t>
            </a:r>
            <a:r>
              <a:rPr lang="en-US" sz="1600" dirty="0" smtClean="0">
                <a:solidFill>
                  <a:schemeClr val="tx1"/>
                </a:solidFill>
                <a:latin typeface="Arial" panose="020B0604020202020204" pitchFamily="34" charset="0"/>
                <a:cs typeface="Arial" panose="020B0604020202020204" pitchFamily="34" charset="0"/>
              </a:rPr>
              <a:t> 380 </a:t>
            </a:r>
            <a:r>
              <a:rPr lang="en-US" sz="1600" dirty="0">
                <a:solidFill>
                  <a:schemeClr val="tx1"/>
                </a:solidFill>
                <a:latin typeface="Arial" panose="020B0604020202020204" pitchFamily="34" charset="0"/>
                <a:cs typeface="Arial" panose="020B0604020202020204" pitchFamily="34" charset="0"/>
              </a:rPr>
              <a:t>/- </a:t>
            </a:r>
            <a:endParaRPr lang="en-US" sz="1600" dirty="0" smtClean="0">
              <a:solidFill>
                <a:schemeClr val="tx1"/>
              </a:solidFill>
              <a:latin typeface="Arial" panose="020B0604020202020204" pitchFamily="34" charset="0"/>
              <a:cs typeface="Arial" panose="020B0604020202020204" pitchFamily="34" charset="0"/>
            </a:endParaRPr>
          </a:p>
          <a:p>
            <a:pPr marL="0" indent="0" algn="ctr">
              <a:buNone/>
            </a:pPr>
            <a:r>
              <a:rPr lang="en-US" sz="1600" dirty="0" err="1">
                <a:solidFill>
                  <a:schemeClr val="tx1"/>
                </a:solidFill>
                <a:latin typeface="Arial" panose="020B0604020202020204" pitchFamily="34" charset="0"/>
                <a:cs typeface="Arial" panose="020B0604020202020204" pitchFamily="34" charset="0"/>
              </a:rPr>
              <a:t>Rs</a:t>
            </a:r>
            <a:r>
              <a:rPr lang="en-US" sz="1600" dirty="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10 /- </a:t>
            </a:r>
          </a:p>
          <a:p>
            <a:pPr marL="0" indent="0" algn="ctr">
              <a:buNone/>
            </a:pPr>
            <a:r>
              <a:rPr lang="en-US" sz="1600" dirty="0" err="1">
                <a:solidFill>
                  <a:schemeClr val="tx1"/>
                </a:solidFill>
                <a:latin typeface="Arial" panose="020B0604020202020204" pitchFamily="34" charset="0"/>
                <a:cs typeface="Arial" panose="020B0604020202020204" pitchFamily="34" charset="0"/>
              </a:rPr>
              <a:t>Rs</a:t>
            </a:r>
            <a:r>
              <a:rPr lang="en-US" sz="1600" dirty="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80 /- </a:t>
            </a:r>
          </a:p>
          <a:p>
            <a:pPr marL="0" indent="0" algn="ctr">
              <a:buNone/>
            </a:pPr>
            <a:r>
              <a:rPr lang="en-US" sz="1600" dirty="0" smtClean="0">
                <a:solidFill>
                  <a:schemeClr val="tx1"/>
                </a:solidFill>
                <a:latin typeface="Arial" panose="020B0604020202020204" pitchFamily="34" charset="0"/>
                <a:cs typeface="Arial" panose="020B0604020202020204" pitchFamily="34" charset="0"/>
              </a:rPr>
              <a:t>Provided by CFI</a:t>
            </a:r>
            <a:endParaRPr lang="en-US" sz="1600" dirty="0">
              <a:solidFill>
                <a:schemeClr val="tx1"/>
              </a:solidFill>
              <a:latin typeface="Arial" panose="020B0604020202020204" pitchFamily="34" charset="0"/>
              <a:cs typeface="Arial" panose="020B0604020202020204" pitchFamily="34" charset="0"/>
            </a:endParaRPr>
          </a:p>
        </p:txBody>
      </p:sp>
      <p:sp>
        <p:nvSpPr>
          <p:cNvPr id="4" name="Rectangle 3"/>
          <p:cNvSpPr/>
          <p:nvPr/>
        </p:nvSpPr>
        <p:spPr>
          <a:xfrm>
            <a:off x="4556950" y="132291"/>
            <a:ext cx="2879314" cy="769441"/>
          </a:xfrm>
          <a:prstGeom prst="rect">
            <a:avLst/>
          </a:prstGeom>
          <a:noFill/>
        </p:spPr>
        <p:txBody>
          <a:bodyPr wrap="none" lIns="91440" tIns="45720" rIns="91440" bIns="45720">
            <a:spAutoFit/>
          </a:bodyPr>
          <a:lstStyle/>
          <a:p>
            <a:pPr algn="ctr"/>
            <a:r>
              <a:rPr lang="en-US" sz="4400" b="1" cap="none" spc="0" dirty="0" smtClean="0">
                <a:ln w="12700">
                  <a:solidFill>
                    <a:schemeClr val="accent5"/>
                  </a:solidFill>
                  <a:prstDash val="solid"/>
                </a:ln>
                <a:pattFill prst="ltDnDiag">
                  <a:fgClr>
                    <a:schemeClr val="accent5">
                      <a:lumMod val="60000"/>
                      <a:lumOff val="40000"/>
                    </a:schemeClr>
                  </a:fgClr>
                  <a:bgClr>
                    <a:schemeClr val="bg1"/>
                  </a:bgClr>
                </a:pattFill>
                <a:effectLst/>
              </a:rPr>
              <a:t>ABSTRACT</a:t>
            </a:r>
            <a:endParaRPr lang="en-US" sz="4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6" name="TextBox 5"/>
          <p:cNvSpPr txBox="1"/>
          <p:nvPr/>
        </p:nvSpPr>
        <p:spPr>
          <a:xfrm>
            <a:off x="1700010" y="3721994"/>
            <a:ext cx="8809151" cy="2923877"/>
          </a:xfrm>
          <a:prstGeom prst="rect">
            <a:avLst/>
          </a:prstGeom>
          <a:noFill/>
        </p:spPr>
        <p:txBody>
          <a:bodyPr wrap="square" numCol="2" rtlCol="0">
            <a:spAutoFit/>
          </a:bodyPr>
          <a:lstStyle/>
          <a:p>
            <a:pPr algn="ctr"/>
            <a:r>
              <a:rPr lang="en-US" dirty="0" smtClean="0"/>
              <a:t>                                             </a:t>
            </a:r>
            <a:r>
              <a:rPr lang="en-US" sz="2800" b="1" i="1" dirty="0" smtClean="0">
                <a:solidFill>
                  <a:schemeClr val="accent2">
                    <a:lumMod val="60000"/>
                    <a:lumOff val="40000"/>
                  </a:schemeClr>
                </a:solidFill>
              </a:rPr>
              <a:t>DIMMER  </a:t>
            </a:r>
          </a:p>
          <a:p>
            <a:r>
              <a:rPr lang="en-US" sz="2800" b="1" i="1" dirty="0" smtClean="0">
                <a:solidFill>
                  <a:schemeClr val="accent2">
                    <a:lumMod val="60000"/>
                    <a:lumOff val="40000"/>
                  </a:schemeClr>
                </a:solidFill>
              </a:rPr>
              <a:t>RESISTORS  </a:t>
            </a:r>
          </a:p>
          <a:p>
            <a:pPr marL="457200" indent="-457200">
              <a:buFont typeface="Arial" panose="020B0604020202020204" pitchFamily="34" charset="0"/>
              <a:buChar char="•"/>
            </a:pPr>
            <a:r>
              <a:rPr lang="en-US" sz="2400" dirty="0" smtClean="0"/>
              <a:t>2 – 560 ohm</a:t>
            </a:r>
          </a:p>
          <a:p>
            <a:pPr marL="457200" indent="-457200">
              <a:buFont typeface="Arial" panose="020B0604020202020204" pitchFamily="34" charset="0"/>
              <a:buChar char="•"/>
            </a:pPr>
            <a:r>
              <a:rPr lang="en-US" sz="2400" dirty="0" smtClean="0"/>
              <a:t>1 – 56ohm </a:t>
            </a:r>
          </a:p>
          <a:p>
            <a:pPr marL="457200" indent="-457200">
              <a:buFont typeface="Arial" panose="020B0604020202020204" pitchFamily="34" charset="0"/>
              <a:buChar char="•"/>
            </a:pPr>
            <a:r>
              <a:rPr lang="en-US" sz="2400" dirty="0" smtClean="0"/>
              <a:t>1 - 39 ohm </a:t>
            </a:r>
          </a:p>
          <a:p>
            <a:pPr marL="457200" indent="-457200">
              <a:buFont typeface="Arial" panose="020B0604020202020204" pitchFamily="34" charset="0"/>
              <a:buChar char="•"/>
            </a:pPr>
            <a:r>
              <a:rPr lang="en-US" sz="2400" dirty="0" smtClean="0"/>
              <a:t>1 - 330 ohm </a:t>
            </a:r>
          </a:p>
          <a:p>
            <a:pPr marL="457200" indent="-457200">
              <a:buFont typeface="Arial" panose="020B0604020202020204" pitchFamily="34" charset="0"/>
              <a:buChar char="•"/>
            </a:pPr>
            <a:endParaRPr lang="en-US" sz="1400" dirty="0" smtClean="0"/>
          </a:p>
          <a:p>
            <a:pPr marL="457200" indent="-457200">
              <a:buFont typeface="Arial" panose="020B0604020202020204" pitchFamily="34" charset="0"/>
              <a:buChar char="•"/>
            </a:pPr>
            <a:endParaRPr lang="en-US" sz="1400" dirty="0"/>
          </a:p>
          <a:p>
            <a:endParaRPr lang="en-US" sz="1400" dirty="0" smtClean="0"/>
          </a:p>
          <a:p>
            <a:endParaRPr lang="en-US" sz="1400" dirty="0"/>
          </a:p>
          <a:p>
            <a:pPr marL="457200" indent="-457200">
              <a:buFont typeface="Arial" panose="020B0604020202020204" pitchFamily="34" charset="0"/>
              <a:buChar char="•"/>
            </a:pPr>
            <a:endParaRPr lang="en-US" sz="1400" dirty="0" smtClean="0"/>
          </a:p>
          <a:p>
            <a:pPr marL="457200" indent="-457200">
              <a:buFont typeface="Arial" panose="020B0604020202020204" pitchFamily="34" charset="0"/>
              <a:buChar char="•"/>
            </a:pPr>
            <a:r>
              <a:rPr lang="en-US" sz="2400" dirty="0" smtClean="0"/>
              <a:t>MOC 3041</a:t>
            </a:r>
          </a:p>
          <a:p>
            <a:pPr marL="457200" indent="-457200">
              <a:buFont typeface="Arial" panose="020B0604020202020204" pitchFamily="34" charset="0"/>
              <a:buChar char="•"/>
            </a:pPr>
            <a:r>
              <a:rPr lang="en-US" sz="2400" dirty="0" smtClean="0"/>
              <a:t>BT 138</a:t>
            </a:r>
          </a:p>
          <a:p>
            <a:pPr marL="457200" indent="-457200">
              <a:buFont typeface="Arial" panose="020B0604020202020204" pitchFamily="34" charset="0"/>
              <a:buChar char="•"/>
            </a:pPr>
            <a:r>
              <a:rPr lang="en-US" sz="2400" dirty="0" smtClean="0"/>
              <a:t>Capacity 0.01 micro farads/630v</a:t>
            </a:r>
          </a:p>
          <a:p>
            <a:pPr marL="457200" indent="-457200">
              <a:buFont typeface="Arial" panose="020B0604020202020204" pitchFamily="34" charset="0"/>
              <a:buChar char="•"/>
            </a:pPr>
            <a:r>
              <a:rPr lang="en-US" sz="2400" dirty="0" smtClean="0"/>
              <a:t>F1(2-10 amp)                                  </a:t>
            </a:r>
            <a:endParaRPr lang="en-US" sz="2400" b="1" i="1" dirty="0">
              <a:solidFill>
                <a:schemeClr val="accent2">
                  <a:lumMod val="60000"/>
                  <a:lumOff val="40000"/>
                </a:schemeClr>
              </a:solidFill>
            </a:endParaRPr>
          </a:p>
        </p:txBody>
      </p:sp>
    </p:spTree>
    <p:extLst>
      <p:ext uri="{BB962C8B-B14F-4D97-AF65-F5344CB8AC3E}">
        <p14:creationId xmlns:p14="http://schemas.microsoft.com/office/powerpoint/2010/main" val="422715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426" y="1457738"/>
            <a:ext cx="11251096" cy="4810539"/>
          </a:xfrm>
        </p:spPr>
        <p:txBody>
          <a:bodyPr>
            <a:noAutofit/>
          </a:bodyPr>
          <a:lstStyle/>
          <a:p>
            <a:r>
              <a:rPr lang="en-US" sz="1800" spc="600" dirty="0" smtClean="0">
                <a:solidFill>
                  <a:schemeClr val="bg1">
                    <a:lumMod val="95000"/>
                    <a:lumOff val="5000"/>
                  </a:schemeClr>
                </a:solidFill>
                <a:latin typeface="Castellar" panose="020A0402060406010301" pitchFamily="18" charset="0"/>
              </a:rPr>
              <a:t>This project is a easy way of controlling home lights ON/OFF by operating from mobile itself. </a:t>
            </a:r>
          </a:p>
          <a:p>
            <a:r>
              <a:rPr lang="en-US" sz="1800" spc="600" dirty="0" smtClean="0">
                <a:solidFill>
                  <a:schemeClr val="bg1">
                    <a:lumMod val="95000"/>
                    <a:lumOff val="5000"/>
                  </a:schemeClr>
                </a:solidFill>
                <a:latin typeface="Castellar" panose="020A0402060406010301" pitchFamily="18" charset="0"/>
              </a:rPr>
              <a:t>It can decrease the work of humans so that they don’t need to walk and switch ON/OFF lights.</a:t>
            </a:r>
          </a:p>
          <a:p>
            <a:r>
              <a:rPr lang="en-US" sz="1800" spc="600" dirty="0" smtClean="0">
                <a:solidFill>
                  <a:schemeClr val="bg1">
                    <a:lumMod val="95000"/>
                    <a:lumOff val="5000"/>
                  </a:schemeClr>
                </a:solidFill>
                <a:latin typeface="Castellar" panose="020A0402060406010301" pitchFamily="18" charset="0"/>
              </a:rPr>
              <a:t> From the place where they are sitting itself, they can operate from their mobile phones. If we are new to the room, </a:t>
            </a:r>
          </a:p>
          <a:p>
            <a:r>
              <a:rPr lang="en-US" sz="1800" spc="600" dirty="0" smtClean="0">
                <a:solidFill>
                  <a:schemeClr val="bg1">
                    <a:lumMod val="95000"/>
                    <a:lumOff val="5000"/>
                  </a:schemeClr>
                </a:solidFill>
                <a:latin typeface="Castellar" panose="020A0402060406010301" pitchFamily="18" charset="0"/>
              </a:rPr>
              <a:t>we often find it difficult to locate the switch. </a:t>
            </a:r>
            <a:r>
              <a:rPr lang="en-US" sz="1800" spc="600" dirty="0">
                <a:solidFill>
                  <a:schemeClr val="bg1">
                    <a:lumMod val="95000"/>
                    <a:lumOff val="5000"/>
                  </a:schemeClr>
                </a:solidFill>
                <a:latin typeface="Castellar" panose="020A0402060406010301" pitchFamily="18" charset="0"/>
              </a:rPr>
              <a:t>M</a:t>
            </a:r>
            <a:r>
              <a:rPr lang="en-US" sz="1800" spc="600" dirty="0" smtClean="0">
                <a:solidFill>
                  <a:schemeClr val="bg1">
                    <a:lumMod val="95000"/>
                    <a:lumOff val="5000"/>
                  </a:schemeClr>
                </a:solidFill>
                <a:latin typeface="Castellar" panose="020A0402060406010301" pitchFamily="18" charset="0"/>
              </a:rPr>
              <a:t>ost of the times,</a:t>
            </a:r>
          </a:p>
          <a:p>
            <a:r>
              <a:rPr lang="en-US" sz="1800" spc="600" dirty="0" smtClean="0">
                <a:solidFill>
                  <a:schemeClr val="bg1">
                    <a:lumMod val="95000"/>
                    <a:lumOff val="5000"/>
                  </a:schemeClr>
                </a:solidFill>
                <a:latin typeface="Castellar" panose="020A0402060406010301" pitchFamily="18" charset="0"/>
              </a:rPr>
              <a:t> many of us forget to switch of the lights leaving the room in which we stay most of the time. </a:t>
            </a:r>
          </a:p>
          <a:p>
            <a:r>
              <a:rPr lang="en-US" sz="1800" spc="600" dirty="0" smtClean="0">
                <a:solidFill>
                  <a:schemeClr val="bg1">
                    <a:lumMod val="95000"/>
                    <a:lumOff val="5000"/>
                  </a:schemeClr>
                </a:solidFill>
                <a:latin typeface="Castellar" panose="020A0402060406010301" pitchFamily="18" charset="0"/>
              </a:rPr>
              <a:t>This results in unnecessary power wastage. </a:t>
            </a:r>
          </a:p>
          <a:p>
            <a:r>
              <a:rPr lang="en-US" sz="1800" spc="600" dirty="0" smtClean="0">
                <a:solidFill>
                  <a:schemeClr val="bg1">
                    <a:lumMod val="95000"/>
                    <a:lumOff val="5000"/>
                  </a:schemeClr>
                </a:solidFill>
                <a:latin typeface="Castellar" panose="020A0402060406010301" pitchFamily="18" charset="0"/>
              </a:rPr>
              <a:t>Therefore, a mobile control can turn on when the person enters and off when the person leaves the room. </a:t>
            </a:r>
            <a:endParaRPr lang="en-US" sz="1800" spc="600" dirty="0">
              <a:solidFill>
                <a:schemeClr val="bg1">
                  <a:lumMod val="95000"/>
                  <a:lumOff val="5000"/>
                </a:schemeClr>
              </a:solidFill>
              <a:latin typeface="Castellar" panose="020A0402060406010301" pitchFamily="18" charset="0"/>
            </a:endParaRPr>
          </a:p>
        </p:txBody>
      </p:sp>
      <p:sp>
        <p:nvSpPr>
          <p:cNvPr id="4" name="Rectangle 3"/>
          <p:cNvSpPr/>
          <p:nvPr/>
        </p:nvSpPr>
        <p:spPr>
          <a:xfrm>
            <a:off x="2434153" y="167238"/>
            <a:ext cx="7321607" cy="1754326"/>
          </a:xfrm>
          <a:prstGeom prst="rect">
            <a:avLst/>
          </a:prstGeom>
          <a:noFill/>
        </p:spPr>
        <p:txBody>
          <a:bodyPr wrap="square" lIns="91440" tIns="45720" rIns="91440" bIns="45720">
            <a:spAutoFit/>
          </a:bodyPr>
          <a:lstStyle/>
          <a:p>
            <a:pPr algn="ctr"/>
            <a:r>
              <a:rPr lang="en-US"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INTRODUCTION</a:t>
            </a:r>
          </a:p>
          <a:p>
            <a:pPr algn="ctr"/>
            <a:endPar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556170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5843" t="19158" r="6742" b="17921"/>
          <a:stretch/>
        </p:blipFill>
        <p:spPr>
          <a:xfrm>
            <a:off x="501526" y="344559"/>
            <a:ext cx="3516509" cy="2531164"/>
          </a:xfrm>
          <a:prstGeom prst="rect">
            <a:avLst/>
          </a:prstGeom>
        </p:spPr>
      </p:pic>
      <p:sp>
        <p:nvSpPr>
          <p:cNvPr id="3" name="TextBox 2"/>
          <p:cNvSpPr txBox="1"/>
          <p:nvPr/>
        </p:nvSpPr>
        <p:spPr>
          <a:xfrm>
            <a:off x="664549" y="3014223"/>
            <a:ext cx="2955235" cy="461665"/>
          </a:xfrm>
          <a:prstGeom prst="rect">
            <a:avLst/>
          </a:prstGeom>
          <a:noFill/>
        </p:spPr>
        <p:txBody>
          <a:bodyPr wrap="square" rtlCol="0">
            <a:spAutoFit/>
          </a:bodyPr>
          <a:lstStyle/>
          <a:p>
            <a:pPr algn="ctr"/>
            <a:r>
              <a:rPr lang="en-US" sz="2400" dirty="0" smtClean="0">
                <a:solidFill>
                  <a:srgbClr val="C00000"/>
                </a:solidFill>
              </a:rPr>
              <a:t>ARDUINO UNO</a:t>
            </a:r>
            <a:endParaRPr lang="en-US" sz="2400" dirty="0">
              <a:solidFill>
                <a:srgbClr val="C00000"/>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12367" b="13237"/>
          <a:stretch/>
        </p:blipFill>
        <p:spPr>
          <a:xfrm>
            <a:off x="4429539" y="265045"/>
            <a:ext cx="3509157" cy="2610678"/>
          </a:xfrm>
          <a:prstGeom prst="rect">
            <a:avLst/>
          </a:prstGeom>
        </p:spPr>
      </p:pic>
      <p:sp>
        <p:nvSpPr>
          <p:cNvPr id="6" name="TextBox 5"/>
          <p:cNvSpPr txBox="1"/>
          <p:nvPr/>
        </p:nvSpPr>
        <p:spPr>
          <a:xfrm>
            <a:off x="4429539" y="3106555"/>
            <a:ext cx="3402496" cy="369332"/>
          </a:xfrm>
          <a:prstGeom prst="rect">
            <a:avLst/>
          </a:prstGeom>
          <a:noFill/>
        </p:spPr>
        <p:txBody>
          <a:bodyPr wrap="square" rtlCol="0">
            <a:spAutoFit/>
          </a:bodyPr>
          <a:lstStyle/>
          <a:p>
            <a:r>
              <a:rPr lang="en-US" dirty="0" smtClean="0">
                <a:solidFill>
                  <a:schemeClr val="accent2"/>
                </a:solidFill>
              </a:rPr>
              <a:t>  BLUETOOTH MODULE HC-05</a:t>
            </a:r>
            <a:endParaRPr lang="en-US" dirty="0">
              <a:solidFill>
                <a:schemeClr val="accent2"/>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0200" y="251570"/>
            <a:ext cx="3574567" cy="2624153"/>
          </a:xfrm>
          <a:prstGeom prst="rect">
            <a:avLst/>
          </a:prstGeom>
        </p:spPr>
      </p:pic>
      <p:sp>
        <p:nvSpPr>
          <p:cNvPr id="8" name="TextBox 7"/>
          <p:cNvSpPr txBox="1"/>
          <p:nvPr/>
        </p:nvSpPr>
        <p:spPr>
          <a:xfrm>
            <a:off x="8641790" y="3111237"/>
            <a:ext cx="2411896" cy="400110"/>
          </a:xfrm>
          <a:prstGeom prst="rect">
            <a:avLst/>
          </a:prstGeom>
          <a:noFill/>
        </p:spPr>
        <p:txBody>
          <a:bodyPr wrap="square" rtlCol="0">
            <a:spAutoFit/>
          </a:bodyPr>
          <a:lstStyle/>
          <a:p>
            <a:r>
              <a:rPr lang="en-US" sz="2000" dirty="0" smtClean="0">
                <a:solidFill>
                  <a:schemeClr val="accent2"/>
                </a:solidFill>
              </a:rPr>
              <a:t>        Bread board</a:t>
            </a:r>
            <a:endParaRPr lang="en-US" sz="2000" dirty="0">
              <a:solidFill>
                <a:schemeClr val="accent2"/>
              </a:solidFill>
            </a:endParaRPr>
          </a:p>
        </p:txBody>
      </p:sp>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1160" t="20676" r="11739" b="22705"/>
          <a:stretch/>
        </p:blipFill>
        <p:spPr>
          <a:xfrm>
            <a:off x="1283405" y="3873451"/>
            <a:ext cx="3516509" cy="1984009"/>
          </a:xfrm>
          <a:prstGeom prst="rect">
            <a:avLst/>
          </a:prstGeom>
        </p:spPr>
      </p:pic>
      <p:sp>
        <p:nvSpPr>
          <p:cNvPr id="10" name="TextBox 9"/>
          <p:cNvSpPr txBox="1"/>
          <p:nvPr/>
        </p:nvSpPr>
        <p:spPr>
          <a:xfrm>
            <a:off x="1881809" y="6149008"/>
            <a:ext cx="3021496" cy="584775"/>
          </a:xfrm>
          <a:prstGeom prst="rect">
            <a:avLst/>
          </a:prstGeom>
          <a:noFill/>
        </p:spPr>
        <p:txBody>
          <a:bodyPr wrap="square" rtlCol="0">
            <a:spAutoFit/>
          </a:bodyPr>
          <a:lstStyle/>
          <a:p>
            <a:r>
              <a:rPr lang="en-US" dirty="0" smtClean="0">
                <a:solidFill>
                  <a:schemeClr val="accent2"/>
                </a:solidFill>
              </a:rPr>
              <a:t>               </a:t>
            </a:r>
            <a:r>
              <a:rPr lang="en-US" sz="3200" dirty="0" smtClean="0">
                <a:solidFill>
                  <a:schemeClr val="accent6">
                    <a:lumMod val="40000"/>
                    <a:lumOff val="60000"/>
                  </a:schemeClr>
                </a:solidFill>
              </a:rPr>
              <a:t>LED</a:t>
            </a:r>
            <a:endParaRPr lang="en-US" sz="3200" dirty="0">
              <a:solidFill>
                <a:schemeClr val="accent6">
                  <a:lumMod val="40000"/>
                  <a:lumOff val="60000"/>
                </a:schemeClr>
              </a:solidFill>
            </a:endParaRPr>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716" y="3873452"/>
            <a:ext cx="3529960" cy="1984009"/>
          </a:xfrm>
          <a:prstGeom prst="rect">
            <a:avLst/>
          </a:prstGeom>
        </p:spPr>
      </p:pic>
      <p:sp>
        <p:nvSpPr>
          <p:cNvPr id="12" name="TextBox 11"/>
          <p:cNvSpPr txBox="1"/>
          <p:nvPr/>
        </p:nvSpPr>
        <p:spPr>
          <a:xfrm>
            <a:off x="6646630" y="6179786"/>
            <a:ext cx="3407139" cy="523220"/>
          </a:xfrm>
          <a:prstGeom prst="rect">
            <a:avLst/>
          </a:prstGeom>
          <a:noFill/>
        </p:spPr>
        <p:txBody>
          <a:bodyPr wrap="square" rtlCol="0">
            <a:spAutoFit/>
          </a:bodyPr>
          <a:lstStyle/>
          <a:p>
            <a:r>
              <a:rPr lang="en-US" sz="2800" dirty="0" smtClean="0"/>
              <a:t> JUMPER WIRES</a:t>
            </a:r>
            <a:endParaRPr lang="en-US" sz="2800" dirty="0"/>
          </a:p>
        </p:txBody>
      </p:sp>
    </p:spTree>
    <p:extLst>
      <p:ext uri="{BB962C8B-B14F-4D97-AF65-F5344CB8AC3E}">
        <p14:creationId xmlns:p14="http://schemas.microsoft.com/office/powerpoint/2010/main" val="2482430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937" y="4265120"/>
            <a:ext cx="8199081" cy="2371725"/>
          </a:xfrm>
          <a:prstGeom prst="rect">
            <a:avLst/>
          </a:prstGeom>
        </p:spPr>
      </p:pic>
      <p:sp>
        <p:nvSpPr>
          <p:cNvPr id="3" name="TextBox 2"/>
          <p:cNvSpPr txBox="1"/>
          <p:nvPr/>
        </p:nvSpPr>
        <p:spPr>
          <a:xfrm>
            <a:off x="386366" y="4573819"/>
            <a:ext cx="2833352" cy="1754326"/>
          </a:xfrm>
          <a:prstGeom prst="rect">
            <a:avLst/>
          </a:prstGeom>
          <a:noFill/>
        </p:spPr>
        <p:txBody>
          <a:bodyPr wrap="square" rtlCol="0">
            <a:spAutoFit/>
          </a:bodyPr>
          <a:lstStyle/>
          <a:p>
            <a:r>
              <a:rPr lang="en-US" sz="5400" dirty="0" smtClean="0">
                <a:latin typeface="Algerian" panose="04020705040A02060702" pitchFamily="82" charset="0"/>
              </a:rPr>
              <a:t>DIMMER CIRCUIT</a:t>
            </a:r>
            <a:endParaRPr lang="en-US" sz="5400" dirty="0">
              <a:latin typeface="Algerian" panose="04020705040A02060702" pitchFamily="8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851338" y="-1263949"/>
            <a:ext cx="3928057" cy="6858000"/>
          </a:xfrm>
          <a:prstGeom prst="rect">
            <a:avLst/>
          </a:prstGeom>
        </p:spPr>
      </p:pic>
      <p:sp>
        <p:nvSpPr>
          <p:cNvPr id="5" name="TextBox 4"/>
          <p:cNvSpPr txBox="1"/>
          <p:nvPr/>
        </p:nvSpPr>
        <p:spPr>
          <a:xfrm>
            <a:off x="7688687" y="746975"/>
            <a:ext cx="4005331" cy="1569660"/>
          </a:xfrm>
          <a:prstGeom prst="rect">
            <a:avLst/>
          </a:prstGeom>
          <a:noFill/>
        </p:spPr>
        <p:txBody>
          <a:bodyPr wrap="square" rtlCol="0">
            <a:spAutoFit/>
          </a:bodyPr>
          <a:lstStyle/>
          <a:p>
            <a:r>
              <a:rPr lang="en-US" sz="3200" dirty="0" smtClean="0"/>
              <a:t>CIRCUIT FOR BOTH AC AND DC COMPONENTS</a:t>
            </a:r>
            <a:endParaRPr lang="en-US" sz="3200" dirty="0"/>
          </a:p>
        </p:txBody>
      </p:sp>
    </p:spTree>
    <p:extLst>
      <p:ext uri="{BB962C8B-B14F-4D97-AF65-F5344CB8AC3E}">
        <p14:creationId xmlns:p14="http://schemas.microsoft.com/office/powerpoint/2010/main" val="2302981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54547"/>
            <a:ext cx="10674954" cy="708338"/>
          </a:xfrm>
        </p:spPr>
        <p:txBody>
          <a:bodyPr>
            <a:normAutofit/>
          </a:bodyPr>
          <a:lstStyle/>
          <a:p>
            <a:pPr algn="ctr"/>
            <a:r>
              <a:rPr lang="en-US" sz="3600" dirty="0" smtClean="0">
                <a:latin typeface="Arial Black" panose="020B0A04020102020204" pitchFamily="34" charset="0"/>
              </a:rPr>
              <a:t>FUTURE SCOPE - HOME AUTOMATION</a:t>
            </a:r>
            <a:endParaRPr lang="en-US" sz="3600" dirty="0">
              <a:latin typeface="Arial Black" panose="020B0A04020102020204" pitchFamily="34" charset="0"/>
            </a:endParaRPr>
          </a:p>
        </p:txBody>
      </p:sp>
      <p:sp>
        <p:nvSpPr>
          <p:cNvPr id="3" name="Subtitle 2"/>
          <p:cNvSpPr>
            <a:spLocks noGrp="1"/>
          </p:cNvSpPr>
          <p:nvPr>
            <p:ph type="subTitle" idx="1"/>
          </p:nvPr>
        </p:nvSpPr>
        <p:spPr>
          <a:xfrm>
            <a:off x="309093" y="1107583"/>
            <a:ext cx="10444765" cy="5550793"/>
          </a:xfrm>
        </p:spPr>
        <p:txBody>
          <a:bodyPr>
            <a:normAutofit fontScale="62500" lnSpcReduction="20000"/>
          </a:bodyPr>
          <a:lstStyle/>
          <a:p>
            <a:r>
              <a:rPr lang="en-US" spc="300" dirty="0">
                <a:solidFill>
                  <a:schemeClr val="bg2">
                    <a:lumMod val="50000"/>
                  </a:schemeClr>
                </a:solidFill>
                <a:latin typeface="Algerian" panose="04020705040A02060702" pitchFamily="82" charset="0"/>
              </a:rPr>
              <a:t> </a:t>
            </a:r>
            <a:r>
              <a:rPr lang="en-US" sz="3200" b="1" spc="300" dirty="0">
                <a:solidFill>
                  <a:srgbClr val="FFFF00"/>
                </a:solidFill>
                <a:latin typeface="Arial" panose="020B0604020202020204" pitchFamily="34" charset="0"/>
                <a:cs typeface="Arial" panose="020B0604020202020204" pitchFamily="34" charset="0"/>
              </a:rPr>
              <a:t>Home automation</a:t>
            </a:r>
            <a:r>
              <a:rPr lang="en-US" sz="3200" spc="300" dirty="0">
                <a:solidFill>
                  <a:srgbClr val="FFFF00"/>
                </a:solidFill>
                <a:latin typeface="Arial" panose="020B0604020202020204" pitchFamily="34" charset="0"/>
                <a:cs typeface="Arial" panose="020B0604020202020204" pitchFamily="34" charset="0"/>
              </a:rPr>
              <a:t> or </a:t>
            </a:r>
            <a:r>
              <a:rPr lang="en-US" sz="3200" b="1" spc="300" dirty="0">
                <a:solidFill>
                  <a:srgbClr val="FFFF00"/>
                </a:solidFill>
                <a:latin typeface="Arial" panose="020B0604020202020204" pitchFamily="34" charset="0"/>
                <a:cs typeface="Arial" panose="020B0604020202020204" pitchFamily="34" charset="0"/>
              </a:rPr>
              <a:t>smart home </a:t>
            </a:r>
            <a:r>
              <a:rPr lang="en-US" sz="3200" spc="300" dirty="0">
                <a:solidFill>
                  <a:srgbClr val="FFFF00"/>
                </a:solidFill>
                <a:latin typeface="Arial" panose="020B0604020202020204" pitchFamily="34" charset="0"/>
                <a:cs typeface="Arial" panose="020B0604020202020204" pitchFamily="34" charset="0"/>
              </a:rPr>
              <a:t> </a:t>
            </a:r>
            <a:r>
              <a:rPr lang="en-US" sz="3200" spc="300" dirty="0" smtClean="0">
                <a:solidFill>
                  <a:srgbClr val="FFFF00"/>
                </a:solidFill>
                <a:latin typeface="Arial" panose="020B0604020202020204" pitchFamily="34" charset="0"/>
                <a:cs typeface="Arial" panose="020B0604020202020204" pitchFamily="34" charset="0"/>
              </a:rPr>
              <a:t>is BUILDING AUTOMATION</a:t>
            </a:r>
            <a:r>
              <a:rPr lang="en-US" sz="3200" spc="300" dirty="0">
                <a:solidFill>
                  <a:srgbClr val="FFFF00"/>
                </a:solidFill>
                <a:latin typeface="Arial" panose="020B0604020202020204" pitchFamily="34" charset="0"/>
                <a:cs typeface="Arial" panose="020B0604020202020204" pitchFamily="34" charset="0"/>
              </a:rPr>
              <a:t> for the home. It involves the control and automation of lighting, heating (such as </a:t>
            </a:r>
            <a:r>
              <a:rPr lang="en-US" sz="3200" spc="300" dirty="0" smtClean="0">
                <a:solidFill>
                  <a:srgbClr val="FFFF00"/>
                </a:solidFill>
                <a:latin typeface="Arial" panose="020B0604020202020204" pitchFamily="34" charset="0"/>
                <a:cs typeface="Arial" panose="020B0604020202020204" pitchFamily="34" charset="0"/>
              </a:rPr>
              <a:t>SMART THERMOSTATS), </a:t>
            </a:r>
            <a:r>
              <a:rPr lang="en-US" sz="3200" spc="300" dirty="0">
                <a:solidFill>
                  <a:srgbClr val="FFFF00"/>
                </a:solidFill>
                <a:latin typeface="Arial" panose="020B0604020202020204" pitchFamily="34" charset="0"/>
                <a:cs typeface="Arial" panose="020B0604020202020204" pitchFamily="34" charset="0"/>
              </a:rPr>
              <a:t>ventilation, air conditioning (</a:t>
            </a:r>
            <a:r>
              <a:rPr lang="en-US" sz="3200" spc="300" dirty="0" smtClean="0">
                <a:solidFill>
                  <a:srgbClr val="FFFF00"/>
                </a:solidFill>
                <a:latin typeface="Arial" panose="020B0604020202020204" pitchFamily="34" charset="0"/>
                <a:cs typeface="Arial" panose="020B0604020202020204" pitchFamily="34" charset="0"/>
              </a:rPr>
              <a:t>HVAC), </a:t>
            </a:r>
            <a:r>
              <a:rPr lang="en-US" sz="3200" spc="300" dirty="0">
                <a:solidFill>
                  <a:srgbClr val="FFFF00"/>
                </a:solidFill>
                <a:latin typeface="Arial" panose="020B0604020202020204" pitchFamily="34" charset="0"/>
                <a:cs typeface="Arial" panose="020B0604020202020204" pitchFamily="34" charset="0"/>
              </a:rPr>
              <a:t>and security, as well </a:t>
            </a:r>
            <a:r>
              <a:rPr lang="en-US" sz="3200" spc="300" dirty="0" smtClean="0">
                <a:solidFill>
                  <a:srgbClr val="FFFF00"/>
                </a:solidFill>
                <a:latin typeface="Arial" panose="020B0604020202020204" pitchFamily="34" charset="0"/>
                <a:cs typeface="Arial" panose="020B0604020202020204" pitchFamily="34" charset="0"/>
              </a:rPr>
              <a:t>as HOME APPLIANCES</a:t>
            </a:r>
            <a:r>
              <a:rPr lang="en-US" sz="3200" spc="300" dirty="0">
                <a:solidFill>
                  <a:srgbClr val="FFFF00"/>
                </a:solidFill>
                <a:latin typeface="Arial" panose="020B0604020202020204" pitchFamily="34" charset="0"/>
                <a:cs typeface="Arial" panose="020B0604020202020204" pitchFamily="34" charset="0"/>
              </a:rPr>
              <a:t> such as washer/dryers, ovens or </a:t>
            </a:r>
            <a:r>
              <a:rPr lang="en-US" sz="3200" spc="300" dirty="0" smtClean="0">
                <a:solidFill>
                  <a:srgbClr val="FFFF00"/>
                </a:solidFill>
                <a:latin typeface="Arial" panose="020B0604020202020204" pitchFamily="34" charset="0"/>
                <a:cs typeface="Arial" panose="020B0604020202020204" pitchFamily="34" charset="0"/>
              </a:rPr>
              <a:t>refrigerators/freezers. WI-FI</a:t>
            </a:r>
            <a:r>
              <a:rPr lang="en-US" sz="3200" spc="300" dirty="0">
                <a:solidFill>
                  <a:srgbClr val="FFFF00"/>
                </a:solidFill>
                <a:latin typeface="Arial" panose="020B0604020202020204" pitchFamily="34" charset="0"/>
                <a:cs typeface="Arial" panose="020B0604020202020204" pitchFamily="34" charset="0"/>
              </a:rPr>
              <a:t> is often used for remote monitoring and control. </a:t>
            </a:r>
            <a:r>
              <a:rPr lang="en-US" sz="3200" spc="300" dirty="0" smtClean="0">
                <a:solidFill>
                  <a:srgbClr val="FFFF00"/>
                </a:solidFill>
                <a:latin typeface="Arial" panose="020B0604020202020204" pitchFamily="34" charset="0"/>
                <a:cs typeface="Arial" panose="020B0604020202020204" pitchFamily="34" charset="0"/>
              </a:rPr>
              <a:t>Connected </a:t>
            </a:r>
            <a:r>
              <a:rPr lang="en-US" sz="3200" spc="300" dirty="0">
                <a:solidFill>
                  <a:srgbClr val="FFFF00"/>
                </a:solidFill>
                <a:latin typeface="Arial" panose="020B0604020202020204" pitchFamily="34" charset="0"/>
                <a:cs typeface="Arial" panose="020B0604020202020204" pitchFamily="34" charset="0"/>
              </a:rPr>
              <a:t>home devices of today all fall into one of the following sectors</a:t>
            </a:r>
            <a:r>
              <a:rPr lang="en-US" sz="3200" spc="300" dirty="0" smtClean="0">
                <a:solidFill>
                  <a:srgbClr val="FFFF00"/>
                </a:solidFill>
                <a:latin typeface="Arial" panose="020B0604020202020204" pitchFamily="34" charset="0"/>
                <a:cs typeface="Arial" panose="020B0604020202020204" pitchFamily="34" charset="0"/>
              </a:rPr>
              <a:t>:</a:t>
            </a:r>
          </a:p>
          <a:p>
            <a:r>
              <a:rPr lang="en-US" sz="3200" spc="300" dirty="0">
                <a:solidFill>
                  <a:srgbClr val="FFFF00"/>
                </a:solidFill>
                <a:latin typeface="Algerian" panose="04020705040A02060702" pitchFamily="82" charset="0"/>
              </a:rPr>
              <a:t/>
            </a:r>
            <a:br>
              <a:rPr lang="en-US" sz="3200" spc="300" dirty="0">
                <a:solidFill>
                  <a:srgbClr val="FFFF00"/>
                </a:solidFill>
                <a:latin typeface="Algerian" panose="04020705040A02060702" pitchFamily="82" charset="0"/>
              </a:rPr>
            </a:br>
            <a:r>
              <a:rPr lang="en-US" sz="2900" spc="300" dirty="0">
                <a:solidFill>
                  <a:srgbClr val="FFFF00"/>
                </a:solidFill>
                <a:latin typeface="Arial Black" panose="020B0A04020102020204" pitchFamily="34" charset="0"/>
              </a:rPr>
              <a:t>- HEM (Home Energy Management)</a:t>
            </a:r>
            <a:br>
              <a:rPr lang="en-US" sz="2900" spc="300" dirty="0">
                <a:solidFill>
                  <a:srgbClr val="FFFF00"/>
                </a:solidFill>
                <a:latin typeface="Arial Black" panose="020B0A04020102020204" pitchFamily="34" charset="0"/>
              </a:rPr>
            </a:br>
            <a:r>
              <a:rPr lang="en-US" sz="2900" spc="300" dirty="0">
                <a:solidFill>
                  <a:srgbClr val="FFFF00"/>
                </a:solidFill>
                <a:latin typeface="Arial Black" panose="020B0A04020102020204" pitchFamily="34" charset="0"/>
              </a:rPr>
              <a:t>- Home Automation</a:t>
            </a:r>
            <a:br>
              <a:rPr lang="en-US" sz="2900" spc="300" dirty="0">
                <a:solidFill>
                  <a:srgbClr val="FFFF00"/>
                </a:solidFill>
                <a:latin typeface="Arial Black" panose="020B0A04020102020204" pitchFamily="34" charset="0"/>
              </a:rPr>
            </a:br>
            <a:r>
              <a:rPr lang="en-US" sz="2900" spc="300" dirty="0">
                <a:solidFill>
                  <a:srgbClr val="FFFF00"/>
                </a:solidFill>
                <a:latin typeface="Arial Black" panose="020B0A04020102020204" pitchFamily="34" charset="0"/>
              </a:rPr>
              <a:t>- Smart Meters</a:t>
            </a:r>
            <a:br>
              <a:rPr lang="en-US" sz="2900" spc="300" dirty="0">
                <a:solidFill>
                  <a:srgbClr val="FFFF00"/>
                </a:solidFill>
                <a:latin typeface="Arial Black" panose="020B0A04020102020204" pitchFamily="34" charset="0"/>
              </a:rPr>
            </a:br>
            <a:r>
              <a:rPr lang="en-US" sz="2900" spc="300" dirty="0">
                <a:solidFill>
                  <a:srgbClr val="FFFF00"/>
                </a:solidFill>
                <a:latin typeface="Arial Black" panose="020B0A04020102020204" pitchFamily="34" charset="0"/>
              </a:rPr>
              <a:t>- Home Security</a:t>
            </a:r>
            <a:br>
              <a:rPr lang="en-US" sz="2900" spc="300" dirty="0">
                <a:solidFill>
                  <a:srgbClr val="FFFF00"/>
                </a:solidFill>
                <a:latin typeface="Arial Black" panose="020B0A04020102020204" pitchFamily="34" charset="0"/>
              </a:rPr>
            </a:br>
            <a:r>
              <a:rPr lang="en-US" sz="2900" spc="300" dirty="0">
                <a:solidFill>
                  <a:srgbClr val="FFFF00"/>
                </a:solidFill>
                <a:latin typeface="Arial Black" panose="020B0A04020102020204" pitchFamily="34" charset="0"/>
              </a:rPr>
              <a:t>- Home medical monitoring</a:t>
            </a:r>
            <a:br>
              <a:rPr lang="en-US" sz="2900" spc="300" dirty="0">
                <a:solidFill>
                  <a:srgbClr val="FFFF00"/>
                </a:solidFill>
                <a:latin typeface="Arial Black" panose="020B0A04020102020204" pitchFamily="34" charset="0"/>
              </a:rPr>
            </a:br>
            <a:r>
              <a:rPr lang="en-US" sz="2900" spc="300" dirty="0">
                <a:solidFill>
                  <a:srgbClr val="FFFF00"/>
                </a:solidFill>
                <a:latin typeface="Arial Black" panose="020B0A04020102020204" pitchFamily="34" charset="0"/>
              </a:rPr>
              <a:t>- OTT &amp; VOD</a:t>
            </a:r>
            <a:br>
              <a:rPr lang="en-US" sz="2900" spc="300" dirty="0">
                <a:solidFill>
                  <a:srgbClr val="FFFF00"/>
                </a:solidFill>
                <a:latin typeface="Arial Black" panose="020B0A04020102020204" pitchFamily="34" charset="0"/>
              </a:rPr>
            </a:br>
            <a:r>
              <a:rPr lang="en-US" sz="2900" spc="300" dirty="0">
                <a:solidFill>
                  <a:srgbClr val="FFFF00"/>
                </a:solidFill>
                <a:latin typeface="Arial Black" panose="020B0A04020102020204" pitchFamily="34" charset="0"/>
              </a:rPr>
              <a:t>- Online games</a:t>
            </a:r>
          </a:p>
          <a:p>
            <a:r>
              <a:rPr lang="en-US" sz="2900" spc="300" dirty="0">
                <a:solidFill>
                  <a:srgbClr val="FFFF00"/>
                </a:solidFill>
                <a:latin typeface="Arial Narrow" panose="020B0606020202030204" pitchFamily="34" charset="0"/>
              </a:rPr>
              <a:t>Sometimes, the term </a:t>
            </a:r>
            <a:endParaRPr lang="en-US" sz="2900" spc="300" dirty="0" smtClean="0">
              <a:solidFill>
                <a:srgbClr val="FFFF00"/>
              </a:solidFill>
              <a:latin typeface="Arial Narrow" panose="020B0606020202030204" pitchFamily="34" charset="0"/>
            </a:endParaRPr>
          </a:p>
          <a:p>
            <a:r>
              <a:rPr lang="en-US" sz="2900" b="1" spc="300" dirty="0" smtClean="0">
                <a:solidFill>
                  <a:srgbClr val="FFFF00"/>
                </a:solidFill>
                <a:latin typeface="Arial Narrow" panose="020B0606020202030204" pitchFamily="34" charset="0"/>
              </a:rPr>
              <a:t>‘</a:t>
            </a:r>
            <a:r>
              <a:rPr lang="en-US" sz="2900" b="1" spc="300" dirty="0">
                <a:solidFill>
                  <a:srgbClr val="FFFF00"/>
                </a:solidFill>
                <a:latin typeface="Arial Narrow" panose="020B0606020202030204" pitchFamily="34" charset="0"/>
              </a:rPr>
              <a:t>home automation’</a:t>
            </a:r>
            <a:r>
              <a:rPr lang="en-US" sz="2900" spc="300" dirty="0">
                <a:solidFill>
                  <a:srgbClr val="FFFF00"/>
                </a:solidFill>
                <a:latin typeface="Arial Narrow" panose="020B0606020202030204" pitchFamily="34" charset="0"/>
              </a:rPr>
              <a:t> is used </a:t>
            </a:r>
            <a:r>
              <a:rPr lang="en-US" sz="2900" spc="300" dirty="0" smtClean="0">
                <a:solidFill>
                  <a:srgbClr val="FFFF00"/>
                </a:solidFill>
                <a:latin typeface="Arial Narrow" panose="020B0606020202030204" pitchFamily="34" charset="0"/>
              </a:rPr>
              <a:t>to</a:t>
            </a:r>
          </a:p>
          <a:p>
            <a:r>
              <a:rPr lang="en-US" sz="2900" spc="300" dirty="0" smtClean="0">
                <a:solidFill>
                  <a:srgbClr val="FFFF00"/>
                </a:solidFill>
                <a:latin typeface="Arial Narrow" panose="020B0606020202030204" pitchFamily="34" charset="0"/>
              </a:rPr>
              <a:t> </a:t>
            </a:r>
            <a:r>
              <a:rPr lang="en-US" sz="2900" spc="300" dirty="0">
                <a:solidFill>
                  <a:srgbClr val="FFFF00"/>
                </a:solidFill>
                <a:latin typeface="Arial Narrow" panose="020B0606020202030204" pitchFamily="34" charset="0"/>
              </a:rPr>
              <a:t>encompass and refer to all </a:t>
            </a:r>
            <a:r>
              <a:rPr lang="en-US" sz="2900" spc="300" dirty="0" smtClean="0">
                <a:solidFill>
                  <a:srgbClr val="FFFF00"/>
                </a:solidFill>
                <a:latin typeface="Arial Narrow" panose="020B0606020202030204" pitchFamily="34" charset="0"/>
              </a:rPr>
              <a:t>of</a:t>
            </a:r>
          </a:p>
          <a:p>
            <a:r>
              <a:rPr lang="en-US" sz="2900" spc="300" dirty="0" smtClean="0">
                <a:solidFill>
                  <a:srgbClr val="FFFF00"/>
                </a:solidFill>
                <a:latin typeface="Arial Narrow" panose="020B0606020202030204" pitchFamily="34" charset="0"/>
              </a:rPr>
              <a:t> </a:t>
            </a:r>
            <a:r>
              <a:rPr lang="en-US" sz="2900" spc="300" dirty="0">
                <a:solidFill>
                  <a:srgbClr val="FFFF00"/>
                </a:solidFill>
                <a:latin typeface="Arial Narrow" panose="020B0606020202030204" pitchFamily="34" charset="0"/>
              </a:rPr>
              <a:t>them.</a:t>
            </a:r>
          </a:p>
          <a:p>
            <a:endParaRPr lang="en-US" sz="2900"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612" y="3083819"/>
            <a:ext cx="5467225" cy="3342738"/>
          </a:xfrm>
          <a:prstGeom prst="rect">
            <a:avLst/>
          </a:prstGeom>
        </p:spPr>
      </p:pic>
    </p:spTree>
    <p:extLst>
      <p:ext uri="{BB962C8B-B14F-4D97-AF65-F5344CB8AC3E}">
        <p14:creationId xmlns:p14="http://schemas.microsoft.com/office/powerpoint/2010/main" val="3778417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223494"/>
            <a:ext cx="10996926" cy="5396247"/>
          </a:xfrm>
        </p:spPr>
        <p:txBody>
          <a:bodyPr>
            <a:normAutofit fontScale="90000"/>
          </a:bodyPr>
          <a:lstStyle/>
          <a:p>
            <a:r>
              <a:rPr lang="en-US" sz="3100" dirty="0" smtClean="0"/>
              <a:t/>
            </a:r>
            <a:br>
              <a:rPr lang="en-US" sz="3100" dirty="0" smtClean="0"/>
            </a:br>
            <a:r>
              <a:rPr lang="en-US" sz="3100" dirty="0"/>
              <a:t/>
            </a:r>
            <a:br>
              <a:rPr lang="en-US" sz="3100" dirty="0"/>
            </a:br>
            <a:r>
              <a:rPr lang="en-US" sz="3100" dirty="0" smtClean="0"/>
              <a:t>This </a:t>
            </a:r>
            <a:r>
              <a:rPr lang="en-US" sz="3100" dirty="0"/>
              <a:t>project helps to control the electrical loads with the help of android application. The electrical loads are controlled based on Bluetooth input signal. This input signal is received from the android device. Many times it becomes too tiring to operate the electrical switches manually every now and then. This is a big problem especially in case of aged or handicapped people.</a:t>
            </a:r>
            <a:br>
              <a:rPr lang="en-US" sz="3100" dirty="0"/>
            </a:br>
            <a:r>
              <a:rPr lang="en-US" sz="3100" dirty="0"/>
              <a:t>This system solves the issue by interfacing a unit with home appliances that switches these loads based on the input received from android device.</a:t>
            </a:r>
            <a:br>
              <a:rPr lang="en-US" sz="3100" dirty="0"/>
            </a:br>
            <a:r>
              <a:rPr lang="en-US" sz="3100" dirty="0"/>
              <a:t/>
            </a:r>
            <a:br>
              <a:rPr lang="en-US" sz="3100" dirty="0"/>
            </a:br>
            <a:r>
              <a:rPr lang="en-US" dirty="0"/>
              <a:t>     </a:t>
            </a:r>
            <a:endParaRPr lang="en-US" dirty="0"/>
          </a:p>
        </p:txBody>
      </p:sp>
      <p:sp>
        <p:nvSpPr>
          <p:cNvPr id="3" name="Content Placeholder 2"/>
          <p:cNvSpPr>
            <a:spLocks noGrp="1"/>
          </p:cNvSpPr>
          <p:nvPr>
            <p:ph idx="1"/>
          </p:nvPr>
        </p:nvSpPr>
        <p:spPr>
          <a:xfrm>
            <a:off x="1915475" y="222162"/>
            <a:ext cx="8534400" cy="1001332"/>
          </a:xfrm>
        </p:spPr>
        <p:txBody>
          <a:bodyPr>
            <a:normAutofit/>
          </a:bodyPr>
          <a:lstStyle/>
          <a:p>
            <a:pPr marL="0" indent="0" algn="ctr">
              <a:buNone/>
            </a:pPr>
            <a:r>
              <a:rPr lang="en-US" sz="4000" dirty="0" smtClean="0">
                <a:latin typeface="Arial Black" panose="020B0A04020102020204" pitchFamily="34" charset="0"/>
              </a:rPr>
              <a:t>OUTCOME </a:t>
            </a:r>
            <a:endParaRPr lang="en-US" sz="4000" dirty="0">
              <a:latin typeface="Arial Black" panose="020B0A04020102020204" pitchFamily="34" charset="0"/>
            </a:endParaRPr>
          </a:p>
        </p:txBody>
      </p:sp>
    </p:spTree>
    <p:extLst>
      <p:ext uri="{BB962C8B-B14F-4D97-AF65-F5344CB8AC3E}">
        <p14:creationId xmlns:p14="http://schemas.microsoft.com/office/powerpoint/2010/main" val="2945652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77707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512</TotalTime>
  <Words>244</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Arial Black</vt:lpstr>
      <vt:lpstr>Arial Narrow</vt:lpstr>
      <vt:lpstr>Castellar</vt:lpstr>
      <vt:lpstr>Century Gothic</vt:lpstr>
      <vt:lpstr>Wingdings 3</vt:lpstr>
      <vt:lpstr>Slice</vt:lpstr>
      <vt:lpstr>PowerPoint Presentation</vt:lpstr>
      <vt:lpstr>                                 </vt:lpstr>
      <vt:lpstr>PowerPoint Presentation</vt:lpstr>
      <vt:lpstr>PowerPoint Presentation</vt:lpstr>
      <vt:lpstr>PowerPoint Presentation</vt:lpstr>
      <vt:lpstr>FUTURE SCOPE - HOME AUTOMATION</vt:lpstr>
      <vt:lpstr>  This project helps to control the electrical loads with the help of android application. The electrical loads are controlled based on Bluetooth input signal. This input signal is received from the android device. Many times it becomes too tiring to operate the electrical switches manually every now and then. This is a big problem especially in case of aged or handicapped people. This system solves the issue by interfacing a unit with home appliances that switches these loads based on the input received from android device.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vineetha kattamuri</dc:creator>
  <cp:lastModifiedBy>vineetha kattamuri</cp:lastModifiedBy>
  <cp:revision>29</cp:revision>
  <dcterms:created xsi:type="dcterms:W3CDTF">2019-01-07T13:09:45Z</dcterms:created>
  <dcterms:modified xsi:type="dcterms:W3CDTF">2019-01-17T19:52:25Z</dcterms:modified>
</cp:coreProperties>
</file>