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11A7D0-1AF8-4E2F-95F1-C50D904AADE8}" type="datetimeFigureOut">
              <a:rPr lang="en-US" smtClean="0"/>
              <a:t>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762AE3-79EE-44BD-8E91-F1E05B10B054}" type="slidenum">
              <a:rPr lang="en-US" smtClean="0"/>
              <a:t>‹#›</a:t>
            </a:fld>
            <a:endParaRPr lang="en-US"/>
          </a:p>
        </p:txBody>
      </p:sp>
    </p:spTree>
    <p:extLst>
      <p:ext uri="{BB962C8B-B14F-4D97-AF65-F5344CB8AC3E}">
        <p14:creationId xmlns:p14="http://schemas.microsoft.com/office/powerpoint/2010/main" val="1256272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762AE3-79EE-44BD-8E91-F1E05B10B054}" type="slidenum">
              <a:rPr lang="en-US" smtClean="0"/>
              <a:t>5</a:t>
            </a:fld>
            <a:endParaRPr lang="en-US"/>
          </a:p>
        </p:txBody>
      </p:sp>
    </p:spTree>
    <p:extLst>
      <p:ext uri="{BB962C8B-B14F-4D97-AF65-F5344CB8AC3E}">
        <p14:creationId xmlns:p14="http://schemas.microsoft.com/office/powerpoint/2010/main" val="6202185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1/22/2019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1/22/2019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1/22/2019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1/22/2019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1/22/2019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1/22/2019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1/22/2019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Electronics" TargetMode="External"/><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hyperlink" Target="https://en.wikipedia.org/wiki/Sacrificial_device" TargetMode="External"/><Relationship Id="rId5" Type="http://schemas.openxmlformats.org/officeDocument/2006/relationships/hyperlink" Target="https://en.wikipedia.org/wiki/Overcurrent" TargetMode="External"/><Relationship Id="rId4" Type="http://schemas.openxmlformats.org/officeDocument/2006/relationships/hyperlink" Target="https://en.wikipedia.org/wiki/Electrical_engineering"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9707" y="901521"/>
            <a:ext cx="10086304" cy="3345166"/>
          </a:xfrm>
        </p:spPr>
        <p:txBody>
          <a:bodyPr>
            <a:normAutofit fontScale="90000"/>
          </a:bodyPr>
          <a:lstStyle/>
          <a:p>
            <a:pPr algn="ctr"/>
            <a:r>
              <a:rPr lang="en-US" sz="53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tellar" panose="020A0402060406010301" pitchFamily="18" charset="0"/>
              </a:rPr>
              <a:t>Mobile controlled home lights on/off with intensity control </a:t>
            </a:r>
            <a:r>
              <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tellar" panose="020A0402060406010301" pitchFamily="18" charset="0"/>
              </a:rPr>
              <a:t/>
            </a:r>
            <a:br>
              <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tellar" panose="020A0402060406010301" pitchFamily="18" charset="0"/>
              </a:rPr>
            </a:br>
            <a:endParaRPr lang="en-US" dirty="0"/>
          </a:p>
        </p:txBody>
      </p:sp>
      <p:sp>
        <p:nvSpPr>
          <p:cNvPr id="3" name="Subtitle 2"/>
          <p:cNvSpPr>
            <a:spLocks noGrp="1"/>
          </p:cNvSpPr>
          <p:nvPr>
            <p:ph type="subTitle" idx="1"/>
          </p:nvPr>
        </p:nvSpPr>
        <p:spPr>
          <a:xfrm>
            <a:off x="6439435" y="3799266"/>
            <a:ext cx="4432479" cy="1893195"/>
          </a:xfrm>
        </p:spPr>
        <p:txBody>
          <a:bodyPr numCol="2">
            <a:noAutofit/>
          </a:bodyPr>
          <a:lstStyle/>
          <a:p>
            <a:pPr algn="ctr"/>
            <a:r>
              <a:rPr lang="en-US" sz="1800" dirty="0"/>
              <a:t>J. KAMESH         </a:t>
            </a:r>
          </a:p>
          <a:p>
            <a:pPr algn="ctr"/>
            <a:r>
              <a:rPr lang="en-US" sz="1800" dirty="0"/>
              <a:t>K.V.S.P AKHILESH </a:t>
            </a:r>
          </a:p>
          <a:p>
            <a:pPr algn="ctr"/>
            <a:r>
              <a:rPr lang="en-US" sz="1800" dirty="0"/>
              <a:t>K.KEERTHANA</a:t>
            </a:r>
          </a:p>
          <a:p>
            <a:pPr algn="ctr"/>
            <a:r>
              <a:rPr lang="en-US" sz="1800" dirty="0"/>
              <a:t>K.JAYASRI</a:t>
            </a:r>
          </a:p>
          <a:p>
            <a:pPr algn="ctr"/>
            <a:r>
              <a:rPr lang="en-US" sz="1800" dirty="0"/>
              <a:t>V.BHARAT</a:t>
            </a:r>
          </a:p>
          <a:p>
            <a:pPr algn="ctr"/>
            <a:r>
              <a:rPr lang="en-US" sz="1800" dirty="0"/>
              <a:t>M.GAYATRI</a:t>
            </a:r>
          </a:p>
          <a:p>
            <a:pPr algn="ctr"/>
            <a:r>
              <a:rPr lang="en-US" sz="1800" dirty="0"/>
              <a:t>N.JAHNAVI</a:t>
            </a:r>
          </a:p>
          <a:p>
            <a:pPr algn="ctr"/>
            <a:endParaRPr lang="en-US" sz="1800" spc="300" dirty="0"/>
          </a:p>
          <a:p>
            <a:pPr algn="ctr"/>
            <a:r>
              <a:rPr lang="en-US" sz="1800" spc="300" dirty="0"/>
              <a:t>17L31A1244</a:t>
            </a:r>
          </a:p>
          <a:p>
            <a:pPr algn="ctr"/>
            <a:r>
              <a:rPr lang="en-US" sz="1800" spc="300" dirty="0"/>
              <a:t>18L31A1201</a:t>
            </a:r>
          </a:p>
          <a:p>
            <a:pPr algn="ctr"/>
            <a:r>
              <a:rPr lang="en-US" sz="1800" spc="300" dirty="0"/>
              <a:t>18L31A1206</a:t>
            </a:r>
          </a:p>
          <a:p>
            <a:pPr algn="ctr"/>
            <a:r>
              <a:rPr lang="en-US" sz="1800" spc="300" dirty="0"/>
              <a:t>18L31A1207</a:t>
            </a:r>
          </a:p>
          <a:p>
            <a:pPr algn="ctr"/>
            <a:r>
              <a:rPr lang="en-US" sz="1800" spc="300" dirty="0"/>
              <a:t>18L31A1209</a:t>
            </a:r>
          </a:p>
          <a:p>
            <a:pPr algn="ctr"/>
            <a:r>
              <a:rPr lang="en-US" sz="1800" spc="300" dirty="0"/>
              <a:t>18L31A1226</a:t>
            </a:r>
          </a:p>
          <a:p>
            <a:pPr algn="ctr"/>
            <a:r>
              <a:rPr lang="en-US" sz="1800" spc="300" dirty="0"/>
              <a:t>18L31A1289</a:t>
            </a:r>
          </a:p>
          <a:p>
            <a:endParaRPr lang="en-US" sz="1800" dirty="0"/>
          </a:p>
        </p:txBody>
      </p:sp>
      <p:sp>
        <p:nvSpPr>
          <p:cNvPr id="4" name="Rectangle 3"/>
          <p:cNvSpPr/>
          <p:nvPr/>
        </p:nvSpPr>
        <p:spPr>
          <a:xfrm rot="20473193">
            <a:off x="2917238" y="4314877"/>
            <a:ext cx="2974694" cy="923330"/>
          </a:xfrm>
          <a:prstGeom prst="rect">
            <a:avLst/>
          </a:prstGeom>
          <a:noFill/>
        </p:spPr>
        <p:txBody>
          <a:bodyPr wrap="squar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TEAM 1</a:t>
            </a:r>
            <a:endPar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709946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Callout 4"/>
          <p:cNvSpPr/>
          <p:nvPr/>
        </p:nvSpPr>
        <p:spPr>
          <a:xfrm rot="5400000">
            <a:off x="6293254" y="872497"/>
            <a:ext cx="6143223" cy="489012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139449" y="916904"/>
            <a:ext cx="3013655" cy="4801314"/>
          </a:xfrm>
          <a:prstGeom prst="rect">
            <a:avLst/>
          </a:prstGeom>
          <a:noFill/>
        </p:spPr>
        <p:txBody>
          <a:bodyPr wrap="square" rtlCol="0">
            <a:spAutoFit/>
          </a:bodyPr>
          <a:lstStyle/>
          <a:p>
            <a:pPr algn="ctr"/>
            <a:r>
              <a:rPr lang="en-US" dirty="0" err="1"/>
              <a:t>int</a:t>
            </a:r>
            <a:r>
              <a:rPr lang="en-US" dirty="0"/>
              <a:t> data;</a:t>
            </a:r>
          </a:p>
          <a:p>
            <a:pPr algn="ctr"/>
            <a:r>
              <a:rPr lang="en-US" dirty="0"/>
              <a:t>void setup() {</a:t>
            </a:r>
          </a:p>
          <a:p>
            <a:pPr algn="ctr"/>
            <a:r>
              <a:rPr lang="en-US" dirty="0"/>
              <a:t>  </a:t>
            </a:r>
            <a:r>
              <a:rPr lang="en-US" dirty="0" err="1"/>
              <a:t>pinMode</a:t>
            </a:r>
            <a:r>
              <a:rPr lang="en-US" dirty="0"/>
              <a:t>(9,OUTPUT);</a:t>
            </a:r>
          </a:p>
          <a:p>
            <a:pPr algn="ctr"/>
            <a:r>
              <a:rPr lang="en-US" dirty="0"/>
              <a:t>  //</a:t>
            </a:r>
            <a:r>
              <a:rPr lang="en-US" dirty="0" err="1"/>
              <a:t>digitalWrite</a:t>
            </a:r>
            <a:r>
              <a:rPr lang="en-US" dirty="0"/>
              <a:t>(9,LOW);</a:t>
            </a:r>
          </a:p>
          <a:p>
            <a:pPr algn="ctr"/>
            <a:r>
              <a:rPr lang="en-US" dirty="0"/>
              <a:t>  </a:t>
            </a:r>
            <a:r>
              <a:rPr lang="en-US" dirty="0" err="1"/>
              <a:t>Serial.begin</a:t>
            </a:r>
            <a:r>
              <a:rPr lang="en-US" dirty="0"/>
              <a:t>(115200);</a:t>
            </a:r>
          </a:p>
          <a:p>
            <a:pPr algn="ctr"/>
            <a:r>
              <a:rPr lang="en-US" dirty="0"/>
              <a:t>  </a:t>
            </a:r>
            <a:r>
              <a:rPr lang="en-US" dirty="0" err="1"/>
              <a:t>Serial.setTimeout</a:t>
            </a:r>
            <a:r>
              <a:rPr lang="en-US" dirty="0"/>
              <a:t>(10);</a:t>
            </a:r>
          </a:p>
          <a:p>
            <a:pPr algn="ctr"/>
            <a:r>
              <a:rPr lang="en-US" dirty="0"/>
              <a:t>  </a:t>
            </a:r>
          </a:p>
          <a:p>
            <a:pPr algn="ctr"/>
            <a:r>
              <a:rPr lang="en-US" dirty="0"/>
              <a:t>}</a:t>
            </a:r>
          </a:p>
          <a:p>
            <a:pPr algn="ctr"/>
            <a:endParaRPr lang="en-US" dirty="0"/>
          </a:p>
          <a:p>
            <a:pPr algn="ctr"/>
            <a:r>
              <a:rPr lang="en-US" dirty="0"/>
              <a:t>void loop() {</a:t>
            </a:r>
          </a:p>
          <a:p>
            <a:pPr algn="ctr"/>
            <a:r>
              <a:rPr lang="en-US" dirty="0"/>
              <a:t>  if(</a:t>
            </a:r>
            <a:r>
              <a:rPr lang="en-US" dirty="0" err="1"/>
              <a:t>Serial.available</a:t>
            </a:r>
            <a:r>
              <a:rPr lang="en-US" dirty="0"/>
              <a:t>()&gt;0){</a:t>
            </a:r>
          </a:p>
          <a:p>
            <a:pPr algn="ctr"/>
            <a:r>
              <a:rPr lang="en-US" dirty="0"/>
              <a:t>    data= </a:t>
            </a:r>
            <a:r>
              <a:rPr lang="en-US" dirty="0" err="1"/>
              <a:t>Serial.parseInt</a:t>
            </a:r>
            <a:r>
              <a:rPr lang="en-US" dirty="0"/>
              <a:t>();</a:t>
            </a:r>
          </a:p>
          <a:p>
            <a:pPr algn="ctr"/>
            <a:r>
              <a:rPr lang="en-US" dirty="0"/>
              <a:t>    </a:t>
            </a:r>
            <a:r>
              <a:rPr lang="en-US" dirty="0" err="1"/>
              <a:t>Serial.println</a:t>
            </a:r>
            <a:r>
              <a:rPr lang="en-US" dirty="0"/>
              <a:t>(data);</a:t>
            </a:r>
          </a:p>
          <a:p>
            <a:pPr algn="ctr"/>
            <a:r>
              <a:rPr lang="en-US" dirty="0"/>
              <a:t>    </a:t>
            </a:r>
            <a:r>
              <a:rPr lang="en-US" dirty="0" err="1"/>
              <a:t>analogWrite</a:t>
            </a:r>
            <a:r>
              <a:rPr lang="en-US" dirty="0"/>
              <a:t>(9,data);</a:t>
            </a:r>
          </a:p>
          <a:p>
            <a:pPr algn="ctr"/>
            <a:r>
              <a:rPr lang="en-US" dirty="0"/>
              <a:t>    }</a:t>
            </a:r>
          </a:p>
          <a:p>
            <a:pPr algn="ctr"/>
            <a:r>
              <a:rPr lang="en-US" dirty="0"/>
              <a:t>  </a:t>
            </a:r>
          </a:p>
          <a:p>
            <a:pPr algn="ctr"/>
            <a:r>
              <a:rPr lang="en-US" dirty="0"/>
              <a:t>}</a:t>
            </a:r>
          </a:p>
        </p:txBody>
      </p:sp>
      <p:sp>
        <p:nvSpPr>
          <p:cNvPr id="10" name="TextBox 9"/>
          <p:cNvSpPr txBox="1"/>
          <p:nvPr/>
        </p:nvSpPr>
        <p:spPr>
          <a:xfrm>
            <a:off x="3721994" y="1202582"/>
            <a:ext cx="1236372" cy="5139869"/>
          </a:xfrm>
          <a:prstGeom prst="rect">
            <a:avLst/>
          </a:prstGeom>
          <a:noFill/>
          <a:effectLst>
            <a:glow rad="63500">
              <a:schemeClr val="accent1">
                <a:satMod val="175000"/>
                <a:alpha val="40000"/>
              </a:schemeClr>
            </a:glow>
            <a:innerShdw blurRad="63500" dist="50800" dir="13500000">
              <a:prstClr val="black">
                <a:alpha val="50000"/>
              </a:prstClr>
            </a:innerShdw>
            <a:reflection blurRad="6350" stA="50000" endA="300" endPos="55500" dist="50800" dir="5400000" sy="-100000" algn="bl" rotWithShape="0"/>
          </a:effectLst>
        </p:spPr>
        <p:txBody>
          <a:bodyPr wrap="square" rtlCol="0">
            <a:spAutoFit/>
          </a:bodyPr>
          <a:lstStyle/>
          <a:p>
            <a:r>
              <a:rPr lang="en-US" sz="72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a:t>
            </a:r>
          </a:p>
          <a:p>
            <a:r>
              <a:rPr lang="en-US" sz="72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a:t>
            </a:r>
          </a:p>
          <a:p>
            <a:r>
              <a:rPr lang="en-US" sz="72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
            </a:r>
          </a:p>
          <a:p>
            <a:r>
              <a:rPr lang="en-US" sz="72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a:t>
            </a:r>
          </a:p>
          <a:p>
            <a:endParaRPr lang="en-US" sz="4000" dirty="0"/>
          </a:p>
        </p:txBody>
      </p:sp>
      <p:sp>
        <p:nvSpPr>
          <p:cNvPr id="11" name="TextBox 10"/>
          <p:cNvSpPr txBox="1"/>
          <p:nvPr/>
        </p:nvSpPr>
        <p:spPr>
          <a:xfrm>
            <a:off x="2369712" y="1107584"/>
            <a:ext cx="1352282" cy="5078313"/>
          </a:xfrm>
          <a:prstGeom prst="rect">
            <a:avLst/>
          </a:prstGeom>
          <a:noFill/>
        </p:spPr>
        <p:txBody>
          <a:bodyPr wrap="square" rtlCol="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a:t>
            </a:r>
            <a:endParaRPr lang="en-US"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en-US"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a:t>
            </a:r>
          </a:p>
          <a:p>
            <a:pPr algn="ctr"/>
            <a:r>
              <a:rPr lang="en-US"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U</a:t>
            </a:r>
          </a:p>
          <a:p>
            <a:pPr algn="ctr"/>
            <a:r>
              <a:rPr lang="en-US"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a:t>
            </a:r>
          </a:p>
          <a:p>
            <a:pPr algn="ctr"/>
            <a:r>
              <a:rPr lang="en-US"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a:t>
            </a:r>
          </a:p>
          <a:p>
            <a:pPr algn="ctr"/>
            <a:r>
              <a:rPr lang="en-US"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a:t>
            </a:r>
          </a:p>
        </p:txBody>
      </p:sp>
    </p:spTree>
    <p:extLst>
      <p:ext uri="{BB962C8B-B14F-4D97-AF65-F5344CB8AC3E}">
        <p14:creationId xmlns:p14="http://schemas.microsoft.com/office/powerpoint/2010/main" val="145034833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1335" y="334851"/>
            <a:ext cx="4011178" cy="6175420"/>
          </a:xfrm>
          <a:prstGeom prst="rect">
            <a:avLst/>
          </a:prstGeom>
        </p:spPr>
      </p:pic>
      <p:sp>
        <p:nvSpPr>
          <p:cNvPr id="3" name="TextBox 2"/>
          <p:cNvSpPr txBox="1"/>
          <p:nvPr/>
        </p:nvSpPr>
        <p:spPr>
          <a:xfrm rot="19170971">
            <a:off x="950608" y="2428893"/>
            <a:ext cx="3828719" cy="156966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9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APP</a:t>
            </a:r>
            <a:endParaRPr lang="en-US" sz="9600" dirty="0"/>
          </a:p>
        </p:txBody>
      </p:sp>
    </p:spTree>
    <p:extLst>
      <p:ext uri="{BB962C8B-B14F-4D97-AF65-F5344CB8AC3E}">
        <p14:creationId xmlns:p14="http://schemas.microsoft.com/office/powerpoint/2010/main" val="123196135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304" y="1171977"/>
            <a:ext cx="11822806" cy="549927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b="1" spc="50">
              <a:ln w="0"/>
              <a:solidFill>
                <a:schemeClr val="bg2"/>
              </a:solidFill>
              <a:effectLst>
                <a:innerShdw blurRad="63500" dist="50800" dir="13500000">
                  <a:srgbClr val="000000">
                    <a:alpha val="50000"/>
                  </a:srgbClr>
                </a:innerShdw>
              </a:effectLst>
            </a:endParaRPr>
          </a:p>
        </p:txBody>
      </p:sp>
      <p:sp>
        <p:nvSpPr>
          <p:cNvPr id="3" name="Rectangle 2"/>
          <p:cNvSpPr/>
          <p:nvPr/>
        </p:nvSpPr>
        <p:spPr>
          <a:xfrm>
            <a:off x="1115768" y="133983"/>
            <a:ext cx="9419566"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chemeClr val="accent2">
                    <a:lumMod val="40000"/>
                    <a:lumOff val="60000"/>
                  </a:schemeClr>
                </a:solidFill>
              </a:rPr>
              <a:t>DAY TO DAY APPLICATIONS</a:t>
            </a:r>
            <a:endParaRPr lang="en-US" sz="5400" b="1" dirty="0">
              <a:ln w="22225">
                <a:solidFill>
                  <a:schemeClr val="accent2"/>
                </a:solidFill>
                <a:prstDash val="solid"/>
              </a:ln>
              <a:solidFill>
                <a:schemeClr val="accent2">
                  <a:lumMod val="40000"/>
                  <a:lumOff val="60000"/>
                </a:schemeClr>
              </a:solidFill>
            </a:endParaRPr>
          </a:p>
        </p:txBody>
      </p:sp>
      <p:sp>
        <p:nvSpPr>
          <p:cNvPr id="4" name="TextBox 3"/>
          <p:cNvSpPr txBox="1"/>
          <p:nvPr/>
        </p:nvSpPr>
        <p:spPr>
          <a:xfrm>
            <a:off x="341290" y="1584102"/>
            <a:ext cx="11500834" cy="4401205"/>
          </a:xfrm>
          <a:prstGeom prst="rect">
            <a:avLst/>
          </a:prstGeom>
          <a:noFill/>
        </p:spPr>
        <p:txBody>
          <a:bodyPr wrap="square" rtlCol="0">
            <a:spAutoFit/>
          </a:bodyPr>
          <a:lstStyle/>
          <a:p>
            <a:pPr marL="285750" indent="-285750">
              <a:buFont typeface="Wingdings" panose="05000000000000000000" pitchFamily="2" charset="2"/>
              <a:buChar char="q"/>
            </a:pPr>
            <a:r>
              <a:rPr lang="en-US" sz="2400" dirty="0" smtClean="0">
                <a:solidFill>
                  <a:schemeClr val="bg1"/>
                </a:solidFill>
              </a:rPr>
              <a:t> </a:t>
            </a:r>
            <a:r>
              <a:rPr lang="en-US" sz="2800" dirty="0" smtClean="0">
                <a:solidFill>
                  <a:schemeClr val="bg1"/>
                </a:solidFill>
              </a:rPr>
              <a:t>Control multiple lights simultaneously from a single button with powerful sense.</a:t>
            </a:r>
          </a:p>
          <a:p>
            <a:pPr marL="285750" indent="-285750">
              <a:buFont typeface="Wingdings" panose="05000000000000000000" pitchFamily="2" charset="2"/>
              <a:buChar char="q"/>
            </a:pPr>
            <a:r>
              <a:rPr lang="en-US" sz="2800" dirty="0" smtClean="0">
                <a:solidFill>
                  <a:schemeClr val="bg1"/>
                </a:solidFill>
              </a:rPr>
              <a:t> Monitor electricity usage, configure alerts when appliances turn on or turn off.</a:t>
            </a:r>
          </a:p>
          <a:p>
            <a:pPr marL="285750" indent="-285750">
              <a:buFont typeface="Wingdings" panose="05000000000000000000" pitchFamily="2" charset="2"/>
              <a:buChar char="q"/>
            </a:pPr>
            <a:r>
              <a:rPr lang="en-US" sz="2800" dirty="0" smtClean="0">
                <a:solidFill>
                  <a:schemeClr val="bg1"/>
                </a:solidFill>
              </a:rPr>
              <a:t> Connect your thermostat to the internet and you can remotely adjust the temperature from your smart phone.</a:t>
            </a:r>
          </a:p>
          <a:p>
            <a:pPr marL="285750" indent="-285750">
              <a:buFont typeface="Wingdings" panose="05000000000000000000" pitchFamily="2" charset="2"/>
              <a:buChar char="q"/>
            </a:pPr>
            <a:r>
              <a:rPr lang="en-US" sz="2800" dirty="0" smtClean="0">
                <a:solidFill>
                  <a:schemeClr val="bg1"/>
                </a:solidFill>
              </a:rPr>
              <a:t> Add sunrise and sunset times to your hard art and landscape </a:t>
            </a:r>
            <a:r>
              <a:rPr lang="en-US" sz="2800" dirty="0" err="1" smtClean="0">
                <a:solidFill>
                  <a:schemeClr val="bg1"/>
                </a:solidFill>
              </a:rPr>
              <a:t>tighting</a:t>
            </a:r>
            <a:r>
              <a:rPr lang="en-US" sz="2800" dirty="0" smtClean="0">
                <a:solidFill>
                  <a:schemeClr val="bg1"/>
                </a:solidFill>
              </a:rPr>
              <a:t>.</a:t>
            </a:r>
          </a:p>
          <a:p>
            <a:pPr marL="285750" indent="-285750">
              <a:buFont typeface="Wingdings" panose="05000000000000000000" pitchFamily="2" charset="2"/>
              <a:buChar char="q"/>
            </a:pPr>
            <a:r>
              <a:rPr lang="en-US" sz="2800" dirty="0" smtClean="0">
                <a:solidFill>
                  <a:schemeClr val="bg1"/>
                </a:solidFill>
              </a:rPr>
              <a:t> Save energy with some of your home’s biggest energy users </a:t>
            </a:r>
            <a:r>
              <a:rPr lang="en-US" sz="2800" dirty="0">
                <a:solidFill>
                  <a:schemeClr val="bg1"/>
                </a:solidFill>
              </a:rPr>
              <a:t>by </a:t>
            </a:r>
            <a:r>
              <a:rPr lang="en-US" sz="2800" dirty="0" smtClean="0">
                <a:solidFill>
                  <a:schemeClr val="bg1"/>
                </a:solidFill>
              </a:rPr>
              <a:t>schedule</a:t>
            </a:r>
            <a:r>
              <a:rPr lang="en-US" sz="2800" dirty="0">
                <a:solidFill>
                  <a:schemeClr val="bg1"/>
                </a:solidFill>
              </a:rPr>
              <a:t> </a:t>
            </a:r>
            <a:r>
              <a:rPr lang="en-US" sz="2800" dirty="0" smtClean="0">
                <a:solidFill>
                  <a:schemeClr val="bg1"/>
                </a:solidFill>
              </a:rPr>
              <a:t>and controlling larger 220V appliances</a:t>
            </a:r>
            <a:endParaRPr lang="en-US" sz="2800" dirty="0">
              <a:solidFill>
                <a:schemeClr val="bg1"/>
              </a:solidFill>
            </a:endParaRPr>
          </a:p>
        </p:txBody>
      </p:sp>
    </p:spTree>
    <p:extLst>
      <p:ext uri="{BB962C8B-B14F-4D97-AF65-F5344CB8AC3E}">
        <p14:creationId xmlns:p14="http://schemas.microsoft.com/office/powerpoint/2010/main" val="3916351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270667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6518" y="528034"/>
            <a:ext cx="11294771" cy="595003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 name="TextBox 3"/>
          <p:cNvSpPr txBox="1"/>
          <p:nvPr/>
        </p:nvSpPr>
        <p:spPr>
          <a:xfrm>
            <a:off x="579549" y="618186"/>
            <a:ext cx="11101589" cy="6832640"/>
          </a:xfrm>
          <a:prstGeom prst="rect">
            <a:avLst/>
          </a:prstGeom>
          <a:noFill/>
        </p:spPr>
        <p:txBody>
          <a:bodyPr wrap="square" rtlCol="0">
            <a:spAutoFit/>
          </a:bodyPr>
          <a:lstStyle/>
          <a:p>
            <a:pPr algn="ctr"/>
            <a:r>
              <a:rPr lang="en-US" sz="4000" b="1" dirty="0" smtClean="0">
                <a:ln w="6600">
                  <a:solidFill>
                    <a:schemeClr val="accent2"/>
                  </a:solidFill>
                  <a:prstDash val="solid"/>
                </a:ln>
                <a:solidFill>
                  <a:srgbClr val="FFFFFF"/>
                </a:solidFill>
                <a:effectLst>
                  <a:outerShdw dist="38100" dir="2700000" algn="tl" rotWithShape="0">
                    <a:schemeClr val="accent2"/>
                  </a:outerShdw>
                </a:effectLst>
              </a:rPr>
              <a:t>INTRODUCTION</a:t>
            </a:r>
          </a:p>
          <a:p>
            <a:pPr marL="285750" indent="-285750">
              <a:buFont typeface="Arial" panose="020B0604020202020204" pitchFamily="34" charset="0"/>
              <a:buChar char="•"/>
            </a:pPr>
            <a:r>
              <a:rPr lang="en-US" spc="600" dirty="0" smtClean="0">
                <a:solidFill>
                  <a:schemeClr val="bg1">
                    <a:lumMod val="95000"/>
                    <a:lumOff val="5000"/>
                  </a:schemeClr>
                </a:solidFill>
                <a:latin typeface="Castellar" panose="020A0402060406010301" pitchFamily="18" charset="0"/>
              </a:rPr>
              <a:t>This project is a easy way of controlling home lights ON/OFF by operating from mobile itself. </a:t>
            </a:r>
          </a:p>
          <a:p>
            <a:pPr marL="285750" indent="-285750">
              <a:buFont typeface="Arial" panose="020B0604020202020204" pitchFamily="34" charset="0"/>
              <a:buChar char="•"/>
            </a:pPr>
            <a:r>
              <a:rPr lang="en-US" spc="600" dirty="0" smtClean="0">
                <a:solidFill>
                  <a:schemeClr val="bg1">
                    <a:lumMod val="95000"/>
                    <a:lumOff val="5000"/>
                  </a:schemeClr>
                </a:solidFill>
                <a:latin typeface="Castellar" panose="020A0402060406010301" pitchFamily="18" charset="0"/>
              </a:rPr>
              <a:t>It can decrease the work of humans so that they don’t need to walk and switch on/off lights.</a:t>
            </a:r>
          </a:p>
          <a:p>
            <a:pPr marL="285750" indent="-285750">
              <a:buFont typeface="Arial" panose="020B0604020202020204" pitchFamily="34" charset="0"/>
              <a:buChar char="•"/>
            </a:pPr>
            <a:r>
              <a:rPr lang="en-US" spc="600" dirty="0" smtClean="0">
                <a:solidFill>
                  <a:schemeClr val="bg1">
                    <a:lumMod val="95000"/>
                    <a:lumOff val="5000"/>
                  </a:schemeClr>
                </a:solidFill>
                <a:latin typeface="Castellar" panose="020A0402060406010301" pitchFamily="18" charset="0"/>
              </a:rPr>
              <a:t> From the place where they are sitting itself, they can operate from their mobile phones. If we are new to the room, </a:t>
            </a:r>
          </a:p>
          <a:p>
            <a:pPr marL="285750" indent="-285750">
              <a:buFont typeface="Arial" panose="020B0604020202020204" pitchFamily="34" charset="0"/>
              <a:buChar char="•"/>
            </a:pPr>
            <a:r>
              <a:rPr lang="en-US" spc="600" dirty="0" smtClean="0">
                <a:solidFill>
                  <a:schemeClr val="bg1">
                    <a:lumMod val="95000"/>
                    <a:lumOff val="5000"/>
                  </a:schemeClr>
                </a:solidFill>
                <a:latin typeface="Castellar" panose="020A0402060406010301" pitchFamily="18" charset="0"/>
              </a:rPr>
              <a:t>We often find it difficult to locate the switch. Most of the times,</a:t>
            </a:r>
          </a:p>
          <a:p>
            <a:pPr marL="285750" indent="-285750">
              <a:buFont typeface="Arial" panose="020B0604020202020204" pitchFamily="34" charset="0"/>
              <a:buChar char="•"/>
            </a:pPr>
            <a:r>
              <a:rPr lang="en-US" spc="600" dirty="0" smtClean="0">
                <a:solidFill>
                  <a:schemeClr val="bg1">
                    <a:lumMod val="95000"/>
                    <a:lumOff val="5000"/>
                  </a:schemeClr>
                </a:solidFill>
                <a:latin typeface="Castellar" panose="020A0402060406010301" pitchFamily="18" charset="0"/>
              </a:rPr>
              <a:t> Many of us forget to switch of the lights leaving the room in which we stay most of the time. </a:t>
            </a:r>
          </a:p>
          <a:p>
            <a:pPr marL="285750" indent="-285750">
              <a:buFont typeface="Arial" panose="020B0604020202020204" pitchFamily="34" charset="0"/>
              <a:buChar char="•"/>
            </a:pPr>
            <a:r>
              <a:rPr lang="en-US" spc="600" dirty="0" smtClean="0">
                <a:solidFill>
                  <a:schemeClr val="bg1">
                    <a:lumMod val="95000"/>
                    <a:lumOff val="5000"/>
                  </a:schemeClr>
                </a:solidFill>
                <a:latin typeface="Castellar" panose="020A0402060406010301" pitchFamily="18" charset="0"/>
              </a:rPr>
              <a:t>This results in unnecessary power wastage. </a:t>
            </a:r>
          </a:p>
          <a:p>
            <a:pPr marL="285750" indent="-285750">
              <a:buFont typeface="Arial" panose="020B0604020202020204" pitchFamily="34" charset="0"/>
              <a:buChar char="•"/>
            </a:pPr>
            <a:r>
              <a:rPr lang="en-US" spc="600" dirty="0" smtClean="0">
                <a:solidFill>
                  <a:schemeClr val="bg1">
                    <a:lumMod val="95000"/>
                    <a:lumOff val="5000"/>
                  </a:schemeClr>
                </a:solidFill>
                <a:latin typeface="Castellar" panose="020A0402060406010301" pitchFamily="18" charset="0"/>
              </a:rPr>
              <a:t>Therefore, a mobile control can turn on when the person enters and off when the person leaves the room.</a:t>
            </a:r>
            <a:r>
              <a:rPr lang="en-US" sz="1200" spc="600" dirty="0" smtClean="0">
                <a:solidFill>
                  <a:schemeClr val="bg1">
                    <a:lumMod val="95000"/>
                    <a:lumOff val="5000"/>
                  </a:schemeClr>
                </a:solidFill>
                <a:latin typeface="Castellar" panose="020A0402060406010301" pitchFamily="18" charset="0"/>
              </a:rPr>
              <a:t> </a:t>
            </a:r>
            <a:endParaRPr lang="en-US" sz="1200" spc="600" dirty="0">
              <a:solidFill>
                <a:schemeClr val="bg1">
                  <a:lumMod val="95000"/>
                  <a:lumOff val="5000"/>
                </a:schemeClr>
              </a:solidFill>
              <a:latin typeface="Castellar" panose="020A0402060406010301" pitchFamily="18" charset="0"/>
            </a:endParaRPr>
          </a:p>
          <a:p>
            <a:endParaRPr lang="en-US" sz="1200" b="1" dirty="0" smtClean="0">
              <a:ln w="6600">
                <a:solidFill>
                  <a:schemeClr val="accent2"/>
                </a:solidFill>
                <a:prstDash val="solid"/>
              </a:ln>
              <a:solidFill>
                <a:srgbClr val="FFFFFF"/>
              </a:solidFill>
              <a:effectLst>
                <a:outerShdw dist="38100" dir="2700000" algn="tl" rotWithShape="0">
                  <a:schemeClr val="accent2"/>
                </a:outerShdw>
              </a:effectLst>
            </a:endParaRPr>
          </a:p>
          <a:p>
            <a:pPr algn="ctr"/>
            <a:endParaRPr lang="en-US" sz="4000" b="1" dirty="0">
              <a:ln w="6600">
                <a:solidFill>
                  <a:schemeClr val="accent2"/>
                </a:solidFill>
                <a:prstDash val="solid"/>
              </a:ln>
              <a:solidFill>
                <a:srgbClr val="FFFFFF"/>
              </a:solidFill>
              <a:effectLst>
                <a:outerShdw dist="38100" dir="2700000" algn="tl" rotWithShape="0">
                  <a:schemeClr val="accent2"/>
                </a:outerShdw>
              </a:effectLst>
            </a:endParaRPr>
          </a:p>
          <a:p>
            <a:pPr algn="ctr"/>
            <a:endParaRPr lang="en-US" sz="4000" dirty="0"/>
          </a:p>
        </p:txBody>
      </p:sp>
    </p:spTree>
    <p:extLst>
      <p:ext uri="{BB962C8B-B14F-4D97-AF65-F5344CB8AC3E}">
        <p14:creationId xmlns:p14="http://schemas.microsoft.com/office/powerpoint/2010/main" val="3786922644"/>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525" y="125627"/>
            <a:ext cx="10820400" cy="1242693"/>
          </a:xfrm>
        </p:spPr>
        <p:txBody>
          <a:bodyPr>
            <a:normAutofit/>
          </a:bodyPr>
          <a:lstStyle/>
          <a:p>
            <a:pPr algn="ctr"/>
            <a:r>
              <a:rPr lang="en-US" sz="5400" b="1" cap="none" dirty="0" smtClean="0">
                <a:ln w="22225">
                  <a:solidFill>
                    <a:schemeClr val="accent2"/>
                  </a:solidFill>
                  <a:prstDash val="solid"/>
                </a:ln>
                <a:solidFill>
                  <a:schemeClr val="accent2">
                    <a:lumMod val="40000"/>
                    <a:lumOff val="60000"/>
                  </a:schemeClr>
                </a:solidFill>
              </a:rPr>
              <a:t>COMPONENTS</a:t>
            </a:r>
            <a:endParaRPr lang="en-US" sz="5400" dirty="0"/>
          </a:p>
        </p:txBody>
      </p:sp>
      <p:sp>
        <p:nvSpPr>
          <p:cNvPr id="7" name="Rounded Rectangle 6"/>
          <p:cNvSpPr/>
          <p:nvPr/>
        </p:nvSpPr>
        <p:spPr>
          <a:xfrm>
            <a:off x="249157" y="1109854"/>
            <a:ext cx="5898523" cy="229244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 name="TextBox 8"/>
          <p:cNvSpPr txBox="1"/>
          <p:nvPr/>
        </p:nvSpPr>
        <p:spPr>
          <a:xfrm>
            <a:off x="570302" y="1198385"/>
            <a:ext cx="5502334" cy="2308324"/>
          </a:xfrm>
          <a:prstGeom prst="rect">
            <a:avLst/>
          </a:prstGeom>
          <a:noFill/>
        </p:spPr>
        <p:txBody>
          <a:bodyPr wrap="square" rtlCol="0">
            <a:spAutoFit/>
          </a:bodyPr>
          <a:lstStyle/>
          <a:p>
            <a:r>
              <a:rPr lang="en-US" b="1" i="1" dirty="0"/>
              <a:t>The </a:t>
            </a:r>
            <a:r>
              <a:rPr lang="en-US" b="1" i="1" dirty="0" smtClean="0">
                <a:solidFill>
                  <a:schemeClr val="bg1"/>
                </a:solidFill>
              </a:rPr>
              <a:t>ARDUINO UNO </a:t>
            </a:r>
            <a:r>
              <a:rPr lang="en-US" b="1" i="1" dirty="0" smtClean="0"/>
              <a:t>is </a:t>
            </a:r>
            <a:r>
              <a:rPr lang="en-US" b="1" i="1" dirty="0"/>
              <a:t>a microcontroller board based on the ATmega328. It has 20 digital input/output pins (of which 6 can be used as PWM outputs and 6 can be used as analog inputs), a 16 MHz resonator, a USB connection, a power jack, an in-circuit system programming (ICSP) header, and a reset button.</a:t>
            </a:r>
          </a:p>
          <a:p>
            <a:endParaRPr lang="en-US" dirty="0"/>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5843" t="19158" r="6742" b="17921"/>
          <a:stretch/>
        </p:blipFill>
        <p:spPr>
          <a:xfrm>
            <a:off x="7700816" y="1135764"/>
            <a:ext cx="3516509" cy="25311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Rounded Rectangle 10"/>
          <p:cNvSpPr/>
          <p:nvPr/>
        </p:nvSpPr>
        <p:spPr>
          <a:xfrm>
            <a:off x="412124" y="3889420"/>
            <a:ext cx="5735556" cy="27303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rotWithShape="1">
          <a:blip r:embed="rId3" cstate="print">
            <a:extLst>
              <a:ext uri="{28A0092B-C50C-407E-A947-70E740481C1C}">
                <a14:useLocalDpi xmlns:a14="http://schemas.microsoft.com/office/drawing/2010/main" val="0"/>
              </a:ext>
            </a:extLst>
          </a:blip>
          <a:srcRect t="12367" b="13237"/>
          <a:stretch/>
        </p:blipFill>
        <p:spPr>
          <a:xfrm>
            <a:off x="7700816" y="3949241"/>
            <a:ext cx="3509157" cy="26106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TextBox 12"/>
          <p:cNvSpPr txBox="1"/>
          <p:nvPr/>
        </p:nvSpPr>
        <p:spPr>
          <a:xfrm>
            <a:off x="679525" y="4034418"/>
            <a:ext cx="5115968" cy="2585323"/>
          </a:xfrm>
          <a:prstGeom prst="rect">
            <a:avLst/>
          </a:prstGeom>
          <a:noFill/>
        </p:spPr>
        <p:txBody>
          <a:bodyPr wrap="square" rtlCol="0">
            <a:spAutoFit/>
          </a:bodyPr>
          <a:lstStyle/>
          <a:p>
            <a:r>
              <a:rPr lang="en-US" b="1" i="1" dirty="0" smtClean="0">
                <a:solidFill>
                  <a:schemeClr val="bg1"/>
                </a:solidFill>
              </a:rPr>
              <a:t>HC-05 MODULE</a:t>
            </a:r>
            <a:r>
              <a:rPr lang="en-US" i="1" dirty="0"/>
              <a:t> is an easy to use Bluetooth SPP (Serial Port Protocol) module, designed for transparent wireless serial connection setup. Serial port Bluetooth module is fully qualified Bluetooth V2.0+EDR (Enhanced Data Rate) 3Mbps Modulation with complete 2.4GHz radio transceiver and baseband.</a:t>
            </a:r>
          </a:p>
        </p:txBody>
      </p:sp>
    </p:spTree>
    <p:extLst>
      <p:ext uri="{BB962C8B-B14F-4D97-AF65-F5344CB8AC3E}">
        <p14:creationId xmlns:p14="http://schemas.microsoft.com/office/powerpoint/2010/main" val="3663300238"/>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3833" y="457632"/>
            <a:ext cx="3574567" cy="2624153"/>
          </a:xfrm>
          <a:prstGeom prst="rect">
            <a:avLst/>
          </a:prstGeom>
        </p:spPr>
      </p:pic>
      <p:sp>
        <p:nvSpPr>
          <p:cNvPr id="6" name="Rounded Rectangle 5"/>
          <p:cNvSpPr/>
          <p:nvPr/>
        </p:nvSpPr>
        <p:spPr>
          <a:xfrm>
            <a:off x="811368" y="655684"/>
            <a:ext cx="6143224" cy="2718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184855" y="737701"/>
            <a:ext cx="5666705" cy="2554545"/>
          </a:xfrm>
          <a:prstGeom prst="rect">
            <a:avLst/>
          </a:prstGeom>
          <a:noFill/>
        </p:spPr>
        <p:txBody>
          <a:bodyPr wrap="square" rtlCol="0">
            <a:spAutoFit/>
          </a:bodyPr>
          <a:lstStyle/>
          <a:p>
            <a:r>
              <a:rPr lang="en-US" sz="2000" dirty="0"/>
              <a:t>A </a:t>
            </a:r>
            <a:r>
              <a:rPr lang="en-US" sz="2000" b="1" i="1" dirty="0" smtClean="0">
                <a:solidFill>
                  <a:schemeClr val="bg1"/>
                </a:solidFill>
              </a:rPr>
              <a:t>BREADBOARD</a:t>
            </a:r>
            <a:r>
              <a:rPr lang="en-US" sz="2000" dirty="0"/>
              <a:t> is a solderless device for temporary prototype with electronics and test circuit designs. Most electronic components in electronic circuits can be interconnected by inserting their leads or terminals into the holes and then making connections through wires where appropriate.</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11160" t="20676" r="11739" b="22705"/>
          <a:stretch/>
        </p:blipFill>
        <p:spPr>
          <a:xfrm>
            <a:off x="7664327" y="4171625"/>
            <a:ext cx="3516509" cy="1984009"/>
          </a:xfrm>
          <a:prstGeom prst="rect">
            <a:avLst/>
          </a:prstGeom>
        </p:spPr>
      </p:pic>
      <p:sp>
        <p:nvSpPr>
          <p:cNvPr id="9" name="Rounded Rectangle 8"/>
          <p:cNvSpPr/>
          <p:nvPr/>
        </p:nvSpPr>
        <p:spPr>
          <a:xfrm>
            <a:off x="1184855" y="3979572"/>
            <a:ext cx="5950041" cy="2627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519707" y="4262907"/>
            <a:ext cx="5074276" cy="1754326"/>
          </a:xfrm>
          <a:prstGeom prst="rect">
            <a:avLst/>
          </a:prstGeom>
          <a:noFill/>
        </p:spPr>
        <p:txBody>
          <a:bodyPr wrap="square" rtlCol="0">
            <a:spAutoFit/>
          </a:bodyPr>
          <a:lstStyle/>
          <a:p>
            <a:r>
              <a:rPr lang="en-US" dirty="0"/>
              <a:t>A light-emitting diode (LED) is a semiconductor light source that emits light when current flows through it. Electrons in the semiconductor recombine with electron holes, releasing energy in the </a:t>
            </a:r>
            <a:r>
              <a:rPr lang="en-US" b="1" dirty="0"/>
              <a:t>form</a:t>
            </a:r>
            <a:r>
              <a:rPr lang="en-US" dirty="0"/>
              <a:t> of photons.</a:t>
            </a:r>
          </a:p>
        </p:txBody>
      </p:sp>
    </p:spTree>
    <p:extLst>
      <p:ext uri="{BB962C8B-B14F-4D97-AF65-F5344CB8AC3E}">
        <p14:creationId xmlns:p14="http://schemas.microsoft.com/office/powerpoint/2010/main" val="1578329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2638" y="633296"/>
            <a:ext cx="3529960" cy="1984009"/>
          </a:xfrm>
          <a:prstGeom prst="rect">
            <a:avLst/>
          </a:prstGeom>
        </p:spPr>
      </p:pic>
      <p:pic>
        <p:nvPicPr>
          <p:cNvPr id="1026" name="Picture 2" descr="Image result for MOC 3041 pic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9636" y="3121471"/>
            <a:ext cx="3295964" cy="3295964"/>
          </a:xfrm>
          <a:prstGeom prst="rect">
            <a:avLst/>
          </a:prstGeom>
          <a:noFill/>
          <a:extLst>
            <a:ext uri="{909E8E84-426E-40DD-AFC4-6F175D3DCCD1}">
              <a14:hiddenFill xmlns:a14="http://schemas.microsoft.com/office/drawing/2010/main">
                <a:solidFill>
                  <a:srgbClr val="FFFFFF"/>
                </a:solidFill>
              </a14:hiddenFill>
            </a:ext>
          </a:extLst>
        </p:spPr>
      </p:pic>
      <p:sp>
        <p:nvSpPr>
          <p:cNvPr id="3" name="Round Diagonal Corner Rectangle 2"/>
          <p:cNvSpPr/>
          <p:nvPr/>
        </p:nvSpPr>
        <p:spPr>
          <a:xfrm>
            <a:off x="759854" y="3245476"/>
            <a:ext cx="6078828" cy="2871989"/>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146220" y="3606085"/>
            <a:ext cx="5112912" cy="1754326"/>
          </a:xfrm>
          <a:prstGeom prst="rect">
            <a:avLst/>
          </a:prstGeom>
          <a:noFill/>
        </p:spPr>
        <p:txBody>
          <a:bodyPr wrap="square" rtlCol="0">
            <a:spAutoFit/>
          </a:bodyPr>
          <a:lstStyle/>
          <a:p>
            <a:r>
              <a:rPr lang="en-US" dirty="0"/>
              <a:t>The </a:t>
            </a:r>
            <a:r>
              <a:rPr lang="en-US" b="1" dirty="0"/>
              <a:t>MOC3041</a:t>
            </a:r>
            <a:r>
              <a:rPr lang="en-US" dirty="0"/>
              <a:t> device consist of gallium arsenide infrared emitting diodes optically coupled to a monolithic silicon detector performing the </a:t>
            </a:r>
            <a:r>
              <a:rPr lang="en-US" b="1" dirty="0"/>
              <a:t>function</a:t>
            </a:r>
            <a:r>
              <a:rPr lang="en-US" dirty="0"/>
              <a:t> of a Zero Voltage Crossing bilateral </a:t>
            </a:r>
            <a:r>
              <a:rPr lang="en-US" dirty="0" err="1"/>
              <a:t>triac</a:t>
            </a:r>
            <a:r>
              <a:rPr lang="en-US" dirty="0"/>
              <a:t> driver. Features: Simplifies Logic Control of 115 </a:t>
            </a:r>
            <a:r>
              <a:rPr lang="en-US" dirty="0" err="1"/>
              <a:t>Vac</a:t>
            </a:r>
            <a:r>
              <a:rPr lang="en-US" dirty="0"/>
              <a:t> Power.</a:t>
            </a:r>
          </a:p>
        </p:txBody>
      </p:sp>
      <p:sp>
        <p:nvSpPr>
          <p:cNvPr id="5" name="Snip Single Corner Rectangle 4"/>
          <p:cNvSpPr/>
          <p:nvPr/>
        </p:nvSpPr>
        <p:spPr>
          <a:xfrm>
            <a:off x="759854" y="633296"/>
            <a:ext cx="6078828" cy="217429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27279" y="837127"/>
            <a:ext cx="5331853" cy="2031325"/>
          </a:xfrm>
          <a:prstGeom prst="rect">
            <a:avLst/>
          </a:prstGeom>
          <a:noFill/>
        </p:spPr>
        <p:txBody>
          <a:bodyPr wrap="square" rtlCol="0">
            <a:spAutoFit/>
          </a:bodyPr>
          <a:lstStyle/>
          <a:p>
            <a:r>
              <a:rPr lang="en-US" b="1" dirty="0"/>
              <a:t>Jumper wires</a:t>
            </a:r>
            <a:r>
              <a:rPr lang="en-US" dirty="0"/>
              <a:t> are simply </a:t>
            </a:r>
            <a:r>
              <a:rPr lang="en-US" b="1" dirty="0"/>
              <a:t>wires</a:t>
            </a:r>
            <a:r>
              <a:rPr lang="en-US" dirty="0"/>
              <a:t> that have connector pins at each end, allowing them to be used to connect two points to each other without </a:t>
            </a:r>
            <a:r>
              <a:rPr lang="en-US" dirty="0" err="1"/>
              <a:t>soldering.</a:t>
            </a:r>
            <a:r>
              <a:rPr lang="en-US" b="1" dirty="0" err="1"/>
              <a:t>Jumper</a:t>
            </a:r>
            <a:r>
              <a:rPr lang="en-US" b="1" dirty="0"/>
              <a:t> wires</a:t>
            </a:r>
            <a:r>
              <a:rPr lang="en-US" dirty="0"/>
              <a:t> are typically used with breadboards and other prototyping tools in order to make it easy to change a circuit as needed.</a:t>
            </a:r>
          </a:p>
        </p:txBody>
      </p:sp>
    </p:spTree>
    <p:extLst>
      <p:ext uri="{BB962C8B-B14F-4D97-AF65-F5344CB8AC3E}">
        <p14:creationId xmlns:p14="http://schemas.microsoft.com/office/powerpoint/2010/main" val="382762753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BT1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0769" y="761887"/>
            <a:ext cx="3605056" cy="250080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4059" y="3823348"/>
            <a:ext cx="3038475" cy="2276475"/>
          </a:xfrm>
          <a:prstGeom prst="rect">
            <a:avLst/>
          </a:prstGeom>
        </p:spPr>
      </p:pic>
      <p:sp>
        <p:nvSpPr>
          <p:cNvPr id="3" name="Round Single Corner Rectangle 2"/>
          <p:cNvSpPr/>
          <p:nvPr/>
        </p:nvSpPr>
        <p:spPr>
          <a:xfrm>
            <a:off x="553792" y="3618963"/>
            <a:ext cx="5550794" cy="2480860"/>
          </a:xfrm>
          <a:prstGeom prst="round1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 name="TextBox 3"/>
          <p:cNvSpPr txBox="1"/>
          <p:nvPr/>
        </p:nvSpPr>
        <p:spPr>
          <a:xfrm>
            <a:off x="721217" y="3823348"/>
            <a:ext cx="5022760" cy="2308324"/>
          </a:xfrm>
          <a:prstGeom prst="rect">
            <a:avLst/>
          </a:prstGeom>
          <a:noFill/>
        </p:spPr>
        <p:txBody>
          <a:bodyPr wrap="square" rtlCol="0">
            <a:spAutoFit/>
          </a:bodyPr>
          <a:lstStyle/>
          <a:p>
            <a:r>
              <a:rPr lang="en-US" dirty="0"/>
              <a:t>A </a:t>
            </a:r>
            <a:r>
              <a:rPr lang="en-US" b="1" dirty="0"/>
              <a:t>capacitor</a:t>
            </a:r>
            <a:r>
              <a:rPr lang="en-US" dirty="0"/>
              <a:t> is an electronic component used to store energy. ... </a:t>
            </a:r>
            <a:r>
              <a:rPr lang="en-US" b="1" dirty="0"/>
              <a:t>Capacitors</a:t>
            </a:r>
            <a:r>
              <a:rPr lang="en-US" dirty="0"/>
              <a:t> are measured in Farads as well as subdivisions of Farads such as </a:t>
            </a:r>
            <a:r>
              <a:rPr lang="en-US" dirty="0" err="1"/>
              <a:t>uF</a:t>
            </a:r>
            <a:r>
              <a:rPr lang="en-US" dirty="0"/>
              <a:t>(</a:t>
            </a:r>
            <a:r>
              <a:rPr lang="en-US" b="1" dirty="0"/>
              <a:t>microfarad</a:t>
            </a:r>
            <a:r>
              <a:rPr lang="en-US" dirty="0"/>
              <a:t>), </a:t>
            </a:r>
            <a:r>
              <a:rPr lang="en-US" dirty="0" err="1"/>
              <a:t>nF</a:t>
            </a:r>
            <a:r>
              <a:rPr lang="en-US" dirty="0"/>
              <a:t> (</a:t>
            </a:r>
            <a:r>
              <a:rPr lang="en-US" dirty="0" err="1"/>
              <a:t>nanofarad</a:t>
            </a:r>
            <a:r>
              <a:rPr lang="en-US" dirty="0"/>
              <a:t>), &amp; pF (</a:t>
            </a:r>
            <a:r>
              <a:rPr lang="en-US" dirty="0" err="1"/>
              <a:t>picofarad</a:t>
            </a:r>
            <a:r>
              <a:rPr lang="en-US" dirty="0"/>
              <a:t>) and </a:t>
            </a:r>
            <a:r>
              <a:rPr lang="en-US" b="1" dirty="0"/>
              <a:t>capacitors</a:t>
            </a:r>
            <a:r>
              <a:rPr lang="en-US" dirty="0"/>
              <a:t> that are rated at 1 Farad or greater are typically referred to as Supercapacitors.</a:t>
            </a:r>
          </a:p>
        </p:txBody>
      </p:sp>
    </p:spTree>
    <p:extLst>
      <p:ext uri="{BB962C8B-B14F-4D97-AF65-F5344CB8AC3E}">
        <p14:creationId xmlns:p14="http://schemas.microsoft.com/office/powerpoint/2010/main" val="238367783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3436" y="1893194"/>
            <a:ext cx="3657600" cy="3657600"/>
          </a:xfrm>
          <a:prstGeom prst="rect">
            <a:avLst/>
          </a:prstGeom>
        </p:spPr>
      </p:pic>
      <p:sp>
        <p:nvSpPr>
          <p:cNvPr id="3" name="Snip Diagonal Corner Rectangle 2"/>
          <p:cNvSpPr/>
          <p:nvPr/>
        </p:nvSpPr>
        <p:spPr>
          <a:xfrm>
            <a:off x="515155" y="1558343"/>
            <a:ext cx="5293217" cy="4327301"/>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339403" y="1893194"/>
            <a:ext cx="4224270" cy="3693319"/>
          </a:xfrm>
          <a:prstGeom prst="rect">
            <a:avLst/>
          </a:prstGeom>
          <a:noFill/>
        </p:spPr>
        <p:txBody>
          <a:bodyPr wrap="square" rtlCol="0">
            <a:spAutoFit/>
          </a:bodyPr>
          <a:lstStyle/>
          <a:p>
            <a:r>
              <a:rPr lang="en-US" dirty="0"/>
              <a:t>In </a:t>
            </a:r>
            <a:r>
              <a:rPr lang="en-US" dirty="0">
                <a:hlinkClick r:id="rId3" tooltip="Electronics"/>
              </a:rPr>
              <a:t>electronics</a:t>
            </a:r>
            <a:r>
              <a:rPr lang="en-US" dirty="0"/>
              <a:t> and </a:t>
            </a:r>
            <a:r>
              <a:rPr lang="en-US" dirty="0">
                <a:hlinkClick r:id="rId4" tooltip="Electrical engineering"/>
              </a:rPr>
              <a:t>electrical engineering</a:t>
            </a:r>
            <a:r>
              <a:rPr lang="en-US" dirty="0"/>
              <a:t>, a </a:t>
            </a:r>
            <a:r>
              <a:rPr lang="en-US" b="1" dirty="0"/>
              <a:t>fuse</a:t>
            </a:r>
            <a:r>
              <a:rPr lang="en-US" dirty="0"/>
              <a:t> is an electrical safety device that operates to provide </a:t>
            </a:r>
            <a:r>
              <a:rPr lang="en-US" dirty="0">
                <a:hlinkClick r:id="rId5" tooltip="Overcurrent"/>
              </a:rPr>
              <a:t>overcurrent</a:t>
            </a:r>
            <a:r>
              <a:rPr lang="en-US" dirty="0"/>
              <a:t> protection of an electrical circuit. Its essential component is a metal wire or strip that melts when too much current flows through it, thereby interrupting the current. It is a </a:t>
            </a:r>
            <a:r>
              <a:rPr lang="en-US" dirty="0">
                <a:hlinkClick r:id="rId6" tooltip="Sacrificial device"/>
              </a:rPr>
              <a:t>sacrificial device</a:t>
            </a:r>
            <a:r>
              <a:rPr lang="en-US" dirty="0"/>
              <a:t>; once a fuse has operated it is an open circuit, and it must be replaced or rewired, depending on type.</a:t>
            </a:r>
          </a:p>
        </p:txBody>
      </p:sp>
    </p:spTree>
    <p:extLst>
      <p:ext uri="{BB962C8B-B14F-4D97-AF65-F5344CB8AC3E}">
        <p14:creationId xmlns:p14="http://schemas.microsoft.com/office/powerpoint/2010/main" val="80371103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667000" y="-2667000"/>
            <a:ext cx="6858000" cy="12192000"/>
          </a:xfrm>
          <a:prstGeom prst="rect">
            <a:avLst/>
          </a:prstGeom>
        </p:spPr>
      </p:pic>
      <p:sp>
        <p:nvSpPr>
          <p:cNvPr id="5" name="Oval 4"/>
          <p:cNvSpPr/>
          <p:nvPr/>
        </p:nvSpPr>
        <p:spPr>
          <a:xfrm>
            <a:off x="7186411" y="4031087"/>
            <a:ext cx="4365938" cy="264016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TextBox 5"/>
          <p:cNvSpPr txBox="1"/>
          <p:nvPr/>
        </p:nvSpPr>
        <p:spPr>
          <a:xfrm>
            <a:off x="7765960" y="4332154"/>
            <a:ext cx="3206839" cy="2339102"/>
          </a:xfrm>
          <a:prstGeom prst="rect">
            <a:avLst/>
          </a:prstGeom>
          <a:noFill/>
        </p:spPr>
        <p:txBody>
          <a:bodyPr wrap="square" rtlCol="0">
            <a:spAutoFit/>
          </a:bodyPr>
          <a:lstStyle/>
          <a:p>
            <a:pPr algn="ctr"/>
            <a:r>
              <a:rPr lang="en-US" sz="3200" b="1" dirty="0">
                <a:ln w="22225">
                  <a:solidFill>
                    <a:schemeClr val="accent2"/>
                  </a:solidFill>
                  <a:prstDash val="solid"/>
                </a:ln>
                <a:solidFill>
                  <a:schemeClr val="accent2">
                    <a:lumMod val="40000"/>
                    <a:lumOff val="60000"/>
                  </a:schemeClr>
                </a:solidFill>
              </a:rPr>
              <a:t>CIRCUIT FOR BOTH AC AND DC COMPONENTS</a:t>
            </a:r>
          </a:p>
          <a:p>
            <a:endParaRPr lang="en-US" dirty="0"/>
          </a:p>
        </p:txBody>
      </p:sp>
    </p:spTree>
    <p:extLst>
      <p:ext uri="{BB962C8B-B14F-4D97-AF65-F5344CB8AC3E}">
        <p14:creationId xmlns:p14="http://schemas.microsoft.com/office/powerpoint/2010/main" val="344235220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4610637"/>
          </a:xfrm>
          <a:prstGeom prst="rect">
            <a:avLst/>
          </a:prstGeom>
        </p:spPr>
      </p:pic>
      <p:sp>
        <p:nvSpPr>
          <p:cNvPr id="3" name="Double Wave 2"/>
          <p:cNvSpPr/>
          <p:nvPr/>
        </p:nvSpPr>
        <p:spPr>
          <a:xfrm>
            <a:off x="1828800" y="4958366"/>
            <a:ext cx="7778839" cy="1584102"/>
          </a:xfrm>
          <a:prstGeom prst="doubleWav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 name="TextBox 3"/>
          <p:cNvSpPr txBox="1"/>
          <p:nvPr/>
        </p:nvSpPr>
        <p:spPr>
          <a:xfrm>
            <a:off x="2176530" y="5357611"/>
            <a:ext cx="6490952" cy="1384995"/>
          </a:xfrm>
          <a:prstGeom prst="rect">
            <a:avLst/>
          </a:prstGeom>
          <a:noFill/>
        </p:spPr>
        <p:txBody>
          <a:bodyPr wrap="square" rtlCol="0">
            <a:spAutoFit/>
          </a:bodyPr>
          <a:lstStyle/>
          <a:p>
            <a:pPr algn="ctr"/>
            <a:r>
              <a:rPr 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DIMMER CIRCUIT</a:t>
            </a:r>
          </a:p>
          <a:p>
            <a:endParaRPr lang="en-US" sz="4000" dirty="0"/>
          </a:p>
        </p:txBody>
      </p:sp>
    </p:spTree>
    <p:extLst>
      <p:ext uri="{BB962C8B-B14F-4D97-AF65-F5344CB8AC3E}">
        <p14:creationId xmlns:p14="http://schemas.microsoft.com/office/powerpoint/2010/main" val="346395870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380</TotalTime>
  <Words>394</Words>
  <Application>Microsoft Office PowerPoint</Application>
  <PresentationFormat>Widescreen</PresentationFormat>
  <Paragraphs>72</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Arial</vt:lpstr>
      <vt:lpstr>Calibri</vt:lpstr>
      <vt:lpstr>Castellar</vt:lpstr>
      <vt:lpstr>Century Gothic</vt:lpstr>
      <vt:lpstr>Wingdings</vt:lpstr>
      <vt:lpstr>Vapor Trail</vt:lpstr>
      <vt:lpstr>Mobile controlled home lights on/off with intensity control  </vt:lpstr>
      <vt:lpstr>PowerPoint Presentation</vt:lpstr>
      <vt:lpstr>COMPONENTS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controlled home lights on/off with intensity control</dc:title>
  <dc:creator>vineetha kattamuri</dc:creator>
  <cp:lastModifiedBy>vineetha kattamuri</cp:lastModifiedBy>
  <cp:revision>26</cp:revision>
  <dcterms:created xsi:type="dcterms:W3CDTF">2019-01-21T13:24:52Z</dcterms:created>
  <dcterms:modified xsi:type="dcterms:W3CDTF">2019-01-21T19:49:04Z</dcterms:modified>
</cp:coreProperties>
</file>