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hilesh Koti" initials="AK" lastIdx="1" clrIdx="0">
    <p:extLst>
      <p:ext uri="{19B8F6BF-5375-455C-9EA6-DF929625EA0E}">
        <p15:presenceInfo xmlns:p15="http://schemas.microsoft.com/office/powerpoint/2012/main" userId="299464d548455a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DB6A-42B5-465B-A35E-CFEBAD9D477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3B8A-73A3-4488-959B-BAF067F99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2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4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2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75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7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6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0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68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3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16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3B8A-73A3-4488-959B-BAF067F9927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3424" y="2367153"/>
            <a:ext cx="4137151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854" y="1268983"/>
            <a:ext cx="8162290" cy="435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dd.ics.uci.edu/databases/kddcup99/kddcup99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10000" y="3617515"/>
            <a:ext cx="5181601" cy="2121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1305" algn="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D0D0D"/>
                </a:solidFill>
                <a:latin typeface="Arial"/>
                <a:cs typeface="Arial"/>
              </a:rPr>
              <a:t>Presented</a:t>
            </a:r>
            <a:r>
              <a:rPr sz="2000" b="1" spc="-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D0D0D"/>
                </a:solidFill>
                <a:latin typeface="Arial"/>
                <a:cs typeface="Arial"/>
              </a:rPr>
              <a:t>By</a:t>
            </a:r>
            <a:endParaRPr lang="en-US" sz="2000" b="1" spc="5" dirty="0">
              <a:solidFill>
                <a:srgbClr val="0D0D0D"/>
              </a:solidFill>
              <a:latin typeface="Arial"/>
              <a:cs typeface="Arial"/>
            </a:endParaRPr>
          </a:p>
          <a:p>
            <a:pPr marL="12700" marR="5080" indent="1551305" algn="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D0D0D"/>
                </a:solidFill>
                <a:latin typeface="Arial"/>
                <a:cs typeface="Arial"/>
              </a:rPr>
              <a:t>Batch</a:t>
            </a:r>
            <a:r>
              <a:rPr sz="20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No:</a:t>
            </a:r>
            <a:r>
              <a:rPr sz="2000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sz="2000" spc="-175" dirty="0">
                <a:solidFill>
                  <a:srgbClr val="0D0D0D"/>
                </a:solidFill>
                <a:latin typeface="Arial"/>
                <a:cs typeface="Arial"/>
              </a:rPr>
              <a:t>04</a:t>
            </a:r>
          </a:p>
          <a:p>
            <a:pPr marL="12700" marR="5080" indent="1551305" algn="r">
              <a:lnSpc>
                <a:spcPct val="100000"/>
              </a:lnSpc>
              <a:spcBef>
                <a:spcPts val="100"/>
              </a:spcBef>
            </a:pPr>
            <a:r>
              <a:rPr lang="en-US" spc="-175" dirty="0">
                <a:solidFill>
                  <a:srgbClr val="0D0D0D"/>
                </a:solidFill>
                <a:latin typeface="Arial"/>
                <a:cs typeface="Arial"/>
              </a:rPr>
              <a:t>K  V  S  P AKHILESH(18L31A1201)</a:t>
            </a:r>
          </a:p>
          <a:p>
            <a:pPr marL="12700" marR="5080" indent="1551305" algn="r">
              <a:spcBef>
                <a:spcPts val="100"/>
              </a:spcBef>
            </a:pPr>
            <a:r>
              <a:rPr lang="en-US" spc="-175" dirty="0">
                <a:solidFill>
                  <a:srgbClr val="0D0D0D"/>
                </a:solidFill>
                <a:latin typeface="Arial"/>
                <a:cs typeface="Arial"/>
              </a:rPr>
              <a:t>G O S MANIKANTA(18L31A1248)</a:t>
            </a:r>
          </a:p>
          <a:p>
            <a:pPr marL="12700" marR="5080" indent="1551305" algn="r">
              <a:spcBef>
                <a:spcPts val="100"/>
              </a:spcBef>
            </a:pPr>
            <a:r>
              <a:rPr lang="en-US" spc="-175" dirty="0">
                <a:solidFill>
                  <a:srgbClr val="0D0D0D"/>
                </a:solidFill>
                <a:latin typeface="Arial"/>
                <a:cs typeface="Arial"/>
              </a:rPr>
              <a:t>T SRAVANTHI(18L31A1234)</a:t>
            </a:r>
          </a:p>
          <a:p>
            <a:pPr marL="12700" marR="5080" indent="1551305" algn="r">
              <a:lnSpc>
                <a:spcPct val="100000"/>
              </a:lnSpc>
              <a:spcBef>
                <a:spcPts val="100"/>
              </a:spcBef>
            </a:pPr>
            <a:r>
              <a:rPr lang="en-US" spc="-175" dirty="0">
                <a:solidFill>
                  <a:srgbClr val="0D0D0D"/>
                </a:solidFill>
                <a:latin typeface="Arial"/>
                <a:cs typeface="Arial"/>
              </a:rPr>
              <a:t>S SANDEEP RAHUL(18L31A1273) </a:t>
            </a:r>
            <a:r>
              <a:rPr lang="en-US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endParaRPr lang="en-US" spc="-75" dirty="0">
              <a:solidFill>
                <a:srgbClr val="0D0D0D"/>
              </a:solidFill>
              <a:latin typeface="Arial"/>
              <a:cs typeface="Arial"/>
            </a:endParaRPr>
          </a:p>
          <a:p>
            <a:pPr marL="12700" marR="5080" indent="1551305" algn="r">
              <a:spcBef>
                <a:spcPts val="100"/>
              </a:spcBef>
            </a:pPr>
            <a:r>
              <a:rPr lang="en-US" sz="2000" spc="-175" dirty="0">
                <a:solidFill>
                  <a:srgbClr val="0D0D0D"/>
                </a:solidFill>
                <a:latin typeface="Arial"/>
                <a:cs typeface="Arial"/>
              </a:rPr>
              <a:t>T SAI LAKSHMI(18L31A1231)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6243" y="6476999"/>
            <a:ext cx="21480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0" dirty="0">
                <a:latin typeface="Arial"/>
                <a:cs typeface="Arial"/>
              </a:rPr>
              <a:t>Date:26/05/2022</a:t>
            </a:r>
            <a:r>
              <a:rPr lang="en-IN" dirty="0">
                <a:solidFill>
                  <a:schemeClr val="bg1"/>
                </a:solidFill>
              </a:rPr>
              <a:t> 05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6697" y="6437245"/>
            <a:ext cx="172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No:1</a:t>
            </a:r>
            <a:endParaRPr lang="en-IN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4EA0AE2-297E-4180-9521-55B6F6F02D55}"/>
              </a:ext>
            </a:extLst>
          </p:cNvPr>
          <p:cNvSpPr/>
          <p:nvPr/>
        </p:nvSpPr>
        <p:spPr>
          <a:xfrm>
            <a:off x="152399" y="422736"/>
            <a:ext cx="870204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426F8A-304D-4477-8898-33BF7CEA317D}"/>
              </a:ext>
            </a:extLst>
          </p:cNvPr>
          <p:cNvSpPr/>
          <p:nvPr/>
        </p:nvSpPr>
        <p:spPr>
          <a:xfrm>
            <a:off x="476243" y="309728"/>
            <a:ext cx="85854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Department of Information Technology</a:t>
            </a:r>
            <a:br>
              <a:rPr lang="en-IN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VIGNAN’S INSTITUTE OF INFORMATION TECHNOLOGY</a:t>
            </a:r>
            <a:br>
              <a:rPr lang="en-IN" sz="2000" b="1" dirty="0">
                <a:latin typeface="Times New Roman" pitchFamily="18" charset="0"/>
                <a:cs typeface="Times New Roman" pitchFamily="18" charset="0"/>
              </a:rPr>
            </a:b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br>
              <a:rPr lang="en-IN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Packet Filtering using Machine Learning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7207B3-DB72-472F-A631-677CC229C360}"/>
              </a:ext>
            </a:extLst>
          </p:cNvPr>
          <p:cNvSpPr/>
          <p:nvPr/>
        </p:nvSpPr>
        <p:spPr>
          <a:xfrm>
            <a:off x="103090" y="360375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 The Esteemed Guidance of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Ch. Srinivasa Reddy,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M.Tech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Assistant Professor/Associate Professor/Professor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Department</a:t>
            </a:r>
          </a:p>
          <a:p>
            <a:pPr algn="ct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B086A722-3F23-4B48-BF87-3C7A41DC2270}"/>
              </a:ext>
            </a:extLst>
          </p:cNvPr>
          <p:cNvSpPr txBox="1">
            <a:spLocks/>
          </p:cNvSpPr>
          <p:nvPr/>
        </p:nvSpPr>
        <p:spPr>
          <a:xfrm>
            <a:off x="2827447" y="6476999"/>
            <a:ext cx="38830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SEQUENCE DIAGRAM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56304C-FCC0-4B5E-BE6D-69E7AB4D903A}"/>
              </a:ext>
            </a:extLst>
          </p:cNvPr>
          <p:cNvSpPr/>
          <p:nvPr/>
        </p:nvSpPr>
        <p:spPr>
          <a:xfrm>
            <a:off x="533400" y="1143000"/>
            <a:ext cx="1607109" cy="914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69B350-2F0B-4972-8375-EF333DAE3DB0}"/>
              </a:ext>
            </a:extLst>
          </p:cNvPr>
          <p:cNvSpPr/>
          <p:nvPr/>
        </p:nvSpPr>
        <p:spPr>
          <a:xfrm>
            <a:off x="2724835" y="1143000"/>
            <a:ext cx="1607109" cy="914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Intrusion Prevention System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372670-B2D8-4670-BAB9-6CE1F0D5E877}"/>
              </a:ext>
            </a:extLst>
          </p:cNvPr>
          <p:cNvSpPr/>
          <p:nvPr/>
        </p:nvSpPr>
        <p:spPr>
          <a:xfrm>
            <a:off x="4916270" y="1143000"/>
            <a:ext cx="1607109" cy="914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Machine Learning Model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E4C5E6-87E2-45C5-9C48-687420CDFDC0}"/>
              </a:ext>
            </a:extLst>
          </p:cNvPr>
          <p:cNvSpPr/>
          <p:nvPr/>
        </p:nvSpPr>
        <p:spPr>
          <a:xfrm>
            <a:off x="7107705" y="1143000"/>
            <a:ext cx="1607109" cy="914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02F1DE-0AB4-401B-B8FB-43EB1F1B8E75}"/>
              </a:ext>
            </a:extLst>
          </p:cNvPr>
          <p:cNvCxnSpPr>
            <a:stCxn id="11" idx="2"/>
          </p:cNvCxnSpPr>
          <p:nvPr/>
        </p:nvCxnSpPr>
        <p:spPr>
          <a:xfrm flipH="1">
            <a:off x="1336954" y="2057400"/>
            <a:ext cx="1" cy="335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43E56D-BF3B-480D-BDE4-A43BF364ED15}"/>
              </a:ext>
            </a:extLst>
          </p:cNvPr>
          <p:cNvCxnSpPr/>
          <p:nvPr/>
        </p:nvCxnSpPr>
        <p:spPr>
          <a:xfrm flipH="1">
            <a:off x="3528388" y="2068727"/>
            <a:ext cx="1" cy="335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077476-BADA-4EC1-84BE-88A728568D32}"/>
              </a:ext>
            </a:extLst>
          </p:cNvPr>
          <p:cNvCxnSpPr/>
          <p:nvPr/>
        </p:nvCxnSpPr>
        <p:spPr>
          <a:xfrm flipH="1">
            <a:off x="5719822" y="2051461"/>
            <a:ext cx="1" cy="335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1C043E-8D49-461D-A4CE-718D7523DA80}"/>
              </a:ext>
            </a:extLst>
          </p:cNvPr>
          <p:cNvCxnSpPr/>
          <p:nvPr/>
        </p:nvCxnSpPr>
        <p:spPr>
          <a:xfrm flipH="1">
            <a:off x="7913422" y="2055114"/>
            <a:ext cx="1" cy="335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F820FC-1A4B-4872-8501-F946F7A9BBBC}"/>
              </a:ext>
            </a:extLst>
          </p:cNvPr>
          <p:cNvSpPr/>
          <p:nvPr/>
        </p:nvSpPr>
        <p:spPr>
          <a:xfrm>
            <a:off x="1236637" y="2362200"/>
            <a:ext cx="211157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F284EA-B14F-41EE-B87D-320BE6A1A6D2}"/>
              </a:ext>
            </a:extLst>
          </p:cNvPr>
          <p:cNvSpPr/>
          <p:nvPr/>
        </p:nvSpPr>
        <p:spPr>
          <a:xfrm>
            <a:off x="1230293" y="4047845"/>
            <a:ext cx="211157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C5FF5B-CEF2-4D90-A49F-19618E8C157E}"/>
              </a:ext>
            </a:extLst>
          </p:cNvPr>
          <p:cNvCxnSpPr>
            <a:cxnSpLocks/>
          </p:cNvCxnSpPr>
          <p:nvPr/>
        </p:nvCxnSpPr>
        <p:spPr>
          <a:xfrm flipV="1">
            <a:off x="1446427" y="2895599"/>
            <a:ext cx="1971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5553AD-FD6B-4F03-96A5-D0E25C108E9E}"/>
              </a:ext>
            </a:extLst>
          </p:cNvPr>
          <p:cNvSpPr/>
          <p:nvPr/>
        </p:nvSpPr>
        <p:spPr>
          <a:xfrm>
            <a:off x="7801784" y="2362199"/>
            <a:ext cx="239237" cy="2752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D8758C-BB8A-4DA8-A709-8B34E1CFACC4}"/>
              </a:ext>
            </a:extLst>
          </p:cNvPr>
          <p:cNvSpPr/>
          <p:nvPr/>
        </p:nvSpPr>
        <p:spPr>
          <a:xfrm>
            <a:off x="3418916" y="2362199"/>
            <a:ext cx="211157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9179A2-0B9C-48B6-8017-8AD2DFE8DE65}"/>
              </a:ext>
            </a:extLst>
          </p:cNvPr>
          <p:cNvSpPr txBox="1"/>
          <p:nvPr/>
        </p:nvSpPr>
        <p:spPr>
          <a:xfrm>
            <a:off x="1675282" y="2678544"/>
            <a:ext cx="1607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1. Client Request packet</a:t>
            </a:r>
            <a:endParaRPr lang="en-IN" sz="105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BB2D8B-00AB-4B35-86ED-4AC97A14566A}"/>
              </a:ext>
            </a:extLst>
          </p:cNvPr>
          <p:cNvSpPr/>
          <p:nvPr/>
        </p:nvSpPr>
        <p:spPr>
          <a:xfrm>
            <a:off x="5592452" y="2362199"/>
            <a:ext cx="211157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DB4118-4054-4F66-AE3A-51A6C8CDEA88}"/>
              </a:ext>
            </a:extLst>
          </p:cNvPr>
          <p:cNvCxnSpPr>
            <a:cxnSpLocks/>
          </p:cNvCxnSpPr>
          <p:nvPr/>
        </p:nvCxnSpPr>
        <p:spPr>
          <a:xfrm flipV="1">
            <a:off x="3630073" y="2677413"/>
            <a:ext cx="1971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448D02-2407-4A5E-B0CD-F05A45FA9D24}"/>
              </a:ext>
            </a:extLst>
          </p:cNvPr>
          <p:cNvSpPr txBox="1"/>
          <p:nvPr/>
        </p:nvSpPr>
        <p:spPr>
          <a:xfrm>
            <a:off x="4027972" y="2424628"/>
            <a:ext cx="1607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2. Threat prediction</a:t>
            </a:r>
            <a:endParaRPr lang="en-IN" sz="105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833B8F-F9D9-4162-9154-DAC7DE854367}"/>
              </a:ext>
            </a:extLst>
          </p:cNvPr>
          <p:cNvCxnSpPr/>
          <p:nvPr/>
        </p:nvCxnSpPr>
        <p:spPr>
          <a:xfrm flipH="1">
            <a:off x="3630073" y="3124200"/>
            <a:ext cx="1962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6083BF-90EB-409F-9A3C-AA09FC8CD4C8}"/>
              </a:ext>
            </a:extLst>
          </p:cNvPr>
          <p:cNvSpPr txBox="1"/>
          <p:nvPr/>
        </p:nvSpPr>
        <p:spPr>
          <a:xfrm>
            <a:off x="4030547" y="2896387"/>
            <a:ext cx="1607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3. Predicted Result</a:t>
            </a:r>
            <a:endParaRPr lang="en-IN" sz="105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C900DA-B713-47C8-BA9F-BEFFB289B8B7}"/>
              </a:ext>
            </a:extLst>
          </p:cNvPr>
          <p:cNvSpPr/>
          <p:nvPr/>
        </p:nvSpPr>
        <p:spPr>
          <a:xfrm>
            <a:off x="3418916" y="3596833"/>
            <a:ext cx="211157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6CC497-A358-4E09-9194-09CD2B5991AC}"/>
              </a:ext>
            </a:extLst>
          </p:cNvPr>
          <p:cNvCxnSpPr>
            <a:cxnSpLocks/>
          </p:cNvCxnSpPr>
          <p:nvPr/>
        </p:nvCxnSpPr>
        <p:spPr>
          <a:xfrm>
            <a:off x="3647016" y="3874656"/>
            <a:ext cx="416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FF59E5-519E-4BE9-8F00-F60B6EC093E5}"/>
              </a:ext>
            </a:extLst>
          </p:cNvPr>
          <p:cNvSpPr txBox="1"/>
          <p:nvPr/>
        </p:nvSpPr>
        <p:spPr>
          <a:xfrm>
            <a:off x="4031690" y="3678870"/>
            <a:ext cx="282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4. Packet is sent to server</a:t>
            </a:r>
            <a:endParaRPr lang="en-IN" sz="105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92C9D0-B79D-4BBB-8D0C-09AEA4CCCAB5}"/>
              </a:ext>
            </a:extLst>
          </p:cNvPr>
          <p:cNvCxnSpPr>
            <a:cxnSpLocks/>
          </p:cNvCxnSpPr>
          <p:nvPr/>
        </p:nvCxnSpPr>
        <p:spPr>
          <a:xfrm>
            <a:off x="3647016" y="4267200"/>
            <a:ext cx="3210983" cy="1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C3C76B5-C1F4-4C7F-8BD5-4761E4292F5D}"/>
              </a:ext>
            </a:extLst>
          </p:cNvPr>
          <p:cNvSpPr txBox="1"/>
          <p:nvPr/>
        </p:nvSpPr>
        <p:spPr>
          <a:xfrm>
            <a:off x="3733923" y="4029378"/>
            <a:ext cx="3266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5.  IP blocked if threat is detected</a:t>
            </a:r>
            <a:endParaRPr lang="en-IN" sz="1050" b="1" dirty="0"/>
          </a:p>
        </p:txBody>
      </p:sp>
      <p:pic>
        <p:nvPicPr>
          <p:cNvPr id="54" name="Graphic 53" descr="Close">
            <a:extLst>
              <a:ext uri="{FF2B5EF4-FFF2-40B4-BE49-F238E27FC236}">
                <a16:creationId xmlns:a16="http://schemas.microsoft.com/office/drawing/2014/main" id="{E8B4E30F-119A-43BE-83CB-87D1E0B49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8111" y="4002969"/>
            <a:ext cx="544555" cy="54455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16F633-E531-4F32-9388-473D648C35D7}"/>
              </a:ext>
            </a:extLst>
          </p:cNvPr>
          <p:cNvCxnSpPr/>
          <p:nvPr/>
        </p:nvCxnSpPr>
        <p:spPr>
          <a:xfrm flipH="1">
            <a:off x="1441450" y="4876800"/>
            <a:ext cx="6368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27B0B8-5A95-437E-9B8B-89D2599DED41}"/>
              </a:ext>
            </a:extLst>
          </p:cNvPr>
          <p:cNvSpPr txBox="1"/>
          <p:nvPr/>
        </p:nvSpPr>
        <p:spPr>
          <a:xfrm>
            <a:off x="1675282" y="4657139"/>
            <a:ext cx="282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6. Response from Server</a:t>
            </a:r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74346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CLASS DIAGRAM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2024F9-3D25-4A9F-AA22-F8E81DF0BB66}"/>
              </a:ext>
            </a:extLst>
          </p:cNvPr>
          <p:cNvSpPr/>
          <p:nvPr/>
        </p:nvSpPr>
        <p:spPr>
          <a:xfrm>
            <a:off x="996178" y="3164185"/>
            <a:ext cx="1809114" cy="16414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98AD4-BA1B-4CD9-82CE-CBAD7FB56087}"/>
              </a:ext>
            </a:extLst>
          </p:cNvPr>
          <p:cNvSpPr/>
          <p:nvPr/>
        </p:nvSpPr>
        <p:spPr>
          <a:xfrm>
            <a:off x="996178" y="3512976"/>
            <a:ext cx="1809114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12D446-84EA-43F2-BD6B-3FA5F04201B1}"/>
              </a:ext>
            </a:extLst>
          </p:cNvPr>
          <p:cNvSpPr/>
          <p:nvPr/>
        </p:nvSpPr>
        <p:spPr>
          <a:xfrm>
            <a:off x="3948595" y="2607442"/>
            <a:ext cx="1809114" cy="16414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1E4A0C-36D5-45AC-9D0E-00B076ABD337}"/>
              </a:ext>
            </a:extLst>
          </p:cNvPr>
          <p:cNvSpPr/>
          <p:nvPr/>
        </p:nvSpPr>
        <p:spPr>
          <a:xfrm>
            <a:off x="3948595" y="2952306"/>
            <a:ext cx="1809114" cy="1924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F0CFD0-6CE0-48D6-9266-A5C45E8DE26B}"/>
              </a:ext>
            </a:extLst>
          </p:cNvPr>
          <p:cNvSpPr/>
          <p:nvPr/>
        </p:nvSpPr>
        <p:spPr>
          <a:xfrm>
            <a:off x="6901012" y="2647959"/>
            <a:ext cx="1809114" cy="22700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0383BD-60A5-4DF7-9208-70E7216C5067}"/>
              </a:ext>
            </a:extLst>
          </p:cNvPr>
          <p:cNvSpPr/>
          <p:nvPr/>
        </p:nvSpPr>
        <p:spPr>
          <a:xfrm>
            <a:off x="6901012" y="2972923"/>
            <a:ext cx="1809114" cy="1200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CCD6A-576E-4885-9549-306B7E53DB07}"/>
              </a:ext>
            </a:extLst>
          </p:cNvPr>
          <p:cNvSpPr txBox="1"/>
          <p:nvPr/>
        </p:nvSpPr>
        <p:spPr>
          <a:xfrm>
            <a:off x="1176835" y="317360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27551-2864-478F-94D3-0A922EE45DE7}"/>
              </a:ext>
            </a:extLst>
          </p:cNvPr>
          <p:cNvSpPr txBox="1"/>
          <p:nvPr/>
        </p:nvSpPr>
        <p:spPr>
          <a:xfrm>
            <a:off x="4129252" y="261897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IPS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9A5766-4A43-4A67-9754-4DE53E00F623}"/>
              </a:ext>
            </a:extLst>
          </p:cNvPr>
          <p:cNvSpPr txBox="1"/>
          <p:nvPr/>
        </p:nvSpPr>
        <p:spPr>
          <a:xfrm>
            <a:off x="7081669" y="262239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E8C027-E4EF-481D-ABA7-A6FE6F20DC35}"/>
              </a:ext>
            </a:extLst>
          </p:cNvPr>
          <p:cNvSpPr/>
          <p:nvPr/>
        </p:nvSpPr>
        <p:spPr>
          <a:xfrm>
            <a:off x="3947809" y="1034887"/>
            <a:ext cx="1809114" cy="9301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286FFF-D5ED-41D7-9B74-B5640EA3E38C}"/>
              </a:ext>
            </a:extLst>
          </p:cNvPr>
          <p:cNvSpPr/>
          <p:nvPr/>
        </p:nvSpPr>
        <p:spPr>
          <a:xfrm>
            <a:off x="3947809" y="1378645"/>
            <a:ext cx="1809114" cy="1600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B53FEA-7869-4E74-BD64-48CAB31C6B3D}"/>
              </a:ext>
            </a:extLst>
          </p:cNvPr>
          <p:cNvSpPr txBox="1"/>
          <p:nvPr/>
        </p:nvSpPr>
        <p:spPr>
          <a:xfrm>
            <a:off x="4128466" y="104642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1ADA7-6029-43E1-A61F-AD90105EE4B2}"/>
              </a:ext>
            </a:extLst>
          </p:cNvPr>
          <p:cNvSpPr txBox="1"/>
          <p:nvPr/>
        </p:nvSpPr>
        <p:spPr>
          <a:xfrm>
            <a:off x="996178" y="3542939"/>
            <a:ext cx="180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address </a:t>
            </a:r>
            <a:br>
              <a:rPr lang="en-US" dirty="0"/>
            </a:br>
            <a:r>
              <a:rPr lang="en-US" dirty="0"/>
              <a:t>MAC address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47821-FCDD-42BF-AEB9-AEC5E7549410}"/>
              </a:ext>
            </a:extLst>
          </p:cNvPr>
          <p:cNvSpPr txBox="1"/>
          <p:nvPr/>
        </p:nvSpPr>
        <p:spPr>
          <a:xfrm>
            <a:off x="996178" y="4159307"/>
            <a:ext cx="180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Request()</a:t>
            </a:r>
            <a:br>
              <a:rPr lang="en-US" dirty="0"/>
            </a:br>
            <a:r>
              <a:rPr lang="en-US" dirty="0"/>
              <a:t>Response()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85A7A3-B9BF-46B8-9A9E-58A6DEE7B5F7}"/>
              </a:ext>
            </a:extLst>
          </p:cNvPr>
          <p:cNvSpPr txBox="1"/>
          <p:nvPr/>
        </p:nvSpPr>
        <p:spPr>
          <a:xfrm>
            <a:off x="3948595" y="3171676"/>
            <a:ext cx="1809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Capture()</a:t>
            </a:r>
            <a:br>
              <a:rPr lang="en-US" sz="1600" dirty="0"/>
            </a:br>
            <a:r>
              <a:rPr lang="en-US" sz="1600" dirty="0"/>
              <a:t>Drop()</a:t>
            </a:r>
            <a:br>
              <a:rPr lang="en-US" sz="1600" dirty="0"/>
            </a:br>
            <a:r>
              <a:rPr lang="en-US" sz="1600" dirty="0"/>
              <a:t>Pass()</a:t>
            </a:r>
            <a:br>
              <a:rPr lang="en-US" sz="1600" dirty="0"/>
            </a:br>
            <a:r>
              <a:rPr lang="en-US" sz="1600" dirty="0"/>
              <a:t>check()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36C05-1898-4BA0-8AF9-17DCFA3FB9FA}"/>
              </a:ext>
            </a:extLst>
          </p:cNvPr>
          <p:cNvSpPr txBox="1"/>
          <p:nvPr/>
        </p:nvSpPr>
        <p:spPr>
          <a:xfrm>
            <a:off x="6901012" y="2971817"/>
            <a:ext cx="180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Src_ip</a:t>
            </a:r>
            <a:br>
              <a:rPr lang="en-US" dirty="0"/>
            </a:br>
            <a:r>
              <a:rPr lang="en-US" dirty="0"/>
              <a:t>dst_ip</a:t>
            </a:r>
            <a:br>
              <a:rPr lang="en-US" dirty="0"/>
            </a:br>
            <a:r>
              <a:rPr lang="en-US" dirty="0"/>
              <a:t>src_mac</a:t>
            </a:r>
            <a:br>
              <a:rPr lang="en-US" dirty="0"/>
            </a:br>
            <a:r>
              <a:rPr lang="en-US" dirty="0"/>
              <a:t>dst_mac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ADEED-991C-49AF-8C28-A4B5A7F3A402}"/>
              </a:ext>
            </a:extLst>
          </p:cNvPr>
          <p:cNvSpPr txBox="1"/>
          <p:nvPr/>
        </p:nvSpPr>
        <p:spPr>
          <a:xfrm>
            <a:off x="6905725" y="4246030"/>
            <a:ext cx="180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Request()</a:t>
            </a:r>
            <a:br>
              <a:rPr lang="en-US" dirty="0"/>
            </a:br>
            <a:r>
              <a:rPr lang="en-US" dirty="0"/>
              <a:t>Response()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0E472-DF71-4188-9A49-E6DF0367BAA3}"/>
              </a:ext>
            </a:extLst>
          </p:cNvPr>
          <p:cNvSpPr txBox="1"/>
          <p:nvPr/>
        </p:nvSpPr>
        <p:spPr>
          <a:xfrm>
            <a:off x="3947809" y="1538724"/>
            <a:ext cx="180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Predict()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1341CB-4757-4119-8123-2B1DAC05B2EE}"/>
              </a:ext>
            </a:extLst>
          </p:cNvPr>
          <p:cNvCxnSpPr>
            <a:stCxn id="12" idx="3"/>
          </p:cNvCxnSpPr>
          <p:nvPr/>
        </p:nvCxnSpPr>
        <p:spPr>
          <a:xfrm flipV="1">
            <a:off x="2805292" y="3830992"/>
            <a:ext cx="1143303" cy="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084580-76B2-48B8-A679-4B38AFDEE66B}"/>
              </a:ext>
            </a:extLst>
          </p:cNvPr>
          <p:cNvCxnSpPr/>
          <p:nvPr/>
        </p:nvCxnSpPr>
        <p:spPr>
          <a:xfrm>
            <a:off x="5757709" y="3438224"/>
            <a:ext cx="1143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38C7F0-006C-4485-AFFB-635BA9F4E8AA}"/>
              </a:ext>
            </a:extLst>
          </p:cNvPr>
          <p:cNvCxnSpPr>
            <a:cxnSpLocks/>
          </p:cNvCxnSpPr>
          <p:nvPr/>
        </p:nvCxnSpPr>
        <p:spPr>
          <a:xfrm flipH="1">
            <a:off x="2805292" y="4581224"/>
            <a:ext cx="4095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B40144-6027-489C-B2A6-5262A9C4CF91}"/>
              </a:ext>
            </a:extLst>
          </p:cNvPr>
          <p:cNvCxnSpPr/>
          <p:nvPr/>
        </p:nvCxnSpPr>
        <p:spPr>
          <a:xfrm flipV="1">
            <a:off x="4343400" y="1965014"/>
            <a:ext cx="0" cy="642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6717F5-6205-4363-AAEA-1ED2C9A80CEB}"/>
              </a:ext>
            </a:extLst>
          </p:cNvPr>
          <p:cNvCxnSpPr/>
          <p:nvPr/>
        </p:nvCxnSpPr>
        <p:spPr>
          <a:xfrm>
            <a:off x="5181600" y="1965014"/>
            <a:ext cx="0" cy="642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A5E990-14D5-4F76-848D-6E1F577D411A}"/>
              </a:ext>
            </a:extLst>
          </p:cNvPr>
          <p:cNvSpPr txBox="1"/>
          <p:nvPr/>
        </p:nvSpPr>
        <p:spPr>
          <a:xfrm>
            <a:off x="2895600" y="3542939"/>
            <a:ext cx="87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F6DFDF-0C8D-4FE8-899B-39DE4734EE50}"/>
              </a:ext>
            </a:extLst>
          </p:cNvPr>
          <p:cNvSpPr txBox="1"/>
          <p:nvPr/>
        </p:nvSpPr>
        <p:spPr>
          <a:xfrm>
            <a:off x="4038600" y="2133600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DE5EEA-7294-4103-974E-1A63994FE62D}"/>
              </a:ext>
            </a:extLst>
          </p:cNvPr>
          <p:cNvSpPr txBox="1"/>
          <p:nvPr/>
        </p:nvSpPr>
        <p:spPr>
          <a:xfrm>
            <a:off x="5181600" y="2133600"/>
            <a:ext cx="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74316B-BD53-44A1-B2A8-539ACEF51598}"/>
              </a:ext>
            </a:extLst>
          </p:cNvPr>
          <p:cNvSpPr txBox="1"/>
          <p:nvPr/>
        </p:nvSpPr>
        <p:spPr>
          <a:xfrm>
            <a:off x="6019800" y="3171676"/>
            <a:ext cx="34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5E984E-8BE9-471E-ABB4-CA8564533F33}"/>
              </a:ext>
            </a:extLst>
          </p:cNvPr>
          <p:cNvSpPr txBox="1"/>
          <p:nvPr/>
        </p:nvSpPr>
        <p:spPr>
          <a:xfrm>
            <a:off x="2903854" y="4297806"/>
            <a:ext cx="4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2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ARCHITECTURE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EE6EC-1B6E-4026-8D2D-377BA85D35F5}"/>
              </a:ext>
            </a:extLst>
          </p:cNvPr>
          <p:cNvSpPr txBox="1"/>
          <p:nvPr/>
        </p:nvSpPr>
        <p:spPr>
          <a:xfrm>
            <a:off x="762000" y="10668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NAÏVE BAYES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18EAB1-408F-4BD3-A359-4FCBDF3B2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8"/>
          <a:stretch/>
        </p:blipFill>
        <p:spPr>
          <a:xfrm>
            <a:off x="5392116" y="1265876"/>
            <a:ext cx="2989884" cy="46885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63FC-4DF1-4E91-AB86-118F7A37EBA9}"/>
              </a:ext>
            </a:extLst>
          </p:cNvPr>
          <p:cNvSpPr txBox="1"/>
          <p:nvPr/>
        </p:nvSpPr>
        <p:spPr>
          <a:xfrm>
            <a:off x="838200" y="17526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Naive Bayes, a supervised  classification algorithm is </a:t>
            </a: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probabilistic classifier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is based on probability models that incorporate strong independence assumptions.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The independence assumptions often do not have an impact on reality. Therefore they are considered as naive.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EA8AE1-CD78-4EE8-B859-5C5A4D74C84B}"/>
              </a:ext>
            </a:extLst>
          </p:cNvPr>
          <p:cNvSpPr txBox="1"/>
          <p:nvPr/>
        </p:nvSpPr>
        <p:spPr>
          <a:xfrm>
            <a:off x="838200" y="4611469"/>
            <a:ext cx="38658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Training Accuracy : </a:t>
            </a:r>
            <a:r>
              <a:rPr lang="en-IN" b="1" dirty="0">
                <a:solidFill>
                  <a:srgbClr val="00B050"/>
                </a:solidFill>
              </a:rPr>
              <a:t>92.51%</a:t>
            </a: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 Accuracy  : </a:t>
            </a:r>
            <a:r>
              <a:rPr lang="en-IN" b="1" dirty="0">
                <a:solidFill>
                  <a:srgbClr val="00B050"/>
                </a:solidFill>
              </a:rPr>
              <a:t>92.49%</a:t>
            </a:r>
            <a:endParaRPr lang="en-IN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6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ARCHITECTURE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EE6EC-1B6E-4026-8D2D-377BA85D35F5}"/>
              </a:ext>
            </a:extLst>
          </p:cNvPr>
          <p:cNvSpPr txBox="1"/>
          <p:nvPr/>
        </p:nvSpPr>
        <p:spPr>
          <a:xfrm>
            <a:off x="762000" y="10668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Decision Tree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A63FC-4DF1-4E91-AB86-118F7A37EBA9}"/>
              </a:ext>
            </a:extLst>
          </p:cNvPr>
          <p:cNvSpPr txBox="1"/>
          <p:nvPr/>
        </p:nvSpPr>
        <p:spPr>
          <a:xfrm>
            <a:off x="838200" y="17526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decision tree, a supervised learning algorithm, is </a:t>
            </a: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type of flowchart that simplifies the decision-making process by breaking down the different paths of action available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Decision trees also showcase the potential outcomes involved with each path of action.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 descr="Decision Tree Algorithm in Python From Scratch | by Eligijus Bujokas |  Towards Data Science">
            <a:extLst>
              <a:ext uri="{FF2B5EF4-FFF2-40B4-BE49-F238E27FC236}">
                <a16:creationId xmlns:a16="http://schemas.microsoft.com/office/drawing/2014/main" id="{4228953F-26F9-49E4-AC54-11736B7A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25" y="1528465"/>
            <a:ext cx="326688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F469A5-EA17-44AF-AE6D-CAF82CD09929}"/>
              </a:ext>
            </a:extLst>
          </p:cNvPr>
          <p:cNvSpPr txBox="1"/>
          <p:nvPr/>
        </p:nvSpPr>
        <p:spPr>
          <a:xfrm>
            <a:off x="838200" y="4611469"/>
            <a:ext cx="38658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Training Accuracy : </a:t>
            </a:r>
            <a:r>
              <a:rPr lang="en-IN" b="1" dirty="0">
                <a:solidFill>
                  <a:srgbClr val="00B050"/>
                </a:solidFill>
              </a:rPr>
              <a:t>99.61%</a:t>
            </a: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 Accuracy  : </a:t>
            </a:r>
            <a:r>
              <a:rPr lang="en-IN" b="1" dirty="0">
                <a:solidFill>
                  <a:srgbClr val="00B050"/>
                </a:solidFill>
              </a:rPr>
              <a:t>99.61%</a:t>
            </a:r>
            <a:endParaRPr lang="en-IN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2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ARCHITECTURE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EE6EC-1B6E-4026-8D2D-377BA85D35F5}"/>
              </a:ext>
            </a:extLst>
          </p:cNvPr>
          <p:cNvSpPr txBox="1"/>
          <p:nvPr/>
        </p:nvSpPr>
        <p:spPr>
          <a:xfrm>
            <a:off x="762000" y="10668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Random Forest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A63FC-4DF1-4E91-AB86-118F7A37EBA9}"/>
              </a:ext>
            </a:extLst>
          </p:cNvPr>
          <p:cNvSpPr txBox="1"/>
          <p:nvPr/>
        </p:nvSpPr>
        <p:spPr>
          <a:xfrm>
            <a:off x="838200" y="17526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Random forest is </a:t>
            </a: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Supervised Machine Learning Algorithm that is used widely in Classification and Regression problems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 is a type of an ensembling technique.</a:t>
            </a:r>
            <a:endParaRPr lang="en-US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builds decision trees on different samples and takes their majority vote for classification and average in case of regression.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9257E-BD73-4869-86A9-7F0C765E9C16}"/>
              </a:ext>
            </a:extLst>
          </p:cNvPr>
          <p:cNvSpPr txBox="1"/>
          <p:nvPr/>
        </p:nvSpPr>
        <p:spPr>
          <a:xfrm>
            <a:off x="838200" y="4839057"/>
            <a:ext cx="38658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Training Accuracy : </a:t>
            </a:r>
            <a:r>
              <a:rPr lang="en-IN" b="1" dirty="0">
                <a:solidFill>
                  <a:srgbClr val="00B050"/>
                </a:solidFill>
              </a:rPr>
              <a:t>99.99%</a:t>
            </a: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 Accuracy  : </a:t>
            </a:r>
            <a:r>
              <a:rPr lang="en-IN" b="1" dirty="0">
                <a:solidFill>
                  <a:srgbClr val="00B050"/>
                </a:solidFill>
              </a:rPr>
              <a:t>99.98%</a:t>
            </a:r>
            <a:endParaRPr lang="en-IN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098" name="Picture 2" descr="Machine Learning Random Forest Algorithm - Javatpoint">
            <a:extLst>
              <a:ext uri="{FF2B5EF4-FFF2-40B4-BE49-F238E27FC236}">
                <a16:creationId xmlns:a16="http://schemas.microsoft.com/office/drawing/2014/main" id="{978C71DB-B15F-47FD-B13E-C7A57C96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88361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9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ARCHITECTURE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No:15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EE6EC-1B6E-4026-8D2D-377BA85D35F5}"/>
              </a:ext>
            </a:extLst>
          </p:cNvPr>
          <p:cNvSpPr txBox="1"/>
          <p:nvPr/>
        </p:nvSpPr>
        <p:spPr>
          <a:xfrm>
            <a:off x="762000" y="10668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Logistic Regression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A63FC-4DF1-4E91-AB86-118F7A37EBA9}"/>
              </a:ext>
            </a:extLst>
          </p:cNvPr>
          <p:cNvSpPr txBox="1"/>
          <p:nvPr/>
        </p:nvSpPr>
        <p:spPr>
          <a:xfrm>
            <a:off x="838200" y="17526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Logistic Regression is used to understand </a:t>
            </a: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relationship between the dependent variable and one or more independent variables</a:t>
            </a:r>
            <a:r>
              <a:rPr lang="en-US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by estimating probabilities using a logistic regression equation.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Logistic Regression is used to handle the classification problems.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9257E-BD73-4869-86A9-7F0C765E9C16}"/>
              </a:ext>
            </a:extLst>
          </p:cNvPr>
          <p:cNvSpPr txBox="1"/>
          <p:nvPr/>
        </p:nvSpPr>
        <p:spPr>
          <a:xfrm>
            <a:off x="838200" y="4839057"/>
            <a:ext cx="38658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Training Accuracy : </a:t>
            </a:r>
            <a:r>
              <a:rPr lang="en-IN" b="1" dirty="0">
                <a:solidFill>
                  <a:srgbClr val="00B050"/>
                </a:solidFill>
              </a:rPr>
              <a:t>99.78%</a:t>
            </a: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 Accuracy  : </a:t>
            </a:r>
            <a:r>
              <a:rPr lang="en-IN" b="1" dirty="0">
                <a:solidFill>
                  <a:srgbClr val="00B050"/>
                </a:solidFill>
              </a:rPr>
              <a:t>99.78%</a:t>
            </a:r>
            <a:endParaRPr lang="en-IN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2" name="Picture 2" descr="Figure 2 from Logistic regression-based device-free localization in  changeable environments | Semantic Scholar">
            <a:extLst>
              <a:ext uri="{FF2B5EF4-FFF2-40B4-BE49-F238E27FC236}">
                <a16:creationId xmlns:a16="http://schemas.microsoft.com/office/drawing/2014/main" id="{B71BEF24-ADD1-455E-9BF6-8F989FE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64" y="1297631"/>
            <a:ext cx="2694735" cy="441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0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GRAPHS</a:t>
            </a:r>
            <a:endParaRPr lang="en-US"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No:16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DE8ABE-E2FE-426E-8EB2-CDAF3FA9A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42" y="798241"/>
            <a:ext cx="3253211" cy="2400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9DAA72-B01B-44AB-B31B-ED74128D7FF7}"/>
              </a:ext>
            </a:extLst>
          </p:cNvPr>
          <p:cNvSpPr txBox="1"/>
          <p:nvPr/>
        </p:nvSpPr>
        <p:spPr>
          <a:xfrm>
            <a:off x="2079623" y="28743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Accuracy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A8E188-9CD3-459A-8ECE-5677D8A51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798241"/>
            <a:ext cx="3253211" cy="22144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171D8D-A14D-4E26-BC85-FC31B941A7FA}"/>
              </a:ext>
            </a:extLst>
          </p:cNvPr>
          <p:cNvSpPr txBox="1"/>
          <p:nvPr/>
        </p:nvSpPr>
        <p:spPr>
          <a:xfrm>
            <a:off x="6360793" y="2843732"/>
            <a:ext cx="203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Accuracy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3509B7-C66C-4791-9AFD-8C7AEC1AE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642" y="3418788"/>
            <a:ext cx="3401468" cy="22785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FB52F4-B167-4566-B89F-A29A6F20FF2B}"/>
              </a:ext>
            </a:extLst>
          </p:cNvPr>
          <p:cNvSpPr txBox="1"/>
          <p:nvPr/>
        </p:nvSpPr>
        <p:spPr>
          <a:xfrm>
            <a:off x="1454564" y="5581545"/>
            <a:ext cx="284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Time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2E398B-3C02-4C6E-94FC-8FF5FF79F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822" y="3491322"/>
            <a:ext cx="2929739" cy="20902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CD308E-60E9-4AB2-8859-365E49600312}"/>
              </a:ext>
            </a:extLst>
          </p:cNvPr>
          <p:cNvSpPr txBox="1"/>
          <p:nvPr/>
        </p:nvSpPr>
        <p:spPr>
          <a:xfrm>
            <a:off x="5823879" y="5555564"/>
            <a:ext cx="284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RESULTS</a:t>
            </a:r>
            <a:endParaRPr lang="en-US"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No:15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F20B5E8-0BE0-451D-874F-2E25F5963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51021"/>
              </p:ext>
            </p:extLst>
          </p:nvPr>
        </p:nvGraphicFramePr>
        <p:xfrm>
          <a:off x="2045944" y="1295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16106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1547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510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Algorithm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86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92.49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72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99.61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99.61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99.98</a:t>
                      </a:r>
                      <a:endParaRPr lang="en-IN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7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99.78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99.78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3713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555A5F-C96C-4AB6-8908-004D999CA90E}"/>
              </a:ext>
            </a:extLst>
          </p:cNvPr>
          <p:cNvSpPr txBox="1"/>
          <p:nvPr/>
        </p:nvSpPr>
        <p:spPr>
          <a:xfrm>
            <a:off x="2045944" y="3581400"/>
            <a:ext cx="6096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Final Model – Random Forest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9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r>
                <a:rPr lang="en-IN">
                  <a:solidFill>
                    <a:schemeClr val="bg1"/>
                  </a:solidFill>
                </a:rPr>
                <a:t>             :26/05/2022</a:t>
              </a:r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1691" y="6562445"/>
            <a:ext cx="1068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7680" y="6566469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No:18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E11E0-5C30-45CE-BE34-17A38932D2FA}"/>
              </a:ext>
            </a:extLst>
          </p:cNvPr>
          <p:cNvSpPr txBox="1"/>
          <p:nvPr/>
        </p:nvSpPr>
        <p:spPr>
          <a:xfrm flipH="1">
            <a:off x="381000" y="1905000"/>
            <a:ext cx="5638800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lang="en-IN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32627-4498-4CC1-9190-917F6FBFC807}"/>
              </a:ext>
            </a:extLst>
          </p:cNvPr>
          <p:cNvSpPr txBox="1"/>
          <p:nvPr/>
        </p:nvSpPr>
        <p:spPr>
          <a:xfrm>
            <a:off x="2433687" y="2321004"/>
            <a:ext cx="5293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45D0D-C27C-46F9-9AAE-0B8B31FC792A}"/>
              </a:ext>
            </a:extLst>
          </p:cNvPr>
          <p:cNvSpPr txBox="1"/>
          <p:nvPr/>
        </p:nvSpPr>
        <p:spPr>
          <a:xfrm>
            <a:off x="2413262" y="3307965"/>
            <a:ext cx="484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09/04/2022 09/04/2022 09/04/2022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6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89" y="16001"/>
            <a:ext cx="7714615" cy="84137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3200" dirty="0">
                <a:solidFill>
                  <a:srgbClr val="FFFFFF"/>
                </a:solidFill>
              </a:rPr>
              <a:t>CONTENTS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r>
                <a:rPr lang="en-IN" dirty="0">
                  <a:solidFill>
                    <a:schemeClr val="bg1"/>
                  </a:solidFill>
                </a:rPr>
                <a:t>             :26/05/2022   </a:t>
              </a:r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01168" y="0"/>
            <a:ext cx="870204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691" y="6562445"/>
            <a:ext cx="1068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7200" y="6542279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5389" y="1295400"/>
            <a:ext cx="6915148" cy="401263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spc="75" dirty="0">
                <a:latin typeface="Arial"/>
                <a:cs typeface="Arial"/>
              </a:rPr>
              <a:t>Abstract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spc="75" dirty="0">
                <a:latin typeface="Arial"/>
                <a:cs typeface="Arial"/>
              </a:rPr>
              <a:t>Existing System</a:t>
            </a:r>
            <a:endParaRPr lang="en-US"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Proposed System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Software and Hardware Requirements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Methodology</a:t>
            </a:r>
          </a:p>
          <a:p>
            <a:pPr marL="297815" indent="-2857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Architecture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Use Case Diagram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Sequence Diagram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Class Diagram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Graphs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lang="en-US" sz="2000" dirty="0">
                <a:latin typeface="Arial"/>
                <a:cs typeface="Arial"/>
              </a:rPr>
              <a:t>Results</a:t>
            </a:r>
          </a:p>
          <a:p>
            <a:pPr marL="297815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335915" algn="l"/>
              </a:tabLst>
            </a:pP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391" y="198458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ABSTRACT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573772"/>
            <a:ext cx="9144762" cy="285115"/>
            <a:chOff x="0" y="6573772"/>
            <a:chExt cx="9144762" cy="285115"/>
          </a:xfrm>
        </p:grpSpPr>
        <p:sp>
          <p:nvSpPr>
            <p:cNvPr id="4" name="object 4"/>
            <p:cNvSpPr/>
            <p:nvPr/>
          </p:nvSpPr>
          <p:spPr>
            <a:xfrm>
              <a:off x="0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2324" y="0"/>
            <a:ext cx="870204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469" y="6568177"/>
            <a:ext cx="17987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lang="en-IN" dirty="0">
                <a:solidFill>
                  <a:schemeClr val="bg1"/>
                </a:solidFill>
              </a:rPr>
              <a:t>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7486" y="6558280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463A5-5745-4458-A790-F0C39612B2B7}"/>
              </a:ext>
            </a:extLst>
          </p:cNvPr>
          <p:cNvSpPr txBox="1"/>
          <p:nvPr/>
        </p:nvSpPr>
        <p:spPr>
          <a:xfrm flipH="1">
            <a:off x="429807" y="1730031"/>
            <a:ext cx="8458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The Intrusion detection System (IDS) is the first line of defense for any network against any cyberattacks. The rapid increase in internet-connected devices due to the implementation of IoT and Industry 4.0 poses a significant challenge for the IDS to process a massive amount of network traffic to segregate the cyberattacks from benign traffic. This project has proposed a machine learning based Intrusion Prevention System that can detect Intrusion by analyzing network traffic behavior and stop the attacks.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391" y="198458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PROBLEM STATEMENT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3018" y="6562445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r>
                <a:rPr lang="en-IN" dirty="0">
                  <a:solidFill>
                    <a:schemeClr val="bg1"/>
                  </a:solidFill>
                </a:rPr>
                <a:t>             :26/05/2022            </a:t>
              </a:r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2324" y="0"/>
            <a:ext cx="870204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691" y="6562445"/>
            <a:ext cx="1068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000" y="6557496"/>
            <a:ext cx="14949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874C7-E048-42D2-8F37-6DB28E604E49}"/>
              </a:ext>
            </a:extLst>
          </p:cNvPr>
          <p:cNvSpPr txBox="1"/>
          <p:nvPr/>
        </p:nvSpPr>
        <p:spPr>
          <a:xfrm flipH="1">
            <a:off x="393853" y="1393117"/>
            <a:ext cx="83546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Gautami" panose="020B0502040204020203" pitchFamily="34" charset="0"/>
              </a:rPr>
              <a:t>Now-a-days Internet is very important for the communication. We can do lots of things on the internet like searching, images, videos etc.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Gautami" panose="020B0502040204020203" pitchFamily="34" charset="0"/>
              </a:rPr>
              <a:t>W</a:t>
            </a:r>
            <a:r>
              <a:rPr lang="en-I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Gautami" panose="020B0502040204020203" pitchFamily="34" charset="0"/>
              </a:rPr>
              <a:t>e are using the internet for our personal work or commercial work. But we are not sure our data is secure.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Gautami" panose="020B0502040204020203" pitchFamily="34" charset="0"/>
              </a:rPr>
              <a:t>W</a:t>
            </a:r>
            <a:r>
              <a:rPr lang="en-I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Gautami" panose="020B0502040204020203" pitchFamily="34" charset="0"/>
              </a:rPr>
              <a:t>e transfer the data from source to destination. While transferring from source to destination we do not  know  data transferred correctly to the destination  because there may be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Gautami" panose="020B0502040204020203" pitchFamily="34" charset="0"/>
              </a:rPr>
              <a:t>different types of attacks involved</a:t>
            </a:r>
            <a:r>
              <a:rPr lang="en-I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Gautami" panose="020B0502040204020203" pitchFamily="34" charset="0"/>
              </a:rPr>
              <a:t>. So we need to ensure that our network is protected from such attacks. </a:t>
            </a:r>
          </a:p>
        </p:txBody>
      </p:sp>
    </p:spTree>
    <p:extLst>
      <p:ext uri="{BB962C8B-B14F-4D97-AF65-F5344CB8AC3E}">
        <p14:creationId xmlns:p14="http://schemas.microsoft.com/office/powerpoint/2010/main" val="19194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391" y="198458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EXISTING SYSTEM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561931"/>
            <a:ext cx="9144000" cy="296069"/>
            <a:chOff x="762" y="6573772"/>
            <a:chExt cx="9144000" cy="296069"/>
          </a:xfrm>
        </p:grpSpPr>
        <p:sp>
          <p:nvSpPr>
            <p:cNvPr id="4" name="object 4"/>
            <p:cNvSpPr/>
            <p:nvPr/>
          </p:nvSpPr>
          <p:spPr>
            <a:xfrm>
              <a:off x="762" y="6584726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r>
                <a:rPr lang="en-IN" dirty="0">
                  <a:solidFill>
                    <a:schemeClr val="bg1"/>
                  </a:solidFill>
                </a:rPr>
                <a:t>             :26/05/2022</a:t>
              </a:r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2324" y="0"/>
            <a:ext cx="870204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324" y="6537595"/>
            <a:ext cx="1068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7200" y="6546994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No:5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3E4AF-BC27-49F1-BF95-B3F5BD709573}"/>
              </a:ext>
            </a:extLst>
          </p:cNvPr>
          <p:cNvSpPr txBox="1"/>
          <p:nvPr/>
        </p:nvSpPr>
        <p:spPr>
          <a:xfrm>
            <a:off x="591301" y="1088157"/>
            <a:ext cx="82967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Intrusion Prevention System works by actively scanning forwarded network traffic for malicious activities and known attack patterns.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IPS engine analyzes network traffic and continuously compares the bitstream with its internal signature database for known attack patterns.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IPS might drop a packet determined to be malicious, and follow up this action by blocking all future traffic from the attacker’s IP address.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Legitimate traffic can continue without any perceived disruption in service.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IPS will typically record information related to observed events, notify security administrators, and produce reports. To help secure a network, an IPS can automatically receive Prevention and security updates in order to continuously monitor and block emerging Internet threats.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Intrusion Prevention Systems can also perform more complicated observation and analysis, such as watching and reacting to suspicious traffic patterns or packets. Detection mechanisms can include: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Address matching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HTTP string and substring matching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Generic pattern matching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TCP connection analysis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Packet anomaly detection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Traffic anomaly detection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TCP/UDP port matching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IN" sz="16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1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391" y="198458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PROPOSED  SYSTEM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20425" y="6559906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r>
                <a:rPr lang="en-IN" dirty="0">
                  <a:solidFill>
                    <a:schemeClr val="bg1"/>
                  </a:solidFill>
                </a:rPr>
                <a:t>             :26/05/2022</a:t>
              </a:r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2324" y="0"/>
            <a:ext cx="870204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691" y="6562445"/>
            <a:ext cx="1068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7200" y="6542023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No:6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8B377-4D64-4BA7-B4F0-37410A4CAA16}"/>
              </a:ext>
            </a:extLst>
          </p:cNvPr>
          <p:cNvSpPr txBox="1"/>
          <p:nvPr/>
        </p:nvSpPr>
        <p:spPr>
          <a:xfrm>
            <a:off x="457200" y="1036844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Although there are many methods to detect and prevent the security attacks on a network, the attacks are also becoming sophisticated and it is been very difficult to detect them using pre-defined rules.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Several machine learning algorithms can be used to effectively detect a network intrusion and thus preventing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 data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set that contain data packets with 43 different types of features with more than 40000 records with different types of attacks is used for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This data is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trained using various Machine Learning Algorithms and an effective algorithm is used to generate the final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This model is used predict the intrusion level on a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network on every packet that is coming in to the network.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If a packet is detected as a packet that is causing intrusion, that packet is dropped and further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ip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address is blocked from sending or receiving the packets.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 this way the Intrusion Prevention can be taken to the next level.</a:t>
            </a:r>
            <a:endParaRPr lang="en-IN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391" y="198458"/>
            <a:ext cx="7714615" cy="1149674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SOFTWARE AND HARDWARE REQUIREMENTS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r>
                <a:rPr lang="en-IN" dirty="0">
                  <a:solidFill>
                    <a:schemeClr val="bg1"/>
                  </a:solidFill>
                </a:rPr>
                <a:t>             :26/05/2022</a:t>
              </a:r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6200" y="345051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691" y="6562445"/>
            <a:ext cx="1068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4913" y="653610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No:7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E11E0-5C30-45CE-BE34-17A38932D2FA}"/>
              </a:ext>
            </a:extLst>
          </p:cNvPr>
          <p:cNvSpPr txBox="1"/>
          <p:nvPr/>
        </p:nvSpPr>
        <p:spPr>
          <a:xfrm flipH="1">
            <a:off x="1168678" y="1414631"/>
            <a:ext cx="73641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– Python ( 3.8 and above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for data manipulation and analysis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-   to process multi-dimensional arrays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– plotting library for python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– for statistical graphs in python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– for calculating the training and testing times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KDD Cup 1999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(before preprocessing)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800" b="1" i="0" u="none" strike="noStrike" baseline="0" dirty="0">
                <a:latin typeface="HelveticaNeueBold"/>
              </a:rPr>
              <a:t>4898431 rows × 43 columns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Size (after preprocessing) - </a:t>
            </a:r>
            <a:r>
              <a:rPr lang="en-IN" sz="1800" b="1" i="0" u="none" strike="noStrike" baseline="0" dirty="0">
                <a:latin typeface="HelveticaNeueBold"/>
              </a:rPr>
              <a:t>4898431 rows × 33 columns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Train Data Size – </a:t>
            </a:r>
            <a:r>
              <a:rPr lang="en-IN" sz="1800" b="1" i="0" u="none" strike="noStrike" baseline="0" dirty="0">
                <a:latin typeface="HelveticaNeueBold"/>
              </a:rPr>
              <a:t>3281948 rows x 31 columns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Test Data Size –   </a:t>
            </a:r>
            <a:r>
              <a:rPr lang="en-IN" sz="1800" b="1" i="0" u="none" strike="noStrike" baseline="0" dirty="0">
                <a:latin typeface="HelveticaNeueBold"/>
              </a:rPr>
              <a:t>1616483 rows x 31 columns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Split factor -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0.33</a:t>
            </a:r>
          </a:p>
        </p:txBody>
      </p:sp>
    </p:spTree>
    <p:extLst>
      <p:ext uri="{BB962C8B-B14F-4D97-AF65-F5344CB8AC3E}">
        <p14:creationId xmlns:p14="http://schemas.microsoft.com/office/powerpoint/2010/main" val="145353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60611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METHODOLOGY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No:8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93A8E0C-3514-4981-A4B0-55706F55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53" y="881653"/>
            <a:ext cx="870203" cy="102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Internet">
            <a:extLst>
              <a:ext uri="{FF2B5EF4-FFF2-40B4-BE49-F238E27FC236}">
                <a16:creationId xmlns:a16="http://schemas.microsoft.com/office/drawing/2014/main" id="{3A72212E-6148-4C7C-A407-2B4E451E7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89" y="3583982"/>
            <a:ext cx="1289789" cy="1289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E00C08-3E97-40AC-B429-0C9BA51072C8}"/>
              </a:ext>
            </a:extLst>
          </p:cNvPr>
          <p:cNvSpPr txBox="1"/>
          <p:nvPr/>
        </p:nvSpPr>
        <p:spPr>
          <a:xfrm>
            <a:off x="377669" y="46091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  <a:endParaRPr lang="en-IN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9BF6AE9F-6BDA-457E-9C21-9E4CB1A0FB92}"/>
              </a:ext>
            </a:extLst>
          </p:cNvPr>
          <p:cNvSpPr/>
          <p:nvPr/>
        </p:nvSpPr>
        <p:spPr>
          <a:xfrm>
            <a:off x="3768444" y="3652724"/>
            <a:ext cx="1634274" cy="84290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Packet Filtering Firewall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C1871A-38A6-40E1-B3A1-B60FBE4C3CF9}"/>
              </a:ext>
            </a:extLst>
          </p:cNvPr>
          <p:cNvSpPr txBox="1"/>
          <p:nvPr/>
        </p:nvSpPr>
        <p:spPr>
          <a:xfrm>
            <a:off x="1586257" y="3705863"/>
            <a:ext cx="19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Packet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C8C8D0-0D1D-4EB7-80A8-29B4472D1356}"/>
              </a:ext>
            </a:extLst>
          </p:cNvPr>
          <p:cNvSpPr txBox="1"/>
          <p:nvPr/>
        </p:nvSpPr>
        <p:spPr>
          <a:xfrm>
            <a:off x="1607427" y="4231586"/>
            <a:ext cx="19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Packet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23F815F-4AE2-4728-819C-28BC635F0BB0}"/>
              </a:ext>
            </a:extLst>
          </p:cNvPr>
          <p:cNvSpPr/>
          <p:nvPr/>
        </p:nvSpPr>
        <p:spPr>
          <a:xfrm>
            <a:off x="3924780" y="2317718"/>
            <a:ext cx="1238655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BB3921-16C9-4C95-84E3-963809CD8378}"/>
              </a:ext>
            </a:extLst>
          </p:cNvPr>
          <p:cNvCxnSpPr>
            <a:cxnSpLocks/>
            <a:stCxn id="2052" idx="2"/>
            <a:endCxn id="32" idx="0"/>
          </p:cNvCxnSpPr>
          <p:nvPr/>
        </p:nvCxnSpPr>
        <p:spPr>
          <a:xfrm>
            <a:off x="4539455" y="1904800"/>
            <a:ext cx="4653" cy="41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2CED9E-0CC5-4743-9D20-AC2C8646CF4B}"/>
              </a:ext>
            </a:extLst>
          </p:cNvPr>
          <p:cNvSpPr txBox="1"/>
          <p:nvPr/>
        </p:nvSpPr>
        <p:spPr>
          <a:xfrm>
            <a:off x="4539454" y="1904800"/>
            <a:ext cx="1129910" cy="3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A5DA37-F075-4E80-83E1-1748DA4FA67F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4106177" y="3033166"/>
            <a:ext cx="0" cy="61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9337EB-0890-4942-A610-615D01E9988A}"/>
              </a:ext>
            </a:extLst>
          </p:cNvPr>
          <p:cNvSpPr txBox="1"/>
          <p:nvPr/>
        </p:nvSpPr>
        <p:spPr>
          <a:xfrm>
            <a:off x="2494914" y="3167245"/>
            <a:ext cx="17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Predict(request)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FF8A32-2A59-4944-8822-1DC44C03F7C6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982038" y="3033166"/>
            <a:ext cx="0" cy="61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E2CE049-F98D-4C2C-B911-74F3E675DBCA}"/>
              </a:ext>
            </a:extLst>
          </p:cNvPr>
          <p:cNvSpPr txBox="1"/>
          <p:nvPr/>
        </p:nvSpPr>
        <p:spPr>
          <a:xfrm>
            <a:off x="4933534" y="3167245"/>
            <a:ext cx="137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0E68A8-A915-4412-BE13-1DD06C6FDF0A}"/>
              </a:ext>
            </a:extLst>
          </p:cNvPr>
          <p:cNvCxnSpPr>
            <a:cxnSpLocks/>
            <a:stCxn id="22" idx="2"/>
            <a:endCxn id="51" idx="0"/>
          </p:cNvCxnSpPr>
          <p:nvPr/>
        </p:nvCxnSpPr>
        <p:spPr>
          <a:xfrm flipH="1">
            <a:off x="4571998" y="4495630"/>
            <a:ext cx="13583" cy="623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B53AA3B-EE68-49E4-AF76-76F92851DB97}"/>
              </a:ext>
            </a:extLst>
          </p:cNvPr>
          <p:cNvSpPr/>
          <p:nvPr/>
        </p:nvSpPr>
        <p:spPr>
          <a:xfrm>
            <a:off x="3045763" y="5119242"/>
            <a:ext cx="3052469" cy="89880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Prediction==1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0B2CA0-6987-4EEA-B77A-5C868F66E0DC}"/>
              </a:ext>
            </a:extLst>
          </p:cNvPr>
          <p:cNvCxnSpPr>
            <a:stCxn id="51" idx="1"/>
          </p:cNvCxnSpPr>
          <p:nvPr/>
        </p:nvCxnSpPr>
        <p:spPr>
          <a:xfrm flipH="1">
            <a:off x="1447800" y="5568644"/>
            <a:ext cx="1597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8A9E7A-6099-43AA-8A84-DA2EA4E8F4F1}"/>
              </a:ext>
            </a:extLst>
          </p:cNvPr>
          <p:cNvSpPr txBox="1"/>
          <p:nvPr/>
        </p:nvSpPr>
        <p:spPr>
          <a:xfrm>
            <a:off x="1905000" y="525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0B7CE830-3569-40A3-B67B-39A490D28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2872" y="5296366"/>
            <a:ext cx="544555" cy="54455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6CFAD60-3D8B-4F92-AD50-6A8CC443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712713"/>
            <a:ext cx="1070131" cy="23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AAAA55FD-84F7-4C34-847D-1949424F681B}"/>
              </a:ext>
            </a:extLst>
          </p:cNvPr>
          <p:cNvCxnSpPr/>
          <p:nvPr/>
        </p:nvCxnSpPr>
        <p:spPr>
          <a:xfrm flipV="1">
            <a:off x="1447800" y="4048981"/>
            <a:ext cx="2320644" cy="2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04B573F7-7404-4452-82D1-72AC3114BB90}"/>
              </a:ext>
            </a:extLst>
          </p:cNvPr>
          <p:cNvCxnSpPr/>
          <p:nvPr/>
        </p:nvCxnSpPr>
        <p:spPr>
          <a:xfrm flipH="1">
            <a:off x="1511478" y="4572000"/>
            <a:ext cx="58037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BB779B-CF76-27FF-A5ED-B556B5E5A90E}"/>
              </a:ext>
            </a:extLst>
          </p:cNvPr>
          <p:cNvCxnSpPr>
            <a:cxnSpLocks/>
          </p:cNvCxnSpPr>
          <p:nvPr/>
        </p:nvCxnSpPr>
        <p:spPr>
          <a:xfrm>
            <a:off x="5423928" y="4023004"/>
            <a:ext cx="1891272" cy="1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374C3A-5948-1C85-EA9C-8C5FE944AD6E}"/>
              </a:ext>
            </a:extLst>
          </p:cNvPr>
          <p:cNvSpPr txBox="1"/>
          <p:nvPr/>
        </p:nvSpPr>
        <p:spPr>
          <a:xfrm>
            <a:off x="5506326" y="3584393"/>
            <a:ext cx="19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86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37" y="95607"/>
            <a:ext cx="7714615" cy="657231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lang="en-US" sz="3200" dirty="0">
                <a:solidFill>
                  <a:srgbClr val="FFFFFF"/>
                </a:solidFill>
              </a:rPr>
              <a:t>USE CASE DIAGRAM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6560818"/>
            <a:ext cx="9170035" cy="311150"/>
            <a:chOff x="-12191" y="6560818"/>
            <a:chExt cx="9170035" cy="311150"/>
          </a:xfrm>
        </p:grpSpPr>
        <p:sp>
          <p:nvSpPr>
            <p:cNvPr id="4" name="object 4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9144000" y="0"/>
                  </a:moveTo>
                  <a:lnTo>
                    <a:pt x="0" y="0"/>
                  </a:lnTo>
                  <a:lnTo>
                    <a:pt x="0" y="284987"/>
                  </a:lnTo>
                  <a:lnTo>
                    <a:pt x="9144000" y="2849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6573772"/>
              <a:ext cx="9144000" cy="285115"/>
            </a:xfrm>
            <a:custGeom>
              <a:avLst/>
              <a:gdLst/>
              <a:ahLst/>
              <a:cxnLst/>
              <a:rect l="l" t="t" r="r" b="b"/>
              <a:pathLst>
                <a:path w="9144000" h="285115">
                  <a:moveTo>
                    <a:pt x="0" y="284987"/>
                  </a:moveTo>
                  <a:lnTo>
                    <a:pt x="9144000" y="2849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325" y="95613"/>
            <a:ext cx="8702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0" y="6562445"/>
            <a:ext cx="1607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Date:26/05/2022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772" y="6557496"/>
            <a:ext cx="14949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Page No:9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914" y="6527698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D5E30E-D2E9-4C26-B6DF-BDF4C30B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70" y="2568630"/>
            <a:ext cx="1607109" cy="22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A9E1488-A79D-4656-9820-D3A829D83FFA}"/>
              </a:ext>
            </a:extLst>
          </p:cNvPr>
          <p:cNvSpPr/>
          <p:nvPr/>
        </p:nvSpPr>
        <p:spPr>
          <a:xfrm>
            <a:off x="5906322" y="945031"/>
            <a:ext cx="1976234" cy="1268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Capturing Packets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8BFBC2-A0FC-4429-A0A6-8B9A724BEA3F}"/>
              </a:ext>
            </a:extLst>
          </p:cNvPr>
          <p:cNvSpPr/>
          <p:nvPr/>
        </p:nvSpPr>
        <p:spPr>
          <a:xfrm>
            <a:off x="5906322" y="2469559"/>
            <a:ext cx="1976234" cy="1240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ML Model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2BFEF6-838E-42C1-B97B-485AFEB121EB}"/>
              </a:ext>
            </a:extLst>
          </p:cNvPr>
          <p:cNvSpPr/>
          <p:nvPr/>
        </p:nvSpPr>
        <p:spPr>
          <a:xfrm>
            <a:off x="5889039" y="3965585"/>
            <a:ext cx="1976234" cy="1240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Predicting the threat level of packet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88AB6-7E93-41C1-8CF6-D4AD2E92C4C9}"/>
              </a:ext>
            </a:extLst>
          </p:cNvPr>
          <p:cNvSpPr/>
          <p:nvPr/>
        </p:nvSpPr>
        <p:spPr>
          <a:xfrm>
            <a:off x="5911668" y="5347576"/>
            <a:ext cx="1976234" cy="1186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Dropping the packets or blocking the IP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13E5BC-D940-48F1-80D6-8A211424CA2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745928" y="1579399"/>
            <a:ext cx="3160394" cy="1773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CAA60C-AF60-4595-B6DB-5A387F4EDA2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763211" y="3089676"/>
            <a:ext cx="3143111" cy="262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75FF92-50CC-429E-95FD-E0EE35FBB68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763211" y="3391827"/>
            <a:ext cx="3125828" cy="119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00248B-BB1D-42A2-8C5F-E3DD3EDA6A5F}"/>
              </a:ext>
            </a:extLst>
          </p:cNvPr>
          <p:cNvCxnSpPr>
            <a:cxnSpLocks/>
          </p:cNvCxnSpPr>
          <p:nvPr/>
        </p:nvCxnSpPr>
        <p:spPr>
          <a:xfrm>
            <a:off x="2745928" y="3391827"/>
            <a:ext cx="3160394" cy="2542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1361</Words>
  <Application>Microsoft Office PowerPoint</Application>
  <PresentationFormat>On-screen Show (4:3)</PresentationFormat>
  <Paragraphs>234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HelveticaNeueBold</vt:lpstr>
      <vt:lpstr>Roboto</vt:lpstr>
      <vt:lpstr>Times New Roman</vt:lpstr>
      <vt:lpstr>Wingdings</vt:lpstr>
      <vt:lpstr>Office Theme</vt:lpstr>
      <vt:lpstr>PowerPoint Presentation</vt:lpstr>
      <vt:lpstr>CONTENTS</vt:lpstr>
      <vt:lpstr>ABSTRACT</vt:lpstr>
      <vt:lpstr>PROBLEM STATEMENT</vt:lpstr>
      <vt:lpstr>EXISTING SYSTEM</vt:lpstr>
      <vt:lpstr>PROPOSED  SYSTEM</vt:lpstr>
      <vt:lpstr>SOFTWARE AND HARDWARE REQUIREMENTS</vt:lpstr>
      <vt:lpstr>METHODOLOGY</vt:lpstr>
      <vt:lpstr>USE CASE DIAGRAM</vt:lpstr>
      <vt:lpstr>SEQUENCE DIAGRAM</vt:lpstr>
      <vt:lpstr>CLASS DIAGRAM</vt:lpstr>
      <vt:lpstr>ARCHITECTURE</vt:lpstr>
      <vt:lpstr>ARCHITECTURE</vt:lpstr>
      <vt:lpstr>ARCHITECTURE</vt:lpstr>
      <vt:lpstr>ARCHITECTURE</vt:lpstr>
      <vt:lpstr>GRAPHS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</dc:creator>
  <cp:lastModifiedBy>Akhilesh Koti</cp:lastModifiedBy>
  <cp:revision>122</cp:revision>
  <dcterms:created xsi:type="dcterms:W3CDTF">2022-03-02T12:21:31Z</dcterms:created>
  <dcterms:modified xsi:type="dcterms:W3CDTF">2022-05-25T16:46:05Z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2022-03-02T00:00:00Z</vt:filetime>
  </property>
</Properties>
</file>