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20" d="100"/>
          <a:sy n="120" d="100"/>
        </p:scale>
        <p:origin x="17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noAutofit/>
          </a:bodyPr>
          <a:lstStyle>
            <a:lvl1pPr algn="l">
              <a:defRPr sz="9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11/5/2020</a:t>
            </a:fld>
            <a:endParaRPr lang="en-US" dirty="0"/>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1081529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11/5/2020</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40687437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11/5/2020</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6169200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11/5/2020</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678158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11/5/2020</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5697975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11/5/2020</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2285512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11/5/2020</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8008981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11/5/2020</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9579999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11/5/2020</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420551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11/5/2020</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392688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11/5/2020</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868588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72345051-2045-45DA-935E-2E3CA1A69ADC}" type="datetimeFigureOut">
              <a:rPr lang="en-US" smtClean="0"/>
              <a:t>11/5/2020</a:t>
            </a:fld>
            <a:endParaRPr lang="en-US" dirty="0"/>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242406118"/>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5" r:id="rId7"/>
    <p:sldLayoutId id="2147483676" r:id="rId8"/>
    <p:sldLayoutId id="2147483677" r:id="rId9"/>
    <p:sldLayoutId id="2147483678" r:id="rId10"/>
    <p:sldLayoutId id="2147483680" r:id="rId11"/>
  </p:sldLayoutIdLst>
  <p:txStyles>
    <p:titleStyle>
      <a:lvl1pPr algn="l" defTabSz="914400" rtl="0" eaLnBrk="1" latinLnBrk="0" hangingPunct="1">
        <a:lnSpc>
          <a:spcPct val="100000"/>
        </a:lnSpc>
        <a:spcBef>
          <a:spcPct val="0"/>
        </a:spcBef>
        <a:buNone/>
        <a:defRPr sz="48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en.wikipedia.org/wiki/List_of_postal_codes_of_Canada:_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2306AB6-9D65-4F8E-9FD7-C3F3A3DE39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E47ED7C0-7B5D-4F2F-86BF-E05E2FE9E95F}"/>
              </a:ext>
            </a:extLst>
          </p:cNvPr>
          <p:cNvPicPr>
            <a:picLocks noChangeAspect="1"/>
          </p:cNvPicPr>
          <p:nvPr/>
        </p:nvPicPr>
        <p:blipFill rotWithShape="1">
          <a:blip r:embed="rId2"/>
          <a:srcRect t="10559" b="5172"/>
          <a:stretch/>
        </p:blipFill>
        <p:spPr>
          <a:xfrm>
            <a:off x="20" y="10"/>
            <a:ext cx="12191980" cy="6857990"/>
          </a:xfrm>
          <a:prstGeom prst="rect">
            <a:avLst/>
          </a:prstGeom>
        </p:spPr>
      </p:pic>
      <p:sp>
        <p:nvSpPr>
          <p:cNvPr id="11" name="Freeform: Shape 10">
            <a:extLst>
              <a:ext uri="{FF2B5EF4-FFF2-40B4-BE49-F238E27FC236}">
                <a16:creationId xmlns:a16="http://schemas.microsoft.com/office/drawing/2014/main" id="{284C940E-7A1D-418E-A9E8-C9852CA8EE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1255" y="2996261"/>
            <a:ext cx="6310745" cy="3861739"/>
          </a:xfrm>
          <a:custGeom>
            <a:avLst/>
            <a:gdLst>
              <a:gd name="connsiteX0" fmla="*/ 5172027 w 6310745"/>
              <a:gd name="connsiteY0" fmla="*/ 351902 h 3861739"/>
              <a:gd name="connsiteX1" fmla="*/ 5173047 w 6310745"/>
              <a:gd name="connsiteY1" fmla="*/ 352987 h 3861739"/>
              <a:gd name="connsiteX2" fmla="*/ 5177471 w 6310745"/>
              <a:gd name="connsiteY2" fmla="*/ 352581 h 3861739"/>
              <a:gd name="connsiteX3" fmla="*/ 2969865 w 6310745"/>
              <a:gd name="connsiteY3" fmla="*/ 91462 h 3861739"/>
              <a:gd name="connsiteX4" fmla="*/ 2918830 w 6310745"/>
              <a:gd name="connsiteY4" fmla="*/ 95401 h 3861739"/>
              <a:gd name="connsiteX5" fmla="*/ 1957331 w 6310745"/>
              <a:gd name="connsiteY5" fmla="*/ 323658 h 3861739"/>
              <a:gd name="connsiteX6" fmla="*/ 413011 w 6310745"/>
              <a:gd name="connsiteY6" fmla="*/ 1429370 h 3861739"/>
              <a:gd name="connsiteX7" fmla="*/ 88087 w 6310745"/>
              <a:gd name="connsiteY7" fmla="*/ 2204577 h 3861739"/>
              <a:gd name="connsiteX8" fmla="*/ 109862 w 6310745"/>
              <a:gd name="connsiteY8" fmla="*/ 2159496 h 3861739"/>
              <a:gd name="connsiteX9" fmla="*/ 566286 w 6310745"/>
              <a:gd name="connsiteY9" fmla="*/ 1369352 h 3861739"/>
              <a:gd name="connsiteX10" fmla="*/ 1648059 w 6310745"/>
              <a:gd name="connsiteY10" fmla="*/ 484837 h 3861739"/>
              <a:gd name="connsiteX11" fmla="*/ 2969865 w 6310745"/>
              <a:gd name="connsiteY11" fmla="*/ 91462 h 3861739"/>
              <a:gd name="connsiteX12" fmla="*/ 3495357 w 6310745"/>
              <a:gd name="connsiteY12" fmla="*/ 893 h 3861739"/>
              <a:gd name="connsiteX13" fmla="*/ 3941913 w 6310745"/>
              <a:gd name="connsiteY13" fmla="*/ 37963 h 3861739"/>
              <a:gd name="connsiteX14" fmla="*/ 5299614 w 6310745"/>
              <a:gd name="connsiteY14" fmla="*/ 324201 h 3861739"/>
              <a:gd name="connsiteX15" fmla="*/ 6213700 w 6310745"/>
              <a:gd name="connsiteY15" fmla="*/ 666307 h 3861739"/>
              <a:gd name="connsiteX16" fmla="*/ 6310745 w 6310745"/>
              <a:gd name="connsiteY16" fmla="*/ 718092 h 3861739"/>
              <a:gd name="connsiteX17" fmla="*/ 6310745 w 6310745"/>
              <a:gd name="connsiteY17" fmla="*/ 786964 h 3861739"/>
              <a:gd name="connsiteX18" fmla="*/ 6223734 w 6310745"/>
              <a:gd name="connsiteY18" fmla="*/ 739515 h 3861739"/>
              <a:gd name="connsiteX19" fmla="*/ 5436559 w 6310745"/>
              <a:gd name="connsiteY19" fmla="*/ 427942 h 3861739"/>
              <a:gd name="connsiteX20" fmla="*/ 5314925 w 6310745"/>
              <a:gd name="connsiteY20" fmla="*/ 390465 h 3861739"/>
              <a:gd name="connsiteX21" fmla="*/ 5198564 w 6310745"/>
              <a:gd name="connsiteY21" fmla="*/ 357468 h 3861739"/>
              <a:gd name="connsiteX22" fmla="*/ 5826636 w 6310745"/>
              <a:gd name="connsiteY22" fmla="*/ 619266 h 3861739"/>
              <a:gd name="connsiteX23" fmla="*/ 6125359 w 6310745"/>
              <a:gd name="connsiteY23" fmla="*/ 778370 h 3861739"/>
              <a:gd name="connsiteX24" fmla="*/ 6310745 w 6310745"/>
              <a:gd name="connsiteY24" fmla="*/ 896973 h 3861739"/>
              <a:gd name="connsiteX25" fmla="*/ 6310745 w 6310745"/>
              <a:gd name="connsiteY25" fmla="*/ 3861739 h 3861739"/>
              <a:gd name="connsiteX26" fmla="*/ 974639 w 6310745"/>
              <a:gd name="connsiteY26" fmla="*/ 3861739 h 3861739"/>
              <a:gd name="connsiteX27" fmla="*/ 719986 w 6310745"/>
              <a:gd name="connsiteY27" fmla="*/ 3659957 h 3861739"/>
              <a:gd name="connsiteX28" fmla="*/ 299202 w 6310745"/>
              <a:gd name="connsiteY28" fmla="*/ 3177626 h 3861739"/>
              <a:gd name="connsiteX29" fmla="*/ 52873 w 6310745"/>
              <a:gd name="connsiteY29" fmla="*/ 2564820 h 3861739"/>
              <a:gd name="connsiteX30" fmla="*/ 21743 w 6310745"/>
              <a:gd name="connsiteY30" fmla="*/ 2457276 h 3861739"/>
              <a:gd name="connsiteX31" fmla="*/ 15788 w 6310745"/>
              <a:gd name="connsiteY31" fmla="*/ 2193035 h 3861739"/>
              <a:gd name="connsiteX32" fmla="*/ 1087523 w 6310745"/>
              <a:gd name="connsiteY32" fmla="*/ 695306 h 3861739"/>
              <a:gd name="connsiteX33" fmla="*/ 2765215 w 6310745"/>
              <a:gd name="connsiteY33" fmla="*/ 56158 h 3861739"/>
              <a:gd name="connsiteX34" fmla="*/ 3120078 w 6310745"/>
              <a:gd name="connsiteY34" fmla="*/ 15422 h 3861739"/>
              <a:gd name="connsiteX35" fmla="*/ 3495357 w 6310745"/>
              <a:gd name="connsiteY35" fmla="*/ 893 h 386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310745" h="3861739">
                <a:moveTo>
                  <a:pt x="5172027" y="351902"/>
                </a:moveTo>
                <a:cubicBezTo>
                  <a:pt x="5172027" y="351902"/>
                  <a:pt x="5172027" y="352852"/>
                  <a:pt x="5173047" y="352987"/>
                </a:cubicBezTo>
                <a:lnTo>
                  <a:pt x="5177471" y="352581"/>
                </a:lnTo>
                <a:close/>
                <a:moveTo>
                  <a:pt x="2969865" y="91462"/>
                </a:moveTo>
                <a:cubicBezTo>
                  <a:pt x="2952701" y="89711"/>
                  <a:pt x="2935264" y="91055"/>
                  <a:pt x="2918830" y="95401"/>
                </a:cubicBezTo>
                <a:cubicBezTo>
                  <a:pt x="2586081" y="133611"/>
                  <a:pt x="2262146" y="210506"/>
                  <a:pt x="1957331" y="323658"/>
                </a:cubicBezTo>
                <a:cubicBezTo>
                  <a:pt x="1300170" y="565494"/>
                  <a:pt x="773488" y="924243"/>
                  <a:pt x="413011" y="1429370"/>
                </a:cubicBezTo>
                <a:cubicBezTo>
                  <a:pt x="241125" y="1667934"/>
                  <a:pt x="130650" y="1931482"/>
                  <a:pt x="88087" y="2204577"/>
                </a:cubicBezTo>
                <a:cubicBezTo>
                  <a:pt x="96253" y="2189777"/>
                  <a:pt x="103398" y="2174704"/>
                  <a:pt x="109862" y="2159496"/>
                </a:cubicBezTo>
                <a:cubicBezTo>
                  <a:pt x="227584" y="1883441"/>
                  <a:pt x="374053" y="1617978"/>
                  <a:pt x="566286" y="1369352"/>
                </a:cubicBezTo>
                <a:cubicBezTo>
                  <a:pt x="843916" y="1009789"/>
                  <a:pt x="1197929" y="710108"/>
                  <a:pt x="1648059" y="484837"/>
                </a:cubicBezTo>
                <a:cubicBezTo>
                  <a:pt x="2053957" y="281700"/>
                  <a:pt x="2497621" y="159899"/>
                  <a:pt x="2969865" y="91462"/>
                </a:cubicBezTo>
                <a:close/>
                <a:moveTo>
                  <a:pt x="3495357" y="893"/>
                </a:moveTo>
                <a:cubicBezTo>
                  <a:pt x="3633661" y="-4539"/>
                  <a:pt x="3787957" y="15693"/>
                  <a:pt x="3941913" y="37963"/>
                </a:cubicBezTo>
                <a:cubicBezTo>
                  <a:pt x="4403949" y="104770"/>
                  <a:pt x="4858161" y="195339"/>
                  <a:pt x="5299614" y="324201"/>
                </a:cubicBezTo>
                <a:cubicBezTo>
                  <a:pt x="5617945" y="417079"/>
                  <a:pt x="5925559" y="526685"/>
                  <a:pt x="6213700" y="666307"/>
                </a:cubicBezTo>
                <a:lnTo>
                  <a:pt x="6310745" y="718092"/>
                </a:lnTo>
                <a:lnTo>
                  <a:pt x="6310745" y="786964"/>
                </a:lnTo>
                <a:lnTo>
                  <a:pt x="6223734" y="739515"/>
                </a:lnTo>
                <a:cubicBezTo>
                  <a:pt x="5975170" y="615379"/>
                  <a:pt x="5710361" y="515015"/>
                  <a:pt x="5436559" y="427942"/>
                </a:cubicBezTo>
                <a:cubicBezTo>
                  <a:pt x="5396292" y="415002"/>
                  <a:pt x="5355753" y="402509"/>
                  <a:pt x="5314925" y="390465"/>
                </a:cubicBezTo>
                <a:cubicBezTo>
                  <a:pt x="5276307" y="379059"/>
                  <a:pt x="5237351" y="368468"/>
                  <a:pt x="5198564" y="357468"/>
                </a:cubicBezTo>
                <a:cubicBezTo>
                  <a:pt x="5414393" y="434473"/>
                  <a:pt x="5624129" y="521907"/>
                  <a:pt x="5826636" y="619266"/>
                </a:cubicBezTo>
                <a:cubicBezTo>
                  <a:pt x="5929344" y="669507"/>
                  <a:pt x="6029097" y="722388"/>
                  <a:pt x="6125359" y="778370"/>
                </a:cubicBezTo>
                <a:lnTo>
                  <a:pt x="6310745" y="896973"/>
                </a:lnTo>
                <a:lnTo>
                  <a:pt x="6310745" y="3861739"/>
                </a:lnTo>
                <a:lnTo>
                  <a:pt x="974639" y="3861739"/>
                </a:lnTo>
                <a:lnTo>
                  <a:pt x="719986" y="3659957"/>
                </a:lnTo>
                <a:cubicBezTo>
                  <a:pt x="556844" y="3515259"/>
                  <a:pt x="415052" y="3355506"/>
                  <a:pt x="299202" y="3177626"/>
                </a:cubicBezTo>
                <a:cubicBezTo>
                  <a:pt x="173197" y="2986301"/>
                  <a:pt x="89840" y="2778941"/>
                  <a:pt x="52873" y="2564820"/>
                </a:cubicBezTo>
                <a:cubicBezTo>
                  <a:pt x="46170" y="2528361"/>
                  <a:pt x="35760" y="2492390"/>
                  <a:pt x="21743" y="2457276"/>
                </a:cubicBezTo>
                <a:cubicBezTo>
                  <a:pt x="-12282" y="2369287"/>
                  <a:pt x="-34" y="2280753"/>
                  <a:pt x="15788" y="2193035"/>
                </a:cubicBezTo>
                <a:cubicBezTo>
                  <a:pt x="125343" y="1581179"/>
                  <a:pt x="505554" y="1091397"/>
                  <a:pt x="1087523" y="695306"/>
                </a:cubicBezTo>
                <a:cubicBezTo>
                  <a:pt x="1574397" y="363308"/>
                  <a:pt x="2138335" y="155961"/>
                  <a:pt x="2765215" y="56158"/>
                </a:cubicBezTo>
                <a:cubicBezTo>
                  <a:pt x="2882595" y="37419"/>
                  <a:pt x="3000997" y="24655"/>
                  <a:pt x="3120078" y="15422"/>
                </a:cubicBezTo>
                <a:cubicBezTo>
                  <a:pt x="3239161" y="6188"/>
                  <a:pt x="3356711" y="2250"/>
                  <a:pt x="3495357" y="893"/>
                </a:cubicBezTo>
                <a:close/>
              </a:path>
            </a:pathLst>
          </a:custGeom>
          <a:solidFill>
            <a:schemeClr val="accent1">
              <a:alpha val="91000"/>
            </a:schemeClr>
          </a:solidFill>
          <a:ln w="12700"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AA711876-CB09-40C1-BA95-F7196E71A119}"/>
              </a:ext>
            </a:extLst>
          </p:cNvPr>
          <p:cNvSpPr>
            <a:spLocks noGrp="1"/>
          </p:cNvSpPr>
          <p:nvPr>
            <p:ph type="ctrTitle"/>
          </p:nvPr>
        </p:nvSpPr>
        <p:spPr>
          <a:xfrm>
            <a:off x="7004878" y="3732208"/>
            <a:ext cx="4574851" cy="1390218"/>
          </a:xfrm>
        </p:spPr>
        <p:txBody>
          <a:bodyPr anchor="b">
            <a:normAutofit fontScale="90000"/>
          </a:bodyPr>
          <a:lstStyle/>
          <a:p>
            <a:pPr algn="ctr"/>
            <a:r>
              <a:rPr lang="en-IN" sz="5200" dirty="0">
                <a:solidFill>
                  <a:schemeClr val="bg1"/>
                </a:solidFill>
              </a:rPr>
              <a:t>IBM Capstone PROJECT</a:t>
            </a:r>
          </a:p>
        </p:txBody>
      </p:sp>
      <p:sp>
        <p:nvSpPr>
          <p:cNvPr id="3" name="Subtitle 2">
            <a:extLst>
              <a:ext uri="{FF2B5EF4-FFF2-40B4-BE49-F238E27FC236}">
                <a16:creationId xmlns:a16="http://schemas.microsoft.com/office/drawing/2014/main" id="{B4A7D3EC-FC8B-466E-92C5-AEB7A21F8098}"/>
              </a:ext>
            </a:extLst>
          </p:cNvPr>
          <p:cNvSpPr>
            <a:spLocks noGrp="1"/>
          </p:cNvSpPr>
          <p:nvPr>
            <p:ph type="subTitle" idx="1"/>
          </p:nvPr>
        </p:nvSpPr>
        <p:spPr>
          <a:xfrm>
            <a:off x="7010481" y="5586497"/>
            <a:ext cx="4569248" cy="555608"/>
          </a:xfrm>
        </p:spPr>
        <p:txBody>
          <a:bodyPr>
            <a:normAutofit/>
          </a:bodyPr>
          <a:lstStyle/>
          <a:p>
            <a:pPr algn="ctr"/>
            <a:r>
              <a:rPr lang="en-IN" dirty="0">
                <a:solidFill>
                  <a:schemeClr val="bg1"/>
                </a:solidFill>
              </a:rPr>
              <a:t>BY :- Akhilesh Nalla</a:t>
            </a:r>
          </a:p>
        </p:txBody>
      </p:sp>
      <p:sp>
        <p:nvSpPr>
          <p:cNvPr id="20" name="Rectangle 6">
            <a:extLst>
              <a:ext uri="{FF2B5EF4-FFF2-40B4-BE49-F238E27FC236}">
                <a16:creationId xmlns:a16="http://schemas.microsoft.com/office/drawing/2014/main" id="{72E0F698-EDF5-464C-B466-8D34B8AF17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89179" y="5344820"/>
            <a:ext cx="3994793" cy="27432"/>
          </a:xfrm>
          <a:custGeom>
            <a:avLst/>
            <a:gdLst>
              <a:gd name="connsiteX0" fmla="*/ 0 w 3994793"/>
              <a:gd name="connsiteY0" fmla="*/ 0 h 27432"/>
              <a:gd name="connsiteX1" fmla="*/ 745695 w 3994793"/>
              <a:gd name="connsiteY1" fmla="*/ 0 h 27432"/>
              <a:gd name="connsiteX2" fmla="*/ 1451441 w 3994793"/>
              <a:gd name="connsiteY2" fmla="*/ 0 h 27432"/>
              <a:gd name="connsiteX3" fmla="*/ 2157188 w 3994793"/>
              <a:gd name="connsiteY3" fmla="*/ 0 h 27432"/>
              <a:gd name="connsiteX4" fmla="*/ 2703143 w 3994793"/>
              <a:gd name="connsiteY4" fmla="*/ 0 h 27432"/>
              <a:gd name="connsiteX5" fmla="*/ 3289046 w 3994793"/>
              <a:gd name="connsiteY5" fmla="*/ 0 h 27432"/>
              <a:gd name="connsiteX6" fmla="*/ 3994793 w 3994793"/>
              <a:gd name="connsiteY6" fmla="*/ 0 h 27432"/>
              <a:gd name="connsiteX7" fmla="*/ 3994793 w 3994793"/>
              <a:gd name="connsiteY7" fmla="*/ 27432 h 27432"/>
              <a:gd name="connsiteX8" fmla="*/ 3328994 w 3994793"/>
              <a:gd name="connsiteY8" fmla="*/ 27432 h 27432"/>
              <a:gd name="connsiteX9" fmla="*/ 2783039 w 3994793"/>
              <a:gd name="connsiteY9" fmla="*/ 27432 h 27432"/>
              <a:gd name="connsiteX10" fmla="*/ 2237084 w 3994793"/>
              <a:gd name="connsiteY10" fmla="*/ 27432 h 27432"/>
              <a:gd name="connsiteX11" fmla="*/ 1531337 w 3994793"/>
              <a:gd name="connsiteY11" fmla="*/ 27432 h 27432"/>
              <a:gd name="connsiteX12" fmla="*/ 945434 w 3994793"/>
              <a:gd name="connsiteY12" fmla="*/ 27432 h 27432"/>
              <a:gd name="connsiteX13" fmla="*/ 0 w 3994793"/>
              <a:gd name="connsiteY13" fmla="*/ 27432 h 27432"/>
              <a:gd name="connsiteX14" fmla="*/ 0 w 3994793"/>
              <a:gd name="connsiteY14"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994793" h="27432" fill="none" extrusionOk="0">
                <a:moveTo>
                  <a:pt x="0" y="0"/>
                </a:moveTo>
                <a:cubicBezTo>
                  <a:pt x="285474" y="-22732"/>
                  <a:pt x="421546" y="-1893"/>
                  <a:pt x="745695" y="0"/>
                </a:cubicBezTo>
                <a:cubicBezTo>
                  <a:pt x="1069844" y="1893"/>
                  <a:pt x="1267051" y="4066"/>
                  <a:pt x="1451441" y="0"/>
                </a:cubicBezTo>
                <a:cubicBezTo>
                  <a:pt x="1635831" y="-4066"/>
                  <a:pt x="1865269" y="3287"/>
                  <a:pt x="2157188" y="0"/>
                </a:cubicBezTo>
                <a:cubicBezTo>
                  <a:pt x="2449107" y="-3287"/>
                  <a:pt x="2473776" y="-12720"/>
                  <a:pt x="2703143" y="0"/>
                </a:cubicBezTo>
                <a:cubicBezTo>
                  <a:pt x="2932510" y="12720"/>
                  <a:pt x="3023998" y="17286"/>
                  <a:pt x="3289046" y="0"/>
                </a:cubicBezTo>
                <a:cubicBezTo>
                  <a:pt x="3554094" y="-17286"/>
                  <a:pt x="3836668" y="10296"/>
                  <a:pt x="3994793" y="0"/>
                </a:cubicBezTo>
                <a:cubicBezTo>
                  <a:pt x="3993836" y="8431"/>
                  <a:pt x="3994444" y="14612"/>
                  <a:pt x="3994793" y="27432"/>
                </a:cubicBezTo>
                <a:cubicBezTo>
                  <a:pt x="3751330" y="45147"/>
                  <a:pt x="3618521" y="7232"/>
                  <a:pt x="3328994" y="27432"/>
                </a:cubicBezTo>
                <a:cubicBezTo>
                  <a:pt x="3039467" y="47632"/>
                  <a:pt x="2908653" y="25202"/>
                  <a:pt x="2783039" y="27432"/>
                </a:cubicBezTo>
                <a:cubicBezTo>
                  <a:pt x="2657426" y="29662"/>
                  <a:pt x="2373985" y="40038"/>
                  <a:pt x="2237084" y="27432"/>
                </a:cubicBezTo>
                <a:cubicBezTo>
                  <a:pt x="2100183" y="14826"/>
                  <a:pt x="1862145" y="31781"/>
                  <a:pt x="1531337" y="27432"/>
                </a:cubicBezTo>
                <a:cubicBezTo>
                  <a:pt x="1200529" y="23083"/>
                  <a:pt x="1153029" y="12124"/>
                  <a:pt x="945434" y="27432"/>
                </a:cubicBezTo>
                <a:cubicBezTo>
                  <a:pt x="737839" y="42740"/>
                  <a:pt x="371500" y="-18970"/>
                  <a:pt x="0" y="27432"/>
                </a:cubicBezTo>
                <a:cubicBezTo>
                  <a:pt x="226" y="18208"/>
                  <a:pt x="-648" y="12891"/>
                  <a:pt x="0" y="0"/>
                </a:cubicBezTo>
                <a:close/>
              </a:path>
              <a:path w="3994793" h="27432" stroke="0" extrusionOk="0">
                <a:moveTo>
                  <a:pt x="0" y="0"/>
                </a:moveTo>
                <a:cubicBezTo>
                  <a:pt x="233202" y="14567"/>
                  <a:pt x="387388" y="28518"/>
                  <a:pt x="625851" y="0"/>
                </a:cubicBezTo>
                <a:cubicBezTo>
                  <a:pt x="864314" y="-28518"/>
                  <a:pt x="1027047" y="-26118"/>
                  <a:pt x="1171806" y="0"/>
                </a:cubicBezTo>
                <a:cubicBezTo>
                  <a:pt x="1316566" y="26118"/>
                  <a:pt x="1639655" y="-2490"/>
                  <a:pt x="1917501" y="0"/>
                </a:cubicBezTo>
                <a:cubicBezTo>
                  <a:pt x="2195348" y="2490"/>
                  <a:pt x="2328758" y="19053"/>
                  <a:pt x="2543352" y="0"/>
                </a:cubicBezTo>
                <a:cubicBezTo>
                  <a:pt x="2757946" y="-19053"/>
                  <a:pt x="3028913" y="23876"/>
                  <a:pt x="3169202" y="0"/>
                </a:cubicBezTo>
                <a:cubicBezTo>
                  <a:pt x="3309491" y="-23876"/>
                  <a:pt x="3706249" y="-31775"/>
                  <a:pt x="3994793" y="0"/>
                </a:cubicBezTo>
                <a:cubicBezTo>
                  <a:pt x="3993438" y="9524"/>
                  <a:pt x="3993591" y="13975"/>
                  <a:pt x="3994793" y="27432"/>
                </a:cubicBezTo>
                <a:cubicBezTo>
                  <a:pt x="3717302" y="841"/>
                  <a:pt x="3475105" y="20835"/>
                  <a:pt x="3328994" y="27432"/>
                </a:cubicBezTo>
                <a:cubicBezTo>
                  <a:pt x="3182883" y="34029"/>
                  <a:pt x="3048913" y="25304"/>
                  <a:pt x="2783039" y="27432"/>
                </a:cubicBezTo>
                <a:cubicBezTo>
                  <a:pt x="2517165" y="29560"/>
                  <a:pt x="2371663" y="19960"/>
                  <a:pt x="2117240" y="27432"/>
                </a:cubicBezTo>
                <a:cubicBezTo>
                  <a:pt x="1862817" y="34904"/>
                  <a:pt x="1771642" y="53179"/>
                  <a:pt x="1451441" y="27432"/>
                </a:cubicBezTo>
                <a:cubicBezTo>
                  <a:pt x="1131240" y="1685"/>
                  <a:pt x="1013354" y="33667"/>
                  <a:pt x="825591" y="27432"/>
                </a:cubicBezTo>
                <a:cubicBezTo>
                  <a:pt x="637828" y="21198"/>
                  <a:pt x="270465" y="28145"/>
                  <a:pt x="0" y="27432"/>
                </a:cubicBezTo>
                <a:cubicBezTo>
                  <a:pt x="-800" y="16780"/>
                  <a:pt x="-583" y="12910"/>
                  <a:pt x="0" y="0"/>
                </a:cubicBezTo>
                <a:close/>
              </a:path>
            </a:pathLst>
          </a:custGeom>
          <a:solidFill>
            <a:schemeClr val="bg1"/>
          </a:solidFill>
          <a:ln w="38100" cap="rnd">
            <a:solidFill>
              <a:schemeClr val="bg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271540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A6820-3C07-4F3D-88E5-EFD13C24C9ED}"/>
              </a:ext>
            </a:extLst>
          </p:cNvPr>
          <p:cNvSpPr>
            <a:spLocks noGrp="1"/>
          </p:cNvSpPr>
          <p:nvPr>
            <p:ph type="title"/>
          </p:nvPr>
        </p:nvSpPr>
        <p:spPr/>
        <p:txBody>
          <a:bodyPr/>
          <a:lstStyle/>
          <a:p>
            <a:r>
              <a:rPr lang="en-IN" dirty="0"/>
              <a:t>Recommendation</a:t>
            </a:r>
          </a:p>
        </p:txBody>
      </p:sp>
      <p:sp>
        <p:nvSpPr>
          <p:cNvPr id="3" name="Content Placeholder 2">
            <a:extLst>
              <a:ext uri="{FF2B5EF4-FFF2-40B4-BE49-F238E27FC236}">
                <a16:creationId xmlns:a16="http://schemas.microsoft.com/office/drawing/2014/main" id="{F3713251-FE16-433E-90DB-36F16F7BE9EA}"/>
              </a:ext>
            </a:extLst>
          </p:cNvPr>
          <p:cNvSpPr>
            <a:spLocks noGrp="1"/>
          </p:cNvSpPr>
          <p:nvPr>
            <p:ph idx="1"/>
          </p:nvPr>
        </p:nvSpPr>
        <p:spPr/>
        <p:txBody>
          <a:bodyPr/>
          <a:lstStyle/>
          <a:p>
            <a:pPr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Most of the Indian restaurants are in cluster 0 which is around The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Danforth</a:t>
            </a:r>
            <a:r>
              <a:rPr lang="en-IN" sz="1800" dirty="0">
                <a:effectLst/>
                <a:latin typeface="Calibri" panose="020F0502020204030204" pitchFamily="34" charset="0"/>
                <a:ea typeface="Calibri" panose="020F0502020204030204" pitchFamily="34" charset="0"/>
                <a:cs typeface="Times New Roman" panose="02020603050405020304" pitchFamily="18" charset="0"/>
              </a:rPr>
              <a:t> West, Riverdale, Church and Wellesley,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Davisville</a:t>
            </a:r>
            <a:r>
              <a:rPr lang="en-IN" sz="1800" dirty="0">
                <a:effectLst/>
                <a:latin typeface="Calibri" panose="020F0502020204030204" pitchFamily="34" charset="0"/>
                <a:ea typeface="Calibri" panose="020F0502020204030204" pitchFamily="34" charset="0"/>
                <a:cs typeface="Times New Roman" panose="02020603050405020304" pitchFamily="18" charset="0"/>
              </a:rPr>
              <a:t> and Central Bay street</a:t>
            </a:r>
          </a:p>
          <a:p>
            <a:pPr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Lowest in Cluster 1 areas which are in North Toronto West and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Parkade</a:t>
            </a:r>
            <a:r>
              <a:rPr lang="en-IN" sz="1800" dirty="0">
                <a:effectLst/>
                <a:latin typeface="Calibri" panose="020F0502020204030204" pitchFamily="34" charset="0"/>
                <a:ea typeface="Calibri" panose="020F0502020204030204" pitchFamily="34" charset="0"/>
                <a:cs typeface="Times New Roman" panose="02020603050405020304" pitchFamily="18" charset="0"/>
              </a:rPr>
              <a:t> areas.</a:t>
            </a:r>
          </a:p>
          <a:p>
            <a:pPr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Also, there are good opportunities to open near St James Town,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Cabbagetown</a:t>
            </a:r>
            <a:r>
              <a:rPr lang="en-IN" sz="1800" dirty="0">
                <a:effectLst/>
                <a:latin typeface="Calibri" panose="020F0502020204030204" pitchFamily="34" charset="0"/>
                <a:ea typeface="Calibri" panose="020F0502020204030204" pitchFamily="34" charset="0"/>
                <a:cs typeface="Times New Roman" panose="02020603050405020304" pitchFamily="18" charset="0"/>
              </a:rPr>
              <a:t>.</a:t>
            </a:r>
          </a:p>
          <a:p>
            <a:pPr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Looking at nearby venues it seems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cluster 2 </a:t>
            </a:r>
            <a:r>
              <a:rPr lang="en-IN" sz="1800" dirty="0">
                <a:effectLst/>
                <a:latin typeface="Calibri" panose="020F0502020204030204" pitchFamily="34" charset="0"/>
                <a:ea typeface="Calibri" panose="020F0502020204030204" pitchFamily="34" charset="0"/>
                <a:cs typeface="Times New Roman" panose="02020603050405020304" pitchFamily="18" charset="0"/>
              </a:rPr>
              <a:t>might be a good location as there are not a lot of Indian restaurants in these areas. Therefore, this project recommends the entrepreneur to open an authentic Indian restaurant in these locations.</a:t>
            </a:r>
          </a:p>
          <a:p>
            <a:endParaRPr lang="en-IN" dirty="0"/>
          </a:p>
        </p:txBody>
      </p:sp>
    </p:spTree>
    <p:extLst>
      <p:ext uri="{BB962C8B-B14F-4D97-AF65-F5344CB8AC3E}">
        <p14:creationId xmlns:p14="http://schemas.microsoft.com/office/powerpoint/2010/main" val="22858007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9E5EB-7376-4643-A5AC-F1D354731DD9}"/>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A7825495-BE1B-403C-B9B8-7BE2DAE78107}"/>
              </a:ext>
            </a:extLst>
          </p:cNvPr>
          <p:cNvSpPr>
            <a:spLocks noGrp="1"/>
          </p:cNvSpPr>
          <p:nvPr>
            <p:ph idx="1"/>
          </p:nvPr>
        </p:nvSpPr>
        <p:spPr/>
        <p:txBody>
          <a:bodyPr/>
          <a:lstStyle/>
          <a:p>
            <a:r>
              <a:rPr lang="en-IN" sz="1800" dirty="0">
                <a:effectLst/>
                <a:latin typeface="Mongolian Baiti" panose="03000500000000000000" pitchFamily="66" charset="0"/>
                <a:ea typeface="Calibri" panose="020F0502020204030204" pitchFamily="34" charset="0"/>
                <a:cs typeface="Mongolian Baiti" panose="03000500000000000000" pitchFamily="66" charset="0"/>
              </a:rPr>
              <a:t>This project, I am creating a hypothetical scenario for a concept that there may not be enough Indian Restaurants in Toronto Area.</a:t>
            </a:r>
          </a:p>
          <a:p>
            <a:r>
              <a:rPr lang="en-IN" sz="1800" dirty="0">
                <a:effectLst/>
                <a:latin typeface="Mongolian Baiti" panose="03000500000000000000" pitchFamily="66" charset="0"/>
                <a:ea typeface="Calibri" panose="020F0502020204030204" pitchFamily="34" charset="0"/>
                <a:cs typeface="Mongolian Baiti" panose="03000500000000000000" pitchFamily="66" charset="0"/>
              </a:rPr>
              <a:t> Therefore it might be a great opportunity for an entrepreneur who is based in Canada. As the Indian food is popular among Asian community, so this entrepreneur might think of opening its business in areas where Asian community resides. </a:t>
            </a:r>
          </a:p>
          <a:p>
            <a:r>
              <a:rPr lang="en-IN" sz="1800" dirty="0">
                <a:effectLst/>
                <a:latin typeface="Mongolian Baiti" panose="03000500000000000000" pitchFamily="66" charset="0"/>
                <a:ea typeface="Calibri" panose="020F0502020204030204" pitchFamily="34" charset="0"/>
                <a:cs typeface="Mongolian Baiti" panose="03000500000000000000" pitchFamily="66" charset="0"/>
              </a:rPr>
              <a:t>With the purpose in mind, finding the location to open such a restaurant is one of the most important decisions for this entrepreneur and I am designing this project to help him find the most suitable location. </a:t>
            </a:r>
          </a:p>
          <a:p>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532780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08642-E8C0-4D03-A6A8-8BD65259DC1C}"/>
              </a:ext>
            </a:extLst>
          </p:cNvPr>
          <p:cNvSpPr>
            <a:spLocks noGrp="1"/>
          </p:cNvSpPr>
          <p:nvPr>
            <p:ph type="title"/>
          </p:nvPr>
        </p:nvSpPr>
        <p:spPr/>
        <p:txBody>
          <a:bodyPr/>
          <a:lstStyle/>
          <a:p>
            <a:r>
              <a:rPr lang="en-IN" dirty="0"/>
              <a:t>Business Problem</a:t>
            </a:r>
          </a:p>
        </p:txBody>
      </p:sp>
      <p:sp>
        <p:nvSpPr>
          <p:cNvPr id="3" name="Content Placeholder 2">
            <a:extLst>
              <a:ext uri="{FF2B5EF4-FFF2-40B4-BE49-F238E27FC236}">
                <a16:creationId xmlns:a16="http://schemas.microsoft.com/office/drawing/2014/main" id="{31FE3941-B26F-480D-A0EE-E982853EC688}"/>
              </a:ext>
            </a:extLst>
          </p:cNvPr>
          <p:cNvSpPr>
            <a:spLocks noGrp="1"/>
          </p:cNvSpPr>
          <p:nvPr>
            <p:ph idx="1"/>
          </p:nvPr>
        </p:nvSpPr>
        <p:spPr/>
        <p:txBody>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The objective of this capstone project is to find the most suitable location for the entrepreneur to open a new Indian Restaurant in Toronto, Canada.</a:t>
            </a:r>
          </a:p>
          <a:p>
            <a:r>
              <a:rPr lang="en-IN" sz="1800" dirty="0">
                <a:effectLst/>
                <a:latin typeface="Calibri" panose="020F0502020204030204" pitchFamily="34" charset="0"/>
                <a:ea typeface="Calibri" panose="020F0502020204030204" pitchFamily="34" charset="0"/>
                <a:cs typeface="Times New Roman" panose="02020603050405020304" pitchFamily="18" charset="0"/>
              </a:rPr>
              <a:t> By using data science methods and tools along with machine learning algorithms such as clustering, this project aims to provide solutions to answer the business question :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In Toronto, if an entrepreneur wants to open an Indian Restaurant, where should they consider opening it? </a:t>
            </a:r>
          </a:p>
          <a:p>
            <a:endParaRPr lang="en-IN" dirty="0"/>
          </a:p>
        </p:txBody>
      </p:sp>
    </p:spTree>
    <p:extLst>
      <p:ext uri="{BB962C8B-B14F-4D97-AF65-F5344CB8AC3E}">
        <p14:creationId xmlns:p14="http://schemas.microsoft.com/office/powerpoint/2010/main" val="9003410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C1124-D645-4BF4-BCD4-DE212D33072D}"/>
              </a:ext>
            </a:extLst>
          </p:cNvPr>
          <p:cNvSpPr>
            <a:spLocks noGrp="1"/>
          </p:cNvSpPr>
          <p:nvPr>
            <p:ph type="title"/>
          </p:nvPr>
        </p:nvSpPr>
        <p:spPr/>
        <p:txBody>
          <a:bodyPr/>
          <a:lstStyle/>
          <a:p>
            <a:r>
              <a:rPr lang="en-IN" dirty="0"/>
              <a:t>Target Audience</a:t>
            </a:r>
          </a:p>
        </p:txBody>
      </p:sp>
      <p:sp>
        <p:nvSpPr>
          <p:cNvPr id="3" name="Content Placeholder 2">
            <a:extLst>
              <a:ext uri="{FF2B5EF4-FFF2-40B4-BE49-F238E27FC236}">
                <a16:creationId xmlns:a16="http://schemas.microsoft.com/office/drawing/2014/main" id="{9D6B8506-F3AD-466B-8C91-8D106A8C6EB7}"/>
              </a:ext>
            </a:extLst>
          </p:cNvPr>
          <p:cNvSpPr>
            <a:spLocks noGrp="1"/>
          </p:cNvSpPr>
          <p:nvPr>
            <p:ph idx="1"/>
          </p:nvPr>
        </p:nvSpPr>
        <p:spPr/>
        <p:txBody>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The entrepreneur who wants to find the location to open authentic Indian restaurant.</a:t>
            </a:r>
          </a:p>
          <a:p>
            <a:endParaRPr lang="en-IN" dirty="0"/>
          </a:p>
        </p:txBody>
      </p:sp>
    </p:spTree>
    <p:extLst>
      <p:ext uri="{BB962C8B-B14F-4D97-AF65-F5344CB8AC3E}">
        <p14:creationId xmlns:p14="http://schemas.microsoft.com/office/powerpoint/2010/main" val="4863389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0EC7B-2167-440C-93EB-1CFB9E64D2F4}"/>
              </a:ext>
            </a:extLst>
          </p:cNvPr>
          <p:cNvSpPr>
            <a:spLocks noGrp="1"/>
          </p:cNvSpPr>
          <p:nvPr>
            <p:ph type="title"/>
          </p:nvPr>
        </p:nvSpPr>
        <p:spPr/>
        <p:txBody>
          <a:bodyPr/>
          <a:lstStyle/>
          <a:p>
            <a:r>
              <a:rPr lang="en-IN" dirty="0"/>
              <a:t>Data</a:t>
            </a:r>
          </a:p>
        </p:txBody>
      </p:sp>
      <p:sp>
        <p:nvSpPr>
          <p:cNvPr id="3" name="Content Placeholder 2">
            <a:extLst>
              <a:ext uri="{FF2B5EF4-FFF2-40B4-BE49-F238E27FC236}">
                <a16:creationId xmlns:a16="http://schemas.microsoft.com/office/drawing/2014/main" id="{B8ECA220-6DEB-446C-9F9D-19D350E0BD5D}"/>
              </a:ext>
            </a:extLst>
          </p:cNvPr>
          <p:cNvSpPr>
            <a:spLocks noGrp="1"/>
          </p:cNvSpPr>
          <p:nvPr>
            <p:ph idx="1"/>
          </p:nvPr>
        </p:nvSpPr>
        <p:spPr/>
        <p:txBody>
          <a:bodyPr/>
          <a:lstStyle/>
          <a:p>
            <a:pPr marL="0" indent="0" algn="just">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To solve this problem, we will need below data:</a:t>
            </a:r>
          </a:p>
          <a:p>
            <a:pPr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List of neighbourhoods in Toronto, Canada </a:t>
            </a:r>
          </a:p>
          <a:p>
            <a:pPr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Latitude and Longitude of these neighbourhoods </a:t>
            </a:r>
          </a:p>
          <a:p>
            <a:pPr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Venue data related to Indian restaurants. This will help us find the neighbourhoods that are more suitable to open an Indian Restaurant</a:t>
            </a:r>
            <a:endParaRPr lang="en-IN" dirty="0"/>
          </a:p>
        </p:txBody>
      </p:sp>
    </p:spTree>
    <p:extLst>
      <p:ext uri="{BB962C8B-B14F-4D97-AF65-F5344CB8AC3E}">
        <p14:creationId xmlns:p14="http://schemas.microsoft.com/office/powerpoint/2010/main" val="22480111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A6312-9D79-4A39-A8CA-B48EBB6433A6}"/>
              </a:ext>
            </a:extLst>
          </p:cNvPr>
          <p:cNvSpPr>
            <a:spLocks noGrp="1"/>
          </p:cNvSpPr>
          <p:nvPr>
            <p:ph type="title"/>
          </p:nvPr>
        </p:nvSpPr>
        <p:spPr/>
        <p:txBody>
          <a:bodyPr/>
          <a:lstStyle/>
          <a:p>
            <a:r>
              <a:rPr lang="en-IN" dirty="0"/>
              <a:t>Extracting the Data</a:t>
            </a:r>
          </a:p>
        </p:txBody>
      </p:sp>
      <p:sp>
        <p:nvSpPr>
          <p:cNvPr id="3" name="Content Placeholder 2">
            <a:extLst>
              <a:ext uri="{FF2B5EF4-FFF2-40B4-BE49-F238E27FC236}">
                <a16:creationId xmlns:a16="http://schemas.microsoft.com/office/drawing/2014/main" id="{AC6202DB-B543-460A-8CA4-1FC4F8B80708}"/>
              </a:ext>
            </a:extLst>
          </p:cNvPr>
          <p:cNvSpPr>
            <a:spLocks noGrp="1"/>
          </p:cNvSpPr>
          <p:nvPr>
            <p:ph idx="1"/>
          </p:nvPr>
        </p:nvSpPr>
        <p:spPr/>
        <p:txBody>
          <a:bodyPr/>
          <a:lstStyle/>
          <a:p>
            <a:pPr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Scrapping of Toronto neighbourhoods via Wikipedia </a:t>
            </a:r>
          </a:p>
          <a:p>
            <a:pPr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Getting Latitude and Longitude data of these neighbourhoods via Geocoder package </a:t>
            </a:r>
          </a:p>
          <a:p>
            <a:pPr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Using Foursquare API to get venue data related to these neighbourhoods</a:t>
            </a:r>
          </a:p>
          <a:p>
            <a:endParaRPr lang="en-IN" dirty="0"/>
          </a:p>
        </p:txBody>
      </p:sp>
    </p:spTree>
    <p:extLst>
      <p:ext uri="{BB962C8B-B14F-4D97-AF65-F5344CB8AC3E}">
        <p14:creationId xmlns:p14="http://schemas.microsoft.com/office/powerpoint/2010/main" val="24523738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CC35C-DC26-4F1E-A53F-CBD2CAC25B0F}"/>
              </a:ext>
            </a:extLst>
          </p:cNvPr>
          <p:cNvSpPr>
            <a:spLocks noGrp="1"/>
          </p:cNvSpPr>
          <p:nvPr>
            <p:ph type="title"/>
          </p:nvPr>
        </p:nvSpPr>
        <p:spPr/>
        <p:txBody>
          <a:bodyPr/>
          <a:lstStyle/>
          <a:p>
            <a:r>
              <a:rPr lang="en-IN" dirty="0"/>
              <a:t>Methodology</a:t>
            </a:r>
          </a:p>
        </p:txBody>
      </p:sp>
      <p:sp>
        <p:nvSpPr>
          <p:cNvPr id="3" name="Content Placeholder 2">
            <a:extLst>
              <a:ext uri="{FF2B5EF4-FFF2-40B4-BE49-F238E27FC236}">
                <a16:creationId xmlns:a16="http://schemas.microsoft.com/office/drawing/2014/main" id="{2E3E6E4C-9708-4C3C-825E-9E6B7C32FCFC}"/>
              </a:ext>
            </a:extLst>
          </p:cNvPr>
          <p:cNvSpPr>
            <a:spLocks noGrp="1"/>
          </p:cNvSpPr>
          <p:nvPr>
            <p:ph idx="1"/>
          </p:nvPr>
        </p:nvSpPr>
        <p:spPr>
          <a:xfrm>
            <a:off x="838200" y="1929384"/>
            <a:ext cx="10515600" cy="4813322"/>
          </a:xfrm>
        </p:spPr>
        <p:txBody>
          <a:bodyPr>
            <a:normAutofit fontScale="85000" lnSpcReduction="20000"/>
          </a:bodyPr>
          <a:lstStyle/>
          <a:p>
            <a:pPr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First, I need to get the list of neighbourhoods in Toronto, Canada. This is possible by extracting the list of neighbourhoods from Wikipedia: </a:t>
            </a:r>
            <a:r>
              <a:rPr lang="en-IN"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https://en.wikipedia.org/wiki/List_of_postal_codes_of_Canada:_M</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pPr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I did the web scraping by utilizing pandas HTML table scraping method as it is easier and more convenient to pull tabular data directly from a web page into the data frame. </a:t>
            </a:r>
          </a:p>
          <a:p>
            <a:pPr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However, it is only a list of neighbourhood names and postal codes. I need to get their coordinates to utilize Foursquare to pull the list of venues near these neighbourhoods. To get the coordinates, I tried using Geocoder Package but it was not working so I used the CSV file provided by IBM team to match the coordinates of Toronto neighbourhoods. After gathering these coordinates, I visualize the map of Toronto using Folium package to verify whether these are correct coordinates. Next, I use Foursquare API to pull the list of top 100 venues within 500 meters radius. I have created a Foursquare developer account in order to obtain account ID and API key to pull the data. From Foursquare, I am able to pull the names, categories, latitude, and longitude of the venues. With this data, I can also check how many unique categories that I can get from these venues. Then, I analyse each neighbourhood by grouping the rows by neighbourhood and taking the mean on the frequency of occurrence of each venue category. This is to prepare clustering to be done later. </a:t>
            </a:r>
          </a:p>
          <a:p>
            <a:pPr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Here, I made a justification to specifically look for “Indian restaurants”. Lastly, I performed the clustering method by using k-means clustering. K-means clustering algorithm identifies k number of centroids, and then allocates every data point to the nearest cluster while keeping the centroids as small as possible. It is one of the simplest and popular unsupervised machine learning algorithms and it is highly suited for this project as well. I have clustered the neighbourhoods in Toronto into 3 clusters based on their frequency of occurrence for “Indian food”. Based on the results (the concentration of clusters), I will be able to recommend the ideal location to open the restaurant.</a:t>
            </a:r>
          </a:p>
          <a:p>
            <a:endParaRPr lang="en-IN" dirty="0"/>
          </a:p>
        </p:txBody>
      </p:sp>
    </p:spTree>
    <p:extLst>
      <p:ext uri="{BB962C8B-B14F-4D97-AF65-F5344CB8AC3E}">
        <p14:creationId xmlns:p14="http://schemas.microsoft.com/office/powerpoint/2010/main" val="27161931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D5F51-053A-4A7A-B14E-41E99C0347EE}"/>
              </a:ext>
            </a:extLst>
          </p:cNvPr>
          <p:cNvSpPr>
            <a:spLocks noGrp="1"/>
          </p:cNvSpPr>
          <p:nvPr>
            <p:ph type="title"/>
          </p:nvPr>
        </p:nvSpPr>
        <p:spPr/>
        <p:txBody>
          <a:bodyPr/>
          <a:lstStyle/>
          <a:p>
            <a:r>
              <a:rPr lang="en-IN" dirty="0"/>
              <a:t>Result</a:t>
            </a:r>
          </a:p>
        </p:txBody>
      </p:sp>
      <p:sp>
        <p:nvSpPr>
          <p:cNvPr id="4" name="Rectangle 2">
            <a:extLst>
              <a:ext uri="{FF2B5EF4-FFF2-40B4-BE49-F238E27FC236}">
                <a16:creationId xmlns:a16="http://schemas.microsoft.com/office/drawing/2014/main" id="{C054D82F-16B9-41E4-8C7F-703B0363E142}"/>
              </a:ext>
            </a:extLst>
          </p:cNvPr>
          <p:cNvSpPr>
            <a:spLocks noChangeArrowheads="1"/>
          </p:cNvSpPr>
          <p:nvPr/>
        </p:nvSpPr>
        <p:spPr bwMode="auto">
          <a:xfrm>
            <a:off x="1399429" y="201168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K-Mean Clustering</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025" name="Picture 1">
            <a:extLst>
              <a:ext uri="{FF2B5EF4-FFF2-40B4-BE49-F238E27FC236}">
                <a16:creationId xmlns:a16="http://schemas.microsoft.com/office/drawing/2014/main" id="{520BC40D-D8E8-45E1-BE6C-B055A8617E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01656" y="2468880"/>
            <a:ext cx="6082323" cy="392016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864EA2E8-1F62-4B82-B44D-6E67972B1C78}"/>
              </a:ext>
            </a:extLst>
          </p:cNvPr>
          <p:cNvSpPr>
            <a:spLocks noChangeArrowheads="1"/>
          </p:cNvSpPr>
          <p:nvPr/>
        </p:nvSpPr>
        <p:spPr bwMode="auto">
          <a:xfrm>
            <a:off x="1399429" y="616458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4801853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3A009-1307-478E-9913-110BE0006FE7}"/>
              </a:ext>
            </a:extLst>
          </p:cNvPr>
          <p:cNvSpPr>
            <a:spLocks noGrp="1"/>
          </p:cNvSpPr>
          <p:nvPr>
            <p:ph type="title"/>
          </p:nvPr>
        </p:nvSpPr>
        <p:spPr/>
        <p:txBody>
          <a:bodyPr/>
          <a:lstStyle/>
          <a:p>
            <a:r>
              <a:rPr lang="en-IN" dirty="0"/>
              <a:t>Result</a:t>
            </a:r>
          </a:p>
        </p:txBody>
      </p:sp>
      <p:sp>
        <p:nvSpPr>
          <p:cNvPr id="3" name="Content Placeholder 2">
            <a:extLst>
              <a:ext uri="{FF2B5EF4-FFF2-40B4-BE49-F238E27FC236}">
                <a16:creationId xmlns:a16="http://schemas.microsoft.com/office/drawing/2014/main" id="{DA5E1F67-9FAE-4428-B55B-30FD05692EE4}"/>
              </a:ext>
            </a:extLst>
          </p:cNvPr>
          <p:cNvSpPr>
            <a:spLocks noGrp="1"/>
          </p:cNvSpPr>
          <p:nvPr>
            <p:ph idx="1"/>
          </p:nvPr>
        </p:nvSpPr>
        <p:spPr/>
        <p:txBody>
          <a:bodyPr/>
          <a:lstStyle/>
          <a:p>
            <a:pPr marL="0" indent="0" algn="just">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results from k-means clustering show that we can categorize Toronto neighbourhoods into 3 clusters based on how many Indian restaurants are in each neighbourhood: </a:t>
            </a:r>
          </a:p>
          <a:p>
            <a:pPr algn="just">
              <a:lnSpc>
                <a:spcPct val="107000"/>
              </a:lnSpc>
              <a:spcAft>
                <a:spcPts val="800"/>
              </a:spcAft>
            </a:pPr>
            <a:r>
              <a:rPr lang="en-IN"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Cluster 0: Neighbourhoods with the more number of Indian restaurants.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Cluster 1: Neighbourhoods with no Indian restaurants.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Cluster 2: Neighbourhoods with a less number of Indian restaurants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results are visualized in the above map with Cluster 0 in blue, Cluster 1 in green, Cluster 2 in red.</a:t>
            </a:r>
          </a:p>
          <a:p>
            <a:endParaRPr lang="en-IN" dirty="0"/>
          </a:p>
        </p:txBody>
      </p:sp>
    </p:spTree>
    <p:extLst>
      <p:ext uri="{BB962C8B-B14F-4D97-AF65-F5344CB8AC3E}">
        <p14:creationId xmlns:p14="http://schemas.microsoft.com/office/powerpoint/2010/main" val="2538662033"/>
      </p:ext>
    </p:extLst>
  </p:cSld>
  <p:clrMapOvr>
    <a:masterClrMapping/>
  </p:clrMapOvr>
</p:sld>
</file>

<file path=ppt/theme/theme1.xml><?xml version="1.0" encoding="utf-8"?>
<a:theme xmlns:a="http://schemas.openxmlformats.org/drawingml/2006/main" name="Sketchy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Custom 2">
      <a:majorFont>
        <a:latin typeface="Modern Love"/>
        <a:ea typeface=""/>
        <a:cs typeface=""/>
      </a:majorFont>
      <a:minorFont>
        <a:latin typeface="The Ha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docProps/app.xml><?xml version="1.0" encoding="utf-8"?>
<Properties xmlns="http://schemas.openxmlformats.org/officeDocument/2006/extended-properties" xmlns:vt="http://schemas.openxmlformats.org/officeDocument/2006/docPropsVTypes">
  <TotalTime>0</TotalTime>
  <Words>890</Words>
  <Application>Microsoft Office PowerPoint</Application>
  <PresentationFormat>Widescreen</PresentationFormat>
  <Paragraphs>38</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Modern Love</vt:lpstr>
      <vt:lpstr>Mongolian Baiti</vt:lpstr>
      <vt:lpstr>The Hand</vt:lpstr>
      <vt:lpstr>SketchyVTI</vt:lpstr>
      <vt:lpstr>IBM Capstone PROJECT</vt:lpstr>
      <vt:lpstr>Introduction</vt:lpstr>
      <vt:lpstr>Business Problem</vt:lpstr>
      <vt:lpstr>Target Audience</vt:lpstr>
      <vt:lpstr>Data</vt:lpstr>
      <vt:lpstr>Extracting the Data</vt:lpstr>
      <vt:lpstr>Methodology</vt:lpstr>
      <vt:lpstr>Result</vt:lpstr>
      <vt:lpstr>Result</vt:lpstr>
      <vt:lpstr>Recommendation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IBM Capstone PROJECT</dc:title>
  <dc:creator>AKHILESH NALLA-180907558</dc:creator>
  <cp:lastModifiedBy>AKHILESH NALLA-180907558</cp:lastModifiedBy>
  <cp:revision>2</cp:revision>
  <dcterms:created xsi:type="dcterms:W3CDTF">2020-11-05T06:30:21Z</dcterms:created>
  <dcterms:modified xsi:type="dcterms:W3CDTF">2020-11-05T06:39:19Z</dcterms:modified>
</cp:coreProperties>
</file>