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34"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initials="C" lastIdx="4" clrIdx="0">
    <p:extLst>
      <p:ext uri="{19B8F6BF-5375-455C-9EA6-DF929625EA0E}">
        <p15:presenceInfo xmlns:p15="http://schemas.microsoft.com/office/powerpoint/2012/main" userId="S::v-cfarri@microsoft.com::9024d236-bf46-4741-acf4-9ef89ac29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8"/>
    <p:restoredTop sz="82653"/>
  </p:normalViewPr>
  <p:slideViewPr>
    <p:cSldViewPr snapToGrid="0">
      <p:cViewPr varScale="1">
        <p:scale>
          <a:sx n="83" d="100"/>
          <a:sy n="83" d="100"/>
        </p:scale>
        <p:origin x="60"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BCCFB-AE79-489B-A188-E362E1F861E4}"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16A0E-DEA8-4794-9D28-9EBDE87C69C5}" type="slidenum">
              <a:rPr lang="en-US" smtClean="0"/>
              <a:t>‹#›</a:t>
            </a:fld>
            <a:endParaRPr lang="en-US"/>
          </a:p>
        </p:txBody>
      </p:sp>
    </p:spTree>
    <p:extLst>
      <p:ext uri="{BB962C8B-B14F-4D97-AF65-F5344CB8AC3E}">
        <p14:creationId xmlns:p14="http://schemas.microsoft.com/office/powerpoint/2010/main" val="263168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7289ef1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7289ef1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5448d2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5448d2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2 systems talking to each other -&gt; ask system 1 for information via POSTMAN or requests, where endpoint is a web browser if using a REST API (from Portal)</a:t>
            </a:r>
            <a:endParaRPr dirty="0"/>
          </a:p>
          <a:p>
            <a:pPr marL="457200" lvl="0" indent="-298450" algn="l" rtl="0">
              <a:spcBef>
                <a:spcPts val="0"/>
              </a:spcBef>
              <a:spcAft>
                <a:spcPts val="0"/>
              </a:spcAft>
              <a:buSzPts val="1100"/>
              <a:buChar char="-"/>
            </a:pPr>
            <a:r>
              <a:rPr lang="en" dirty="0"/>
              <a:t>(!) Focus only on API, don’t worry about downloading SDK bc students are directly putting the keys into the file. For API, the key is the authentication. For SDK, their functions create clients using the endpoint and key with some added functions to use if you want (think of it as a wrapper that does more).</a:t>
            </a:r>
            <a:endParaRPr dirty="0"/>
          </a:p>
          <a:p>
            <a:pPr marL="457200" lvl="0" indent="-298450" algn="l" rtl="0">
              <a:spcBef>
                <a:spcPts val="0"/>
              </a:spcBef>
              <a:spcAft>
                <a:spcPts val="0"/>
              </a:spcAft>
              <a:buSzPts val="1100"/>
              <a:buChar char="-"/>
            </a:pPr>
            <a:r>
              <a:rPr lang="en" dirty="0"/>
              <a:t>Analogy: at a restaurant, they bring you a menu. The food is in the kitchen, which is the application. We are the other application. To get the food you want, you have to send a request thru the protocol (waiter) thru the endpoint (the line on the menu, e.g., “OCR” in computer vision API). They bring you the food back.</a:t>
            </a:r>
            <a:endParaRPr dirty="0"/>
          </a:p>
          <a:p>
            <a:pPr marL="457200" lvl="0" indent="-298450" algn="l" rtl="0">
              <a:spcBef>
                <a:spcPts val="0"/>
              </a:spcBef>
              <a:spcAft>
                <a:spcPts val="0"/>
              </a:spcAft>
              <a:buSzPts val="1100"/>
              <a:buChar char="-"/>
            </a:pPr>
            <a:r>
              <a:rPr lang="en" dirty="0"/>
              <a:t>With the SDK, they bring you more with your food and the menu is the same</a:t>
            </a:r>
            <a:endParaRPr dirty="0"/>
          </a:p>
          <a:p>
            <a:pPr marL="457200" lvl="0" indent="-298450" algn="l" rtl="0">
              <a:spcBef>
                <a:spcPts val="0"/>
              </a:spcBef>
              <a:spcAft>
                <a:spcPts val="0"/>
              </a:spcAft>
              <a:buSzPts val="1100"/>
              <a:buChar char="-"/>
            </a:pPr>
            <a:r>
              <a:rPr lang="en" dirty="0"/>
              <a:t>Note: we will give them a public key in case theirs doesn’t work</a:t>
            </a:r>
            <a:endParaRPr dirty="0"/>
          </a:p>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 dirty="0"/>
              <a:t>POST request: when you submit a contact form, your response is put in the “response body” of the request sent to the server. </a:t>
            </a:r>
            <a:r>
              <a:rPr lang="en-US" sz="1200">
                <a:solidFill>
                  <a:schemeClr val="dk1"/>
                </a:solidFill>
              </a:rPr>
              <a:t>Example: Contact form on a website</a:t>
            </a:r>
          </a:p>
          <a:p>
            <a:pPr marL="457200" lvl="0" indent="-298450" algn="l" rtl="0">
              <a:spcBef>
                <a:spcPts val="0"/>
              </a:spcBef>
              <a:spcAft>
                <a:spcPts val="0"/>
              </a:spcAft>
              <a:buSzPts val="1100"/>
              <a:buChar cha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5448d2c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5448d2c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algn="l" rtl="0">
              <a:lnSpc>
                <a:spcPct val="90000"/>
              </a:lnSpc>
              <a:spcBef>
                <a:spcPts val="1000"/>
              </a:spcBef>
              <a:spcAft>
                <a:spcPts val="0"/>
              </a:spcAft>
              <a:buClr>
                <a:schemeClr val="dk1"/>
              </a:buClr>
              <a:buSzPts val="1700"/>
              <a:buChar char="●"/>
            </a:pPr>
            <a:r>
              <a:rPr lang="en" sz="1700">
                <a:solidFill>
                  <a:schemeClr val="dk1"/>
                </a:solidFill>
              </a:rPr>
              <a:t>A collection of Azure-based ML/AI APIs that can hear, speak, search, see, understand and potentially accelerate decision-making into applications.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Show them the webpage and show them how to call it with code -&gt; analysis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Can show the Custom Vision API link that Anthony shared bc it’s straightforward</a:t>
            </a:r>
            <a:endParaRPr sz="17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5448d2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5448d2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5448d2c4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5448d2c4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5448d2c4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5448d2c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1188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1435100"/>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AC9CC706-C5F3-4046-979A-F42243293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60672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2003184"/>
            <a:ext cx="4616169"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3203721"/>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10F95669-17B3-4C7F-9110-BA062437700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0765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4200" y="2019300"/>
            <a:ext cx="3650362"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4201" y="3138226"/>
            <a:ext cx="3650362"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584200" y="2633344"/>
            <a:ext cx="3650362" cy="417017"/>
          </a:xfrm>
        </p:spPr>
        <p:txBody>
          <a:bodyPr/>
          <a:lstStyle>
            <a:lvl1pPr algn="l">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3A5EE955-08FE-4816-AE27-35D7F2FE0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551639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796216" y="2019300"/>
            <a:ext cx="4110994"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796217" y="3138226"/>
            <a:ext cx="4110994"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6796216" y="2633344"/>
            <a:ext cx="4110994" cy="417017"/>
          </a:xfrm>
        </p:spPr>
        <p:txBody>
          <a:bodyPr/>
          <a:lstStyle>
            <a:lvl1pPr algn="l">
              <a:defRPr sz="1800">
                <a:solidFill>
                  <a:schemeClr val="accent1"/>
                </a:solidFill>
                <a:latin typeface="+mn-lt"/>
              </a:defRPr>
            </a:lvl1pPr>
          </a:lstStyle>
          <a:p>
            <a:pPr lvl="0"/>
            <a:r>
              <a:rPr lang="en-US"/>
              <a:t>Edit Master text styles</a:t>
            </a:r>
          </a:p>
        </p:txBody>
      </p:sp>
      <p:sp>
        <p:nvSpPr>
          <p:cNvPr id="5" name="Rectangle 4">
            <a:extLst>
              <a:ext uri="{FF2B5EF4-FFF2-40B4-BE49-F238E27FC236}">
                <a16:creationId xmlns:a16="http://schemas.microsoft.com/office/drawing/2014/main" id="{78670609-D479-4B4F-AEB9-934D8E377167}"/>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04886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orient="horz" pos="199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2050364"/>
            <a:ext cx="5109152" cy="553998"/>
          </a:xfrm>
        </p:spPr>
        <p:txBody>
          <a:bodyPr/>
          <a:lstStyle>
            <a:lvl1pPr algn="l">
              <a:defRPr/>
            </a:lvl1pPr>
          </a:lstStyle>
          <a:p>
            <a:r>
              <a:rPr lang="en-US"/>
              <a:t>Click to edit Master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2619110"/>
            <a:ext cx="5112244" cy="276999"/>
          </a:xfrm>
        </p:spPr>
        <p:txBody>
          <a:bodyPr/>
          <a:lstStyle>
            <a:lvl1pPr algn="l">
              <a:defRPr sz="1800">
                <a:solidFill>
                  <a:schemeClr val="accent1"/>
                </a:solidFill>
                <a:latin typeface="+mn-lt"/>
              </a:defRPr>
            </a:lvl1pPr>
          </a:lstStyle>
          <a:p>
            <a:pPr lvl="0"/>
            <a:r>
              <a:rPr lang="en-US"/>
              <a:t>Edit Master text styles</a:t>
            </a:r>
          </a:p>
        </p:txBody>
      </p:sp>
      <p:sp>
        <p:nvSpPr>
          <p:cNvPr id="4" name="Rectangle 3">
            <a:extLst>
              <a:ext uri="{FF2B5EF4-FFF2-40B4-BE49-F238E27FC236}">
                <a16:creationId xmlns:a16="http://schemas.microsoft.com/office/drawing/2014/main" id="{EAC28D0A-3590-45B8-BF78-247419ACB858}"/>
              </a:ext>
            </a:extLst>
          </p:cNvPr>
          <p:cNvSpPr/>
          <p:nvPr userDrawn="1"/>
        </p:nvSpPr>
        <p:spPr bwMode="auto">
          <a:xfrm>
            <a:off x="609600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4612934C-359F-4963-A09C-A4713263324A}"/>
              </a:ext>
            </a:extLst>
          </p:cNvPr>
          <p:cNvSpPr>
            <a:spLocks noGrp="1"/>
          </p:cNvSpPr>
          <p:nvPr>
            <p:ph type="body" sz="quarter" idx="12"/>
          </p:nvPr>
        </p:nvSpPr>
        <p:spPr>
          <a:xfrm>
            <a:off x="584200" y="3162300"/>
            <a:ext cx="5175250" cy="228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336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99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FB5AB2AD-7940-4132-A588-C369F940C0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563913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3659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587604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6" name="Text Placeholder 9">
            <a:extLst>
              <a:ext uri="{FF2B5EF4-FFF2-40B4-BE49-F238E27FC236}">
                <a16:creationId xmlns:a16="http://schemas.microsoft.com/office/drawing/2014/main" id="{A089FC77-A8CF-402C-B5A0-4AFB09F4C0E7}"/>
              </a:ext>
            </a:extLst>
          </p:cNvPr>
          <p:cNvSpPr>
            <a:spLocks noGrp="1"/>
          </p:cNvSpPr>
          <p:nvPr>
            <p:ph type="body" sz="quarter" idx="10"/>
          </p:nvPr>
        </p:nvSpPr>
        <p:spPr>
          <a:xfrm>
            <a:off x="58826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9">
            <a:extLst>
              <a:ext uri="{FF2B5EF4-FFF2-40B4-BE49-F238E27FC236}">
                <a16:creationId xmlns:a16="http://schemas.microsoft.com/office/drawing/2014/main" id="{75319466-9B02-4D05-88AC-ED28FE7B7497}"/>
              </a:ext>
            </a:extLst>
          </p:cNvPr>
          <p:cNvSpPr>
            <a:spLocks noGrp="1"/>
          </p:cNvSpPr>
          <p:nvPr>
            <p:ph type="body" sz="quarter" idx="11"/>
          </p:nvPr>
        </p:nvSpPr>
        <p:spPr>
          <a:xfrm>
            <a:off x="451799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8" name="Text Placeholder 9">
            <a:extLst>
              <a:ext uri="{FF2B5EF4-FFF2-40B4-BE49-F238E27FC236}">
                <a16:creationId xmlns:a16="http://schemas.microsoft.com/office/drawing/2014/main" id="{0CE5C3BE-7A5A-46F4-8EB4-F6498FBBE5D7}"/>
              </a:ext>
            </a:extLst>
          </p:cNvPr>
          <p:cNvSpPr>
            <a:spLocks noGrp="1"/>
          </p:cNvSpPr>
          <p:nvPr>
            <p:ph type="body" sz="quarter" idx="12"/>
          </p:nvPr>
        </p:nvSpPr>
        <p:spPr>
          <a:xfrm>
            <a:off x="8376315"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9">
            <a:extLst>
              <a:ext uri="{FF2B5EF4-FFF2-40B4-BE49-F238E27FC236}">
                <a16:creationId xmlns:a16="http://schemas.microsoft.com/office/drawing/2014/main" id="{B151D074-E844-4249-8952-4A7E33C15021}"/>
              </a:ext>
            </a:extLst>
          </p:cNvPr>
          <p:cNvSpPr>
            <a:spLocks noGrp="1"/>
          </p:cNvSpPr>
          <p:nvPr>
            <p:ph type="body" sz="quarter" idx="13"/>
          </p:nvPr>
        </p:nvSpPr>
        <p:spPr>
          <a:xfrm>
            <a:off x="58826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0" name="Text Placeholder 9">
            <a:extLst>
              <a:ext uri="{FF2B5EF4-FFF2-40B4-BE49-F238E27FC236}">
                <a16:creationId xmlns:a16="http://schemas.microsoft.com/office/drawing/2014/main" id="{C726AAED-A735-4C17-BA7C-928073240D1D}"/>
              </a:ext>
            </a:extLst>
          </p:cNvPr>
          <p:cNvSpPr>
            <a:spLocks noGrp="1"/>
          </p:cNvSpPr>
          <p:nvPr>
            <p:ph type="body" sz="quarter" idx="14"/>
          </p:nvPr>
        </p:nvSpPr>
        <p:spPr>
          <a:xfrm>
            <a:off x="451799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1" name="Text Placeholder 9">
            <a:extLst>
              <a:ext uri="{FF2B5EF4-FFF2-40B4-BE49-F238E27FC236}">
                <a16:creationId xmlns:a16="http://schemas.microsoft.com/office/drawing/2014/main" id="{F93E82A8-9B18-4E60-9E5D-972C49E45AF1}"/>
              </a:ext>
            </a:extLst>
          </p:cNvPr>
          <p:cNvSpPr>
            <a:spLocks noGrp="1"/>
          </p:cNvSpPr>
          <p:nvPr>
            <p:ph type="body" sz="quarter" idx="15"/>
          </p:nvPr>
        </p:nvSpPr>
        <p:spPr>
          <a:xfrm>
            <a:off x="8376315"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Tree>
    <p:extLst>
      <p:ext uri="{BB962C8B-B14F-4D97-AF65-F5344CB8AC3E}">
        <p14:creationId xmlns:p14="http://schemas.microsoft.com/office/powerpoint/2010/main" val="145990311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guide id="7"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6ED48188-DC00-4083-8182-9AC1CB622747}"/>
              </a:ext>
            </a:extLst>
          </p:cNvPr>
          <p:cNvSpPr>
            <a:spLocks noGrp="1"/>
          </p:cNvSpPr>
          <p:nvPr>
            <p:ph type="body" sz="quarter" idx="10"/>
          </p:nvPr>
        </p:nvSpPr>
        <p:spPr>
          <a:xfrm>
            <a:off x="684213"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D3632372-8943-4A5C-9D97-A0CF1B1BC644}"/>
              </a:ext>
            </a:extLst>
          </p:cNvPr>
          <p:cNvSpPr>
            <a:spLocks noGrp="1"/>
          </p:cNvSpPr>
          <p:nvPr>
            <p:ph type="body" sz="quarter" idx="11"/>
          </p:nvPr>
        </p:nvSpPr>
        <p:spPr>
          <a:xfrm>
            <a:off x="4468304"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76B2B9C1-5CC5-412A-93A8-36735EF79C0C}"/>
              </a:ext>
            </a:extLst>
          </p:cNvPr>
          <p:cNvSpPr>
            <a:spLocks noGrp="1"/>
          </p:cNvSpPr>
          <p:nvPr>
            <p:ph type="body" sz="quarter" idx="12"/>
          </p:nvPr>
        </p:nvSpPr>
        <p:spPr>
          <a:xfrm>
            <a:off x="8252396"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61528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D112DACC-3558-4EAF-B807-7C520DCF91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8354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Tree>
    <p:extLst>
      <p:ext uri="{BB962C8B-B14F-4D97-AF65-F5344CB8AC3E}">
        <p14:creationId xmlns:p14="http://schemas.microsoft.com/office/powerpoint/2010/main" val="5282847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6">
            <a:extLst>
              <a:ext uri="{FF2B5EF4-FFF2-40B4-BE49-F238E27FC236}">
                <a16:creationId xmlns:a16="http://schemas.microsoft.com/office/drawing/2014/main" id="{E0D1700D-7EA2-4C82-BE8A-A7D4034AB8C6}"/>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684958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664180"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508566"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366888"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2A5031D1-1F90-4635-91F1-F9CACCA3A348}"/>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0186203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984254"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828640"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686962"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cxnSp>
        <p:nvCxnSpPr>
          <p:cNvPr id="9" name="Straight Connector 8">
            <a:extLst>
              <a:ext uri="{FF2B5EF4-FFF2-40B4-BE49-F238E27FC236}">
                <a16:creationId xmlns:a16="http://schemas.microsoft.com/office/drawing/2014/main" id="{89DB4990-475B-4643-81D6-F0D9C6ACDF1C}"/>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9DDB17-F570-48D8-B184-80A86ABF7D6A}"/>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2F8785-A0E7-45B7-8357-FE775294D526}"/>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922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580">
          <p15:clr>
            <a:srgbClr val="5ACBF0"/>
          </p15:clr>
        </p15:guide>
        <p15:guide id="5" orient="horz" pos="288">
          <p15:clr>
            <a:srgbClr val="5ACBF0"/>
          </p15:clr>
        </p15:guide>
        <p15:guide id="6" pos="3840">
          <p15:clr>
            <a:srgbClr val="FBAE40"/>
          </p15:clr>
        </p15:guide>
        <p15:guide id="7" orient="horz" pos="2160">
          <p15:clr>
            <a:srgbClr val="5ACBF0"/>
          </p15:clr>
        </p15:guide>
        <p15:guide id="8" orient="horz" pos="280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Tree>
    <p:extLst>
      <p:ext uri="{BB962C8B-B14F-4D97-AF65-F5344CB8AC3E}">
        <p14:creationId xmlns:p14="http://schemas.microsoft.com/office/powerpoint/2010/main" val="6757458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3" name="TextBox 7">
            <a:extLst>
              <a:ext uri="{FF2B5EF4-FFF2-40B4-BE49-F238E27FC236}">
                <a16:creationId xmlns:a16="http://schemas.microsoft.com/office/drawing/2014/main" id="{C87041D4-2199-4716-9F39-ABDCD3175A6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907009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ed with top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5231261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014984"/>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21549670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55C303E2-E9AB-4668-A925-2D47E9CDBA1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44682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3359613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3062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2353695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222443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A1AC9-861A-4746-9DBD-1BB713331F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098" t="2837" b="12619"/>
          <a:stretch/>
        </p:blipFill>
        <p:spPr>
          <a:xfrm>
            <a:off x="0" y="0"/>
            <a:ext cx="12058185" cy="6858001"/>
          </a:xfrm>
          <a:prstGeom prst="rect">
            <a:avLst/>
          </a:prstGeom>
        </p:spPr>
      </p:pic>
      <p:sp>
        <p:nvSpPr>
          <p:cNvPr id="6" name="Rectangle 5">
            <a:extLst>
              <a:ext uri="{FF2B5EF4-FFF2-40B4-BE49-F238E27FC236}">
                <a16:creationId xmlns:a16="http://schemas.microsoft.com/office/drawing/2014/main" id="{2E18782E-937A-45D8-AE72-ABE3EA2FD6F9}"/>
              </a:ext>
            </a:extLst>
          </p:cNvPr>
          <p:cNvSpPr/>
          <p:nvPr userDrawn="1"/>
        </p:nvSpPr>
        <p:spPr bwMode="auto">
          <a:xfrm>
            <a:off x="0" y="-1"/>
            <a:ext cx="12192000" cy="6858001"/>
          </a:xfrm>
          <a:prstGeom prst="rect">
            <a:avLst/>
          </a:prstGeom>
          <a:gradFill flip="none" rotWithShape="1">
            <a:gsLst>
              <a:gs pos="0">
                <a:schemeClr val="bg1">
                  <a:alpha val="95000"/>
                </a:schemeClr>
              </a:gs>
              <a:gs pos="100000">
                <a:schemeClr val="bg1">
                  <a:alpha val="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7397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388831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388831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54483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125E-6 1.48148E-6 L 0.02916 1.48148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125E-6 1.48148E-6 L 0.02916 1.48148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125E-6 1.48148E-6 L 0.02916 1.48148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57325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6282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88061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149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3543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773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467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6071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648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18777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474939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39721599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ustom Layout">
    <p:bg>
      <p:bgRef idx="1001">
        <a:schemeClr val="bg1"/>
      </p:bgRef>
    </p:bg>
    <p:spTree>
      <p:nvGrpSpPr>
        <p:cNvPr id="1" name=""/>
        <p:cNvGrpSpPr/>
        <p:nvPr/>
      </p:nvGrpSpPr>
      <p:grpSpPr>
        <a:xfrm>
          <a:off x="0" y="0"/>
          <a:ext cx="0" cy="0"/>
          <a:chOff x="0" y="0"/>
          <a:chExt cx="0" cy="0"/>
        </a:xfrm>
      </p:grpSpPr>
      <p:sp>
        <p:nvSpPr>
          <p:cNvPr id="8" name="Picture Placeholder 12">
            <a:extLst>
              <a:ext uri="{FF2B5EF4-FFF2-40B4-BE49-F238E27FC236}">
                <a16:creationId xmlns:a16="http://schemas.microsoft.com/office/drawing/2014/main" id="{F64519FA-AD3C-45CF-A47E-BF37A447CAE0}"/>
              </a:ext>
            </a:extLst>
          </p:cNvPr>
          <p:cNvSpPr>
            <a:spLocks noGrp="1"/>
          </p:cNvSpPr>
          <p:nvPr>
            <p:ph type="pic" sz="quarter" idx="10" hasCustomPrompt="1"/>
          </p:nvPr>
        </p:nvSpPr>
        <p:spPr>
          <a:xfrm>
            <a:off x="0" y="6556251"/>
            <a:ext cx="12192000" cy="301749"/>
          </a:xfrm>
        </p:spPr>
        <p:txBody>
          <a:bodyPr anchor="b"/>
          <a:lstStyle>
            <a:lvl1pPr marL="0" indent="0" algn="r">
              <a:buNone/>
              <a:defRPr sz="1961" b="1" spc="294">
                <a:latin typeface="+mn-lt"/>
              </a:defRPr>
            </a:lvl1pPr>
          </a:lstStyle>
          <a:p>
            <a:r>
              <a:rPr lang="en-US"/>
              <a:t>TAP ICON TO ADD PICTURE</a:t>
            </a:r>
          </a:p>
        </p:txBody>
      </p:sp>
      <p:sp>
        <p:nvSpPr>
          <p:cNvPr id="4" name="Title 3">
            <a:extLst>
              <a:ext uri="{FF2B5EF4-FFF2-40B4-BE49-F238E27FC236}">
                <a16:creationId xmlns:a16="http://schemas.microsoft.com/office/drawing/2014/main" id="{A2F076CC-2D7E-4962-8D80-B9AED6B2E867}"/>
              </a:ext>
            </a:extLst>
          </p:cNvPr>
          <p:cNvSpPr>
            <a:spLocks noGrp="1"/>
          </p:cNvSpPr>
          <p:nvPr>
            <p:ph type="title" hasCustomPrompt="1"/>
          </p:nvPr>
        </p:nvSpPr>
        <p:spPr>
          <a:xfrm>
            <a:off x="374403" y="1810161"/>
            <a:ext cx="4385262" cy="1086195"/>
          </a:xfrm>
        </p:spPr>
        <p:txBody>
          <a:bodyPr/>
          <a:lstStyle>
            <a:lvl1pPr>
              <a:defRPr lang="en-US" sz="3529" b="1" kern="1200" cap="none" spc="0" baseline="0" dirty="0" smtClean="0">
                <a:ln w="3175">
                  <a:noFill/>
                </a:ln>
                <a:gradFill>
                  <a:gsLst>
                    <a:gs pos="2703">
                      <a:srgbClr val="FFFFFF"/>
                    </a:gs>
                    <a:gs pos="100000">
                      <a:srgbClr val="FFFFFF"/>
                    </a:gs>
                  </a:gsLst>
                  <a:lin ang="5400000" scaled="0"/>
                </a:gradFill>
                <a:effectLst/>
                <a:latin typeface="Segoe UI" panose="020B0502040204020203" pitchFamily="34" charset="0"/>
                <a:ea typeface="+mn-ea"/>
                <a:cs typeface="Segoe UI" pitchFamily="34" charset="0"/>
              </a:defRPr>
            </a:lvl1pPr>
          </a:lstStyle>
          <a:p>
            <a:r>
              <a:rPr lang="en-US"/>
              <a:t>Click to edit headline</a:t>
            </a:r>
          </a:p>
        </p:txBody>
      </p:sp>
      <p:sp>
        <p:nvSpPr>
          <p:cNvPr id="3" name="Text Placeholder 2">
            <a:extLst>
              <a:ext uri="{FF2B5EF4-FFF2-40B4-BE49-F238E27FC236}">
                <a16:creationId xmlns:a16="http://schemas.microsoft.com/office/drawing/2014/main" id="{8DE4782B-A4F8-496F-B97A-AFA4746C54AA}"/>
              </a:ext>
            </a:extLst>
          </p:cNvPr>
          <p:cNvSpPr>
            <a:spLocks noGrp="1"/>
          </p:cNvSpPr>
          <p:nvPr>
            <p:ph type="body" sz="quarter" idx="11" hasCustomPrompt="1"/>
          </p:nvPr>
        </p:nvSpPr>
        <p:spPr>
          <a:xfrm>
            <a:off x="374402" y="3159016"/>
            <a:ext cx="4709411" cy="301749"/>
          </a:xfrm>
        </p:spPr>
        <p:txBody>
          <a:bodyPr/>
          <a:lstStyle>
            <a:lvl1pPr marL="0" indent="0">
              <a:buNone/>
              <a:defRPr lang="en-US" sz="1961" b="0" kern="1200" cap="none" spc="-10" baseline="0" dirty="0" smtClean="0">
                <a:ln w="3175">
                  <a:noFill/>
                </a:ln>
                <a:gradFill>
                  <a:gsLst>
                    <a:gs pos="8108">
                      <a:srgbClr val="FFFFFF"/>
                    </a:gs>
                    <a:gs pos="50000">
                      <a:srgbClr val="FFFFFF"/>
                    </a:gs>
                  </a:gsLst>
                  <a:lin ang="5400000" scaled="0"/>
                </a:gradFill>
                <a:effectLst/>
                <a:latin typeface="Segoe UI" panose="020B0502040204020203" pitchFamily="34" charset="0"/>
                <a:ea typeface="+mn-ea"/>
                <a:cs typeface="Segoe UI" pitchFamily="34" charset="0"/>
              </a:defRPr>
            </a:lvl1pPr>
          </a:lstStyle>
          <a:p>
            <a:pPr lvl="0"/>
            <a:r>
              <a:rPr lang="en-US"/>
              <a:t>Click to edit </a:t>
            </a:r>
            <a:r>
              <a:rPr lang="en-US" err="1"/>
              <a:t>subheader</a:t>
            </a:r>
            <a:endParaRPr lang="en-US"/>
          </a:p>
        </p:txBody>
      </p:sp>
      <p:sp>
        <p:nvSpPr>
          <p:cNvPr id="13" name="Text Placeholder 12">
            <a:extLst>
              <a:ext uri="{FF2B5EF4-FFF2-40B4-BE49-F238E27FC236}">
                <a16:creationId xmlns:a16="http://schemas.microsoft.com/office/drawing/2014/main" id="{F4209694-7CAE-43A8-857C-3CE579667D7D}"/>
              </a:ext>
            </a:extLst>
          </p:cNvPr>
          <p:cNvSpPr>
            <a:spLocks noGrp="1"/>
          </p:cNvSpPr>
          <p:nvPr>
            <p:ph type="body" sz="quarter" idx="12" hasCustomPrompt="1"/>
          </p:nvPr>
        </p:nvSpPr>
        <p:spPr>
          <a:xfrm>
            <a:off x="1030888" y="5612416"/>
            <a:ext cx="4002786" cy="271613"/>
          </a:xfrm>
        </p:spPr>
        <p:txBody>
          <a:bodyPr/>
          <a:lstStyle>
            <a:lvl1pPr marL="0" indent="0">
              <a:buNone/>
              <a:defRPr lang="en-US" sz="1765" b="0" kern="1200" dirty="0">
                <a:solidFill>
                  <a:schemeClr val="tx1"/>
                </a:solidFill>
                <a:latin typeface="+mn-lt"/>
                <a:ea typeface="+mn-ea"/>
                <a:cs typeface="+mn-cs"/>
              </a:defRPr>
            </a:lvl1pPr>
          </a:lstStyle>
          <a:p>
            <a:pPr lvl="0"/>
            <a:r>
              <a:rPr lang="en-US"/>
              <a:t>aka.ms/insert-URL-here</a:t>
            </a:r>
          </a:p>
        </p:txBody>
      </p:sp>
    </p:spTree>
    <p:extLst>
      <p:ext uri="{BB962C8B-B14F-4D97-AF65-F5344CB8AC3E}">
        <p14:creationId xmlns:p14="http://schemas.microsoft.com/office/powerpoint/2010/main" val="1461375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3" y="1011238"/>
            <a:ext cx="11020425" cy="276999"/>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600" indent="0" algn="ctr">
              <a:buNone/>
              <a:defRPr/>
            </a:lvl2pPr>
            <a:lvl3pPr marL="457200" indent="0" algn="ctr">
              <a:buNone/>
              <a:defRPr/>
            </a:lvl3pPr>
            <a:lvl4pPr marL="661988" indent="0" algn="ctr">
              <a:buNone/>
              <a:defRPr/>
            </a:lvl4pPr>
            <a:lvl5pPr marL="855663" indent="0" algn="ctr">
              <a:buNone/>
              <a:defRPr/>
            </a:lvl5pPr>
          </a:lstStyle>
          <a:p>
            <a:pPr lvl="0"/>
            <a:r>
              <a:rPr lang="en-US"/>
              <a:t>Edit Master text styles</a:t>
            </a:r>
          </a:p>
        </p:txBody>
      </p:sp>
    </p:spTree>
    <p:extLst>
      <p:ext uri="{BB962C8B-B14F-4D97-AF65-F5344CB8AC3E}">
        <p14:creationId xmlns:p14="http://schemas.microsoft.com/office/powerpoint/2010/main" val="14793063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2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77243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21824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9573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46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749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53714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27109F-25CF-4854-8484-9823D71C5D5B}"/>
              </a:ext>
            </a:extLst>
          </p:cNvPr>
          <p:cNvSpPr>
            <a:spLocks noGrp="1"/>
          </p:cNvSpPr>
          <p:nvPr>
            <p:ph type="pic" sz="quarter" idx="11"/>
          </p:nvPr>
        </p:nvSpPr>
        <p:spPr>
          <a:xfrm>
            <a:off x="0" y="0"/>
            <a:ext cx="4144780" cy="6858000"/>
          </a:xfrm>
        </p:spPr>
        <p:txBody>
          <a:bodyPr/>
          <a:lstStyle/>
          <a:p>
            <a:endParaRPr lang="en-US"/>
          </a:p>
        </p:txBody>
      </p:sp>
      <p:sp>
        <p:nvSpPr>
          <p:cNvPr id="2" name="Title 1">
            <a:extLst>
              <a:ext uri="{FF2B5EF4-FFF2-40B4-BE49-F238E27FC236}">
                <a16:creationId xmlns:a16="http://schemas.microsoft.com/office/drawing/2014/main" id="{5FE5348E-24A0-4988-AA97-A091100A2771}"/>
              </a:ext>
            </a:extLst>
          </p:cNvPr>
          <p:cNvSpPr>
            <a:spLocks noGrp="1"/>
          </p:cNvSpPr>
          <p:nvPr>
            <p:ph type="title"/>
          </p:nvPr>
        </p:nvSpPr>
        <p:spPr>
          <a:xfrm>
            <a:off x="4937125" y="457200"/>
            <a:ext cx="6088634" cy="553998"/>
          </a:xfrm>
        </p:spPr>
        <p:txBody>
          <a:bodyPr/>
          <a:lstStyle/>
          <a:p>
            <a:r>
              <a:rPr lang="en-US"/>
              <a:t>Click to edit Master title style</a:t>
            </a:r>
          </a:p>
        </p:txBody>
      </p:sp>
      <p:sp>
        <p:nvSpPr>
          <p:cNvPr id="5" name="Text Placeholder 4">
            <a:extLst>
              <a:ext uri="{FF2B5EF4-FFF2-40B4-BE49-F238E27FC236}">
                <a16:creationId xmlns:a16="http://schemas.microsoft.com/office/drawing/2014/main" id="{8192BA1B-C3FD-4903-8E95-4990F635594C}"/>
              </a:ext>
            </a:extLst>
          </p:cNvPr>
          <p:cNvSpPr>
            <a:spLocks noGrp="1"/>
          </p:cNvSpPr>
          <p:nvPr>
            <p:ph type="body" sz="quarter" idx="12"/>
          </p:nvPr>
        </p:nvSpPr>
        <p:spPr>
          <a:xfrm>
            <a:off x="4937125" y="2143125"/>
            <a:ext cx="6462713" cy="1809726"/>
          </a:xfrm>
        </p:spPr>
        <p:txBody>
          <a:bodyPr/>
          <a:lstStyle>
            <a:lvl1pPr>
              <a:spcAft>
                <a:spcPts val="1200"/>
              </a:spcAft>
              <a:defRPr sz="2400"/>
            </a:lvl1pPr>
            <a:lvl2pPr>
              <a:spcBef>
                <a:spcPts val="600"/>
              </a:spcBef>
              <a:defRPr sz="1800">
                <a:solidFill>
                  <a:schemeClr val="accent1"/>
                </a:solidFill>
              </a:defRPr>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991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1812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7A26E-E8AA-4C58-AF54-0E6EF23A569D}"/>
              </a:ext>
            </a:extLst>
          </p:cNvPr>
          <p:cNvSpPr/>
          <p:nvPr userDrawn="1"/>
        </p:nvSpPr>
        <p:spPr bwMode="auto">
          <a:xfrm>
            <a:off x="4248059"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6" name="Rectangle 15">
            <a:extLst>
              <a:ext uri="{FF2B5EF4-FFF2-40B4-BE49-F238E27FC236}">
                <a16:creationId xmlns:a16="http://schemas.microsoft.com/office/drawing/2014/main" id="{44B7D85E-99E9-428C-9693-78EB2BCE6F02}"/>
              </a:ext>
            </a:extLst>
          </p:cNvPr>
          <p:cNvSpPr/>
          <p:nvPr userDrawn="1"/>
        </p:nvSpPr>
        <p:spPr bwMode="auto">
          <a:xfrm>
            <a:off x="800379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8" name="Rectangle 17">
            <a:extLst>
              <a:ext uri="{FF2B5EF4-FFF2-40B4-BE49-F238E27FC236}">
                <a16:creationId xmlns:a16="http://schemas.microsoft.com/office/drawing/2014/main" id="{01F7D9C2-84CB-4C55-A5A6-0A851DE09B3B}"/>
              </a:ext>
            </a:extLst>
          </p:cNvPr>
          <p:cNvSpPr/>
          <p:nvPr userDrawn="1"/>
        </p:nvSpPr>
        <p:spPr bwMode="auto">
          <a:xfrm>
            <a:off x="48192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639857"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91145"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142434"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p:txBody>
      </p:sp>
      <p:sp>
        <p:nvSpPr>
          <p:cNvPr id="8" name="Text Placeholder 4">
            <a:extLst>
              <a:ext uri="{FF2B5EF4-FFF2-40B4-BE49-F238E27FC236}">
                <a16:creationId xmlns:a16="http://schemas.microsoft.com/office/drawing/2014/main" id="{45B707F5-3B86-4315-AD92-87A61A1C29E1}"/>
              </a:ext>
            </a:extLst>
          </p:cNvPr>
          <p:cNvSpPr>
            <a:spLocks noGrp="1"/>
          </p:cNvSpPr>
          <p:nvPr>
            <p:ph type="body" sz="quarter" idx="14" hasCustomPrompt="1"/>
          </p:nvPr>
        </p:nvSpPr>
        <p:spPr>
          <a:xfrm>
            <a:off x="639857"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4FB4DE6C-86E7-4995-A5A2-CA85BB419161}"/>
              </a:ext>
            </a:extLst>
          </p:cNvPr>
          <p:cNvSpPr>
            <a:spLocks noGrp="1"/>
          </p:cNvSpPr>
          <p:nvPr>
            <p:ph type="body" sz="quarter" idx="15" hasCustomPrompt="1"/>
          </p:nvPr>
        </p:nvSpPr>
        <p:spPr>
          <a:xfrm>
            <a:off x="4391145"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C5A42475-50ED-4290-BA9A-AA709B0B9046}"/>
              </a:ext>
            </a:extLst>
          </p:cNvPr>
          <p:cNvSpPr>
            <a:spLocks noGrp="1"/>
          </p:cNvSpPr>
          <p:nvPr>
            <p:ph type="body" sz="quarter" idx="16" hasCustomPrompt="1"/>
          </p:nvPr>
        </p:nvSpPr>
        <p:spPr>
          <a:xfrm>
            <a:off x="8142434"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E53B473F-6C85-4E66-8F5D-4AD88C55BD6F}"/>
              </a:ext>
            </a:extLst>
          </p:cNvPr>
          <p:cNvSpPr>
            <a:spLocks noGrp="1"/>
          </p:cNvSpPr>
          <p:nvPr>
            <p:ph type="body" sz="quarter" idx="17" hasCustomPrompt="1"/>
          </p:nvPr>
        </p:nvSpPr>
        <p:spPr>
          <a:xfrm>
            <a:off x="639857"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206516B9-276C-47BB-97F3-162F6C34B984}"/>
              </a:ext>
            </a:extLst>
          </p:cNvPr>
          <p:cNvSpPr>
            <a:spLocks noGrp="1"/>
          </p:cNvSpPr>
          <p:nvPr>
            <p:ph type="body" sz="quarter" idx="18" hasCustomPrompt="1"/>
          </p:nvPr>
        </p:nvSpPr>
        <p:spPr>
          <a:xfrm>
            <a:off x="4391145"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6A7F538C-E6EF-4E4A-8F72-C66A0592B93B}"/>
              </a:ext>
            </a:extLst>
          </p:cNvPr>
          <p:cNvSpPr>
            <a:spLocks noGrp="1"/>
          </p:cNvSpPr>
          <p:nvPr>
            <p:ph type="body" sz="quarter" idx="19" hasCustomPrompt="1"/>
          </p:nvPr>
        </p:nvSpPr>
        <p:spPr>
          <a:xfrm>
            <a:off x="8142434"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10367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584200"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35488"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086777"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554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258825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674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09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6379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89414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57901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929627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440645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8477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8935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lumMod val="60000"/>
                    <a:lumOff val="40000"/>
                  </a:schemeClr>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490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89104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0077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184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1065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1242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7466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14587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23371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467" y="238126"/>
            <a:ext cx="11641666" cy="744008"/>
          </a:xfrm>
        </p:spPr>
        <p:txBody>
          <a:bodyPr>
            <a:normAutofit/>
          </a:bodyPr>
          <a:lstStyle>
            <a:lvl1pPr>
              <a:defRPr sz="3600" b="1">
                <a:solidFill>
                  <a:schemeClr val="tx1">
                    <a:lumMod val="90000"/>
                    <a:lumOff val="10000"/>
                  </a:schemeClr>
                </a:solidFill>
              </a:defRPr>
            </a:lvl1pPr>
          </a:lstStyle>
          <a:p>
            <a:r>
              <a:rPr lang="en-US"/>
              <a:t>Click to edit Master title style</a:t>
            </a:r>
          </a:p>
        </p:txBody>
      </p:sp>
      <p:sp>
        <p:nvSpPr>
          <p:cNvPr id="3" name="Content Placeholder 2"/>
          <p:cNvSpPr>
            <a:spLocks noGrp="1"/>
          </p:cNvSpPr>
          <p:nvPr>
            <p:ph idx="1"/>
          </p:nvPr>
        </p:nvSpPr>
        <p:spPr>
          <a:xfrm>
            <a:off x="262467" y="1241424"/>
            <a:ext cx="11641666" cy="477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25530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791854"/>
            <a:ext cx="11018838" cy="4477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3">
            <a:extLst>
              <a:ext uri="{FF2B5EF4-FFF2-40B4-BE49-F238E27FC236}">
                <a16:creationId xmlns:a16="http://schemas.microsoft.com/office/drawing/2014/main" id="{723A0537-EC5A-4C83-B945-47409FBF89BC}"/>
              </a:ext>
            </a:extLst>
          </p:cNvPr>
          <p:cNvSpPr>
            <a:spLocks noGrp="1"/>
          </p:cNvSpPr>
          <p:nvPr>
            <p:ph type="body" sz="quarter" idx="19"/>
          </p:nvPr>
        </p:nvSpPr>
        <p:spPr>
          <a:xfrm>
            <a:off x="588963" y="1108075"/>
            <a:ext cx="11017250" cy="369332"/>
          </a:xfrm>
        </p:spPr>
        <p:txBody>
          <a:bodyPr/>
          <a:lstStyle>
            <a:lvl1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1pPr>
            <a:lvl2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2pPr>
            <a:lvl3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3pPr>
            <a:lvl4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4pPr>
            <a:lvl5pPr marL="0" indent="0" algn="l" defTabSz="914400" rtl="0" eaLnBrk="1" latinLnBrk="0" hangingPunct="1">
              <a:buNone/>
              <a:defRPr lang="en-US" sz="2400" b="1" kern="1200" dirty="0">
                <a:gradFill>
                  <a:gsLst>
                    <a:gs pos="2917">
                      <a:schemeClr val="accent1"/>
                    </a:gs>
                    <a:gs pos="100000">
                      <a:schemeClr val="accent1"/>
                    </a:gs>
                  </a:gsLst>
                  <a:lin ang="5400000" scaled="0"/>
                </a:gradFill>
                <a:latin typeface="+mj-lt"/>
                <a:ea typeface="+mn-ea"/>
                <a:cs typeface="+mn-cs"/>
              </a:defRPr>
            </a:lvl5pPr>
          </a:lstStyle>
          <a:p>
            <a:pPr lvl="0"/>
            <a:r>
              <a:rPr lang="en-US"/>
              <a:t>Click to edit Master text style</a:t>
            </a:r>
          </a:p>
        </p:txBody>
      </p:sp>
    </p:spTree>
    <p:extLst>
      <p:ext uri="{BB962C8B-B14F-4D97-AF65-F5344CB8AC3E}">
        <p14:creationId xmlns:p14="http://schemas.microsoft.com/office/powerpoint/2010/main" val="20314387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176487934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412704464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5261517" cy="1533753"/>
          </a:xfrm>
        </p:spPr>
        <p:txBody>
          <a:bodyPr wrap="square">
            <a:spAutoFit/>
          </a:bodyPr>
          <a:lstStyle>
            <a:lvl1pPr marL="0" indent="0">
              <a:spcBef>
                <a:spcPts val="1800"/>
              </a:spcBef>
              <a:buNone/>
              <a:defRPr sz="2000">
                <a:solidFill>
                  <a:schemeClr val="accent1"/>
                </a:solidFill>
                <a:latin typeface="+mj-lt"/>
              </a:defRPr>
            </a:lvl1pPr>
            <a:lvl2pPr marL="0" indent="0">
              <a:spcBef>
                <a:spcPts val="500"/>
              </a:spcBef>
              <a:spcAft>
                <a:spcPts val="600"/>
              </a:spcAft>
              <a:buNone/>
              <a:defRPr sz="1600"/>
            </a:lvl2pPr>
            <a:lvl3pPr marL="0" indent="0">
              <a:spcBef>
                <a:spcPts val="500"/>
              </a:spcBef>
              <a:spcAft>
                <a:spcPts val="600"/>
              </a:spcAft>
              <a:buNone/>
              <a:defRPr sz="1200"/>
            </a:lvl3pPr>
            <a:lvl4pPr marL="0" indent="0">
              <a:spcBef>
                <a:spcPts val="500"/>
              </a:spcBef>
              <a:spcAft>
                <a:spcPts val="0"/>
              </a:spcAft>
              <a:buNone/>
              <a:defRPr sz="1400"/>
            </a:lvl4pPr>
            <a:lvl5pPr marL="0" indent="0">
              <a:spcBef>
                <a:spcPts val="500"/>
              </a:spcBef>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033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6681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F07BAB33-A1F2-4AD5-BF10-CA9764FB5483}"/>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A2562717-5FEB-4E1D-BFD3-4E0060D164E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92998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image" Target="../media/image9.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4660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11722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64" r:id="rId47"/>
    <p:sldLayoutId id="2147483765" r:id="rId4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988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220073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hf sldNum="0" hdr="0" ftr="0" dt="0"/>
  <p:txStyles>
    <p:titleStyle>
      <a:lvl1pPr algn="l"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Tx/>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A/API.html"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cognitive-services/text-analytics/quickstarts/python"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1042033"/>
            <a:ext cx="11360800" cy="2736800"/>
          </a:xfrm>
          <a:prstGeom prst="rect">
            <a:avLst/>
          </a:prstGeom>
        </p:spPr>
        <p:txBody>
          <a:bodyPr spcFirstLastPara="1" vert="horz" wrap="square" lIns="121900" tIns="121900" rIns="121900" bIns="121900" rtlCol="0" anchor="b" anchorCtr="0">
            <a:noAutofit/>
          </a:bodyPr>
          <a:lstStyle/>
          <a:p>
            <a:r>
              <a:rPr lang="en" sz="8000"/>
              <a:t>Microsoft Azure Workshop</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lnSpc>
                <a:spcPct val="90000"/>
              </a:lnSpc>
              <a:spcBef>
                <a:spcPts val="1333"/>
              </a:spcBef>
              <a:buClr>
                <a:schemeClr val="dk1"/>
              </a:buClr>
              <a:buSzPts val="1100"/>
            </a:pPr>
            <a:r>
              <a:rPr lang="en" sz="3200">
                <a:solidFill>
                  <a:schemeClr val="dk1"/>
                </a:solidFill>
              </a:rPr>
              <a:t>Presenters: Amanda Wong, Jason Xiao</a:t>
            </a:r>
            <a:endParaRPr sz="3200">
              <a:solidFill>
                <a:schemeClr val="dk1"/>
              </a:solidFill>
            </a:endParaRPr>
          </a:p>
          <a:p>
            <a:endParaRPr/>
          </a:p>
        </p:txBody>
      </p:sp>
      <p:sp>
        <p:nvSpPr>
          <p:cNvPr id="56" name="Google Shape;56;p13"/>
          <p:cNvSpPr txBox="1"/>
          <p:nvPr/>
        </p:nvSpPr>
        <p:spPr>
          <a:xfrm>
            <a:off x="2415400" y="4895967"/>
            <a:ext cx="7361200" cy="858800"/>
          </a:xfrm>
          <a:prstGeom prst="rect">
            <a:avLst/>
          </a:prstGeom>
          <a:noFill/>
          <a:ln>
            <a:noFill/>
          </a:ln>
        </p:spPr>
        <p:txBody>
          <a:bodyPr spcFirstLastPara="1" wrap="square" lIns="121900" tIns="121900" rIns="121900" bIns="121900" anchor="t" anchorCtr="0">
            <a:noAutofit/>
          </a:bodyPr>
          <a:lstStyle/>
          <a:p>
            <a:pPr algn="ctr"/>
            <a:r>
              <a:rPr lang="en" sz="2400" dirty="0"/>
              <a:t>Azure Data &amp; AI Team</a:t>
            </a:r>
            <a:endParaRPr sz="2400" dirty="0"/>
          </a:p>
        </p:txBody>
      </p:sp>
      <p:grpSp>
        <p:nvGrpSpPr>
          <p:cNvPr id="5" name="Group 4">
            <a:extLst>
              <a:ext uri="{FF2B5EF4-FFF2-40B4-BE49-F238E27FC236}">
                <a16:creationId xmlns:a16="http://schemas.microsoft.com/office/drawing/2014/main" id="{653EFAE9-20F9-4B63-9A68-3AE1B9E953AF}"/>
              </a:ext>
            </a:extLst>
          </p:cNvPr>
          <p:cNvGrpSpPr/>
          <p:nvPr/>
        </p:nvGrpSpPr>
        <p:grpSpPr>
          <a:xfrm>
            <a:off x="584200" y="585788"/>
            <a:ext cx="289653" cy="292608"/>
            <a:chOff x="584200" y="585788"/>
            <a:chExt cx="289653" cy="292608"/>
          </a:xfrm>
        </p:grpSpPr>
        <p:sp>
          <p:nvSpPr>
            <p:cNvPr id="6" name="Rectangle 28">
              <a:extLst>
                <a:ext uri="{FF2B5EF4-FFF2-40B4-BE49-F238E27FC236}">
                  <a16:creationId xmlns:a16="http://schemas.microsoft.com/office/drawing/2014/main" id="{3A1AF661-6DC4-4FC5-B15F-DECAAA26AA42}"/>
                </a:ext>
              </a:extLst>
            </p:cNvPr>
            <p:cNvSpPr>
              <a:spLocks noChangeArrowheads="1"/>
            </p:cNvSpPr>
            <p:nvPr userDrawn="1"/>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Rectangle 29">
              <a:extLst>
                <a:ext uri="{FF2B5EF4-FFF2-40B4-BE49-F238E27FC236}">
                  <a16:creationId xmlns:a16="http://schemas.microsoft.com/office/drawing/2014/main" id="{78608816-BACC-4438-AAA3-55EE637CF616}"/>
                </a:ext>
              </a:extLst>
            </p:cNvPr>
            <p:cNvSpPr>
              <a:spLocks noChangeArrowheads="1"/>
            </p:cNvSpPr>
            <p:nvPr userDrawn="1"/>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Rectangle 30">
              <a:extLst>
                <a:ext uri="{FF2B5EF4-FFF2-40B4-BE49-F238E27FC236}">
                  <a16:creationId xmlns:a16="http://schemas.microsoft.com/office/drawing/2014/main" id="{67278EDE-E9CF-469E-8B96-45F727D126AE}"/>
                </a:ext>
              </a:extLst>
            </p:cNvPr>
            <p:cNvSpPr>
              <a:spLocks noChangeArrowheads="1"/>
            </p:cNvSpPr>
            <p:nvPr userDrawn="1"/>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Rectangle 31">
              <a:extLst>
                <a:ext uri="{FF2B5EF4-FFF2-40B4-BE49-F238E27FC236}">
                  <a16:creationId xmlns:a16="http://schemas.microsoft.com/office/drawing/2014/main" id="{2F2A1DF2-D600-4B0C-BDF9-B1423CDCC0E7}"/>
                </a:ext>
              </a:extLst>
            </p:cNvPr>
            <p:cNvSpPr>
              <a:spLocks noChangeArrowheads="1"/>
            </p:cNvSpPr>
            <p:nvPr userDrawn="1"/>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 name="Group 9">
              <a:extLst>
                <a:ext uri="{FF2B5EF4-FFF2-40B4-BE49-F238E27FC236}">
                  <a16:creationId xmlns:a16="http://schemas.microsoft.com/office/drawing/2014/main" id="{1261E0D4-F653-4D75-BD0C-174515A0C972}"/>
                </a:ext>
              </a:extLst>
            </p:cNvPr>
            <p:cNvGrpSpPr/>
            <p:nvPr userDrawn="1"/>
          </p:nvGrpSpPr>
          <p:grpSpPr>
            <a:xfrm>
              <a:off x="584200" y="585788"/>
              <a:ext cx="289653" cy="292608"/>
              <a:chOff x="584200" y="585788"/>
              <a:chExt cx="289653" cy="292608"/>
            </a:xfrm>
          </p:grpSpPr>
          <p:sp>
            <p:nvSpPr>
              <p:cNvPr id="17" name="Rectangle 32">
                <a:extLst>
                  <a:ext uri="{FF2B5EF4-FFF2-40B4-BE49-F238E27FC236}">
                    <a16:creationId xmlns:a16="http://schemas.microsoft.com/office/drawing/2014/main" id="{81194B60-4CB2-4268-8CD8-351D395578F8}"/>
                  </a:ext>
                </a:extLst>
              </p:cNvPr>
              <p:cNvSpPr>
                <a:spLocks noChangeArrowheads="1"/>
              </p:cNvSpPr>
              <p:nvPr/>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3">
                <a:extLst>
                  <a:ext uri="{FF2B5EF4-FFF2-40B4-BE49-F238E27FC236}">
                    <a16:creationId xmlns:a16="http://schemas.microsoft.com/office/drawing/2014/main" id="{42A55455-56B4-4BB1-A598-2DD5BF3C518D}"/>
                  </a:ext>
                </a:extLst>
              </p:cNvPr>
              <p:cNvSpPr>
                <a:spLocks noChangeArrowheads="1"/>
              </p:cNvSpPr>
              <p:nvPr/>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4">
                <a:extLst>
                  <a:ext uri="{FF2B5EF4-FFF2-40B4-BE49-F238E27FC236}">
                    <a16:creationId xmlns:a16="http://schemas.microsoft.com/office/drawing/2014/main" id="{F59EF693-0790-4967-8D5E-6444C22E6F22}"/>
                  </a:ext>
                </a:extLst>
              </p:cNvPr>
              <p:cNvSpPr>
                <a:spLocks noChangeArrowheads="1"/>
              </p:cNvSpPr>
              <p:nvPr/>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5">
                <a:extLst>
                  <a:ext uri="{FF2B5EF4-FFF2-40B4-BE49-F238E27FC236}">
                    <a16:creationId xmlns:a16="http://schemas.microsoft.com/office/drawing/2014/main" id="{2555C204-A818-4BD3-BDD1-CDE4B15FDE7E}"/>
                  </a:ext>
                </a:extLst>
              </p:cNvPr>
              <p:cNvSpPr>
                <a:spLocks noChangeArrowheads="1"/>
              </p:cNvSpPr>
              <p:nvPr/>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sp>
        <p:nvSpPr>
          <p:cNvPr id="24" name="TextBox 23">
            <a:extLst>
              <a:ext uri="{FF2B5EF4-FFF2-40B4-BE49-F238E27FC236}">
                <a16:creationId xmlns:a16="http://schemas.microsoft.com/office/drawing/2014/main" id="{2D4AC851-DB04-43D1-B1D3-62AC1FB42836}"/>
              </a:ext>
            </a:extLst>
          </p:cNvPr>
          <p:cNvSpPr txBox="1"/>
          <p:nvPr/>
        </p:nvSpPr>
        <p:spPr>
          <a:xfrm>
            <a:off x="584200" y="5934346"/>
            <a:ext cx="6603356" cy="369332"/>
          </a:xfrm>
          <a:prstGeom prst="rect">
            <a:avLst/>
          </a:prstGeom>
          <a:noFill/>
        </p:spPr>
        <p:txBody>
          <a:bodyPr wrap="square">
            <a:spAutoFit/>
          </a:bodyPr>
          <a:lstStyle/>
          <a:p>
            <a:pPr marL="0" marR="0" lvl="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September 12,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2383" b="22162"/>
          <a:stretch/>
        </p:blipFill>
        <p:spPr>
          <a:xfrm>
            <a:off x="1510333" y="1171167"/>
            <a:ext cx="2656400" cy="2607200"/>
          </a:xfrm>
          <a:prstGeom prst="ellipse">
            <a:avLst/>
          </a:prstGeom>
          <a:noFill/>
          <a:ln>
            <a:noFill/>
          </a:ln>
        </p:spPr>
      </p:pic>
      <p:sp>
        <p:nvSpPr>
          <p:cNvPr id="62" name="Google Shape;62;p14"/>
          <p:cNvSpPr txBox="1"/>
          <p:nvPr/>
        </p:nvSpPr>
        <p:spPr>
          <a:xfrm>
            <a:off x="493533" y="4024443"/>
            <a:ext cx="4690000" cy="24280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Jason Xiao</a:t>
            </a:r>
          </a:p>
          <a:p>
            <a:pPr algn="ctr">
              <a:spcAft>
                <a:spcPts val="400"/>
              </a:spcAft>
            </a:pPr>
            <a:r>
              <a:rPr lang="en" sz="2400" dirty="0"/>
              <a:t>Cloud Solution Architect</a:t>
            </a:r>
            <a:endParaRPr sz="2400" dirty="0"/>
          </a:p>
          <a:p>
            <a:pPr algn="ctr">
              <a:spcAft>
                <a:spcPts val="400"/>
              </a:spcAft>
            </a:pPr>
            <a:r>
              <a:rPr lang="en" sz="2400" dirty="0"/>
              <a:t>UC Berkeley (2020)</a:t>
            </a:r>
            <a:endParaRPr sz="2400" dirty="0"/>
          </a:p>
          <a:p>
            <a:pPr algn="ctr">
              <a:spcAft>
                <a:spcPts val="400"/>
              </a:spcAft>
            </a:pPr>
            <a:r>
              <a:rPr lang="en" sz="2400" dirty="0"/>
              <a:t>Electrical Engineering and Computer Science</a:t>
            </a:r>
            <a:endParaRPr sz="2400" dirty="0"/>
          </a:p>
        </p:txBody>
      </p:sp>
      <p:pic>
        <p:nvPicPr>
          <p:cNvPr id="63" name="Google Shape;63;p14"/>
          <p:cNvPicPr preferRelativeResize="0"/>
          <p:nvPr/>
        </p:nvPicPr>
        <p:blipFill>
          <a:blip r:embed="rId4">
            <a:alphaModFix/>
          </a:blip>
          <a:stretch>
            <a:fillRect/>
          </a:stretch>
        </p:blipFill>
        <p:spPr>
          <a:xfrm>
            <a:off x="7254522" y="1140757"/>
            <a:ext cx="2656400" cy="2656400"/>
          </a:xfrm>
          <a:prstGeom prst="ellipse">
            <a:avLst/>
          </a:prstGeom>
          <a:noFill/>
          <a:ln>
            <a:noFill/>
          </a:ln>
        </p:spPr>
      </p:pic>
      <p:sp>
        <p:nvSpPr>
          <p:cNvPr id="64" name="Google Shape;64;p14"/>
          <p:cNvSpPr txBox="1"/>
          <p:nvPr/>
        </p:nvSpPr>
        <p:spPr>
          <a:xfrm>
            <a:off x="6428722" y="4024443"/>
            <a:ext cx="4308000" cy="16928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Amanda Wong</a:t>
            </a:r>
            <a:br>
              <a:rPr lang="en" sz="2400" dirty="0"/>
            </a:br>
            <a:r>
              <a:rPr lang="en" sz="2400" dirty="0"/>
              <a:t>Cloud Solution Architect</a:t>
            </a:r>
            <a:endParaRPr sz="2400" dirty="0"/>
          </a:p>
          <a:p>
            <a:pPr algn="ctr">
              <a:spcAft>
                <a:spcPts val="400"/>
              </a:spcAft>
            </a:pPr>
            <a:r>
              <a:rPr lang="en" sz="2400" dirty="0"/>
              <a:t>University of Chicago (2020)</a:t>
            </a:r>
            <a:endParaRPr sz="2400" dirty="0"/>
          </a:p>
          <a:p>
            <a:pPr algn="ctr">
              <a:spcAft>
                <a:spcPts val="400"/>
              </a:spcAft>
            </a:pPr>
            <a:r>
              <a:rPr lang="en" sz="2400" dirty="0"/>
              <a:t>Statistics, Art History</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What is an API?</a:t>
            </a:r>
            <a:endParaRPr dirty="0"/>
          </a:p>
        </p:txBody>
      </p:sp>
      <p:sp>
        <p:nvSpPr>
          <p:cNvPr id="70" name="Google Shape;70;p15"/>
          <p:cNvSpPr txBox="1">
            <a:spLocks noGrp="1"/>
          </p:cNvSpPr>
          <p:nvPr>
            <p:ph type="body" idx="1"/>
          </p:nvPr>
        </p:nvSpPr>
        <p:spPr>
          <a:xfrm>
            <a:off x="415600" y="1356967"/>
            <a:ext cx="7107944" cy="4555200"/>
          </a:xfrm>
          <a:prstGeom prst="rect">
            <a:avLst/>
          </a:prstGeom>
        </p:spPr>
        <p:txBody>
          <a:bodyPr spcFirstLastPara="1" vert="horz" wrap="square" lIns="121900" tIns="121900" rIns="121900" bIns="121900" rtlCol="0" anchor="t" anchorCtr="0">
            <a:noAutofit/>
          </a:bodyPr>
          <a:lstStyle/>
          <a:p>
            <a:pPr marL="592664" indent="-457200">
              <a:lnSpc>
                <a:spcPct val="90000"/>
              </a:lnSpc>
              <a:spcBef>
                <a:spcPts val="1333"/>
              </a:spcBef>
              <a:buSzPts val="2000"/>
              <a:buFont typeface="Arial" panose="020B0604020202020204" pitchFamily="34" charset="0"/>
              <a:buChar char="•"/>
            </a:pPr>
            <a:r>
              <a:rPr lang="en" sz="2667" dirty="0">
                <a:solidFill>
                  <a:schemeClr val="dk1"/>
                </a:solidFill>
              </a:rPr>
              <a:t>An </a:t>
            </a:r>
            <a:r>
              <a:rPr lang="en" sz="2667" b="1" dirty="0">
                <a:solidFill>
                  <a:schemeClr val="dk1"/>
                </a:solidFill>
              </a:rPr>
              <a:t>Application Program Interface</a:t>
            </a:r>
            <a:r>
              <a:rPr lang="en" sz="2667" i="1" dirty="0">
                <a:solidFill>
                  <a:schemeClr val="dk1"/>
                </a:solidFill>
              </a:rPr>
              <a:t> </a:t>
            </a:r>
            <a:r>
              <a:rPr lang="en" sz="2667" dirty="0">
                <a:solidFill>
                  <a:schemeClr val="dk1"/>
                </a:solidFill>
              </a:rPr>
              <a:t>(API) is a set of routines, protocols, and tools for building software applications (</a:t>
            </a:r>
            <a:r>
              <a:rPr lang="en" sz="2667" u="sng" dirty="0">
                <a:solidFill>
                  <a:schemeClr val="hlink"/>
                </a:solidFill>
                <a:hlinkClick r:id="rId3"/>
              </a:rPr>
              <a:t>Source</a:t>
            </a:r>
            <a:r>
              <a:rPr lang="en" sz="2667" dirty="0">
                <a:solidFill>
                  <a:schemeClr val="dk1"/>
                </a:solidFill>
              </a:rPr>
              <a: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i="1" dirty="0">
                <a:solidFill>
                  <a:schemeClr val="dk1"/>
                </a:solidFill>
              </a:rPr>
              <a:t>Simply put</a:t>
            </a:r>
            <a:r>
              <a:rPr lang="en" sz="2667" dirty="0">
                <a:solidFill>
                  <a:schemeClr val="dk1"/>
                </a:solidFill>
              </a:rPr>
              <a:t>: an interface to talk to other software</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dirty="0">
                <a:solidFill>
                  <a:schemeClr val="dk1"/>
                </a:solidFill>
              </a:rPr>
              <a:t>GET request retrieves data from a specified resource in a server via an endpoint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dirty="0">
                <a:solidFill>
                  <a:schemeClr val="dk1"/>
                </a:solidFill>
              </a:rPr>
              <a:t>POST requests send data to the API server to make changes to a resource</a:t>
            </a:r>
            <a:endParaRPr sz="2667" dirty="0">
              <a:solidFill>
                <a:schemeClr val="dk1"/>
              </a:solidFill>
            </a:endParaRPr>
          </a:p>
        </p:txBody>
      </p:sp>
      <p:pic>
        <p:nvPicPr>
          <p:cNvPr id="2" name="Picture 1">
            <a:extLst>
              <a:ext uri="{FF2B5EF4-FFF2-40B4-BE49-F238E27FC236}">
                <a16:creationId xmlns:a16="http://schemas.microsoft.com/office/drawing/2014/main" id="{034E7EAA-181B-487E-B60B-2C960B02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450" y="759578"/>
            <a:ext cx="4014913" cy="57499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Azure Cognitive Services</a:t>
            </a:r>
            <a:endParaRPr dirty="0"/>
          </a:p>
        </p:txBody>
      </p:sp>
      <p:sp>
        <p:nvSpPr>
          <p:cNvPr id="76" name="Google Shape;76;p16"/>
          <p:cNvSpPr txBox="1">
            <a:spLocks noGrp="1"/>
          </p:cNvSpPr>
          <p:nvPr>
            <p:ph type="body" idx="1"/>
          </p:nvPr>
        </p:nvSpPr>
        <p:spPr>
          <a:xfrm>
            <a:off x="415600" y="1536633"/>
            <a:ext cx="7570932"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A </a:t>
            </a:r>
            <a:r>
              <a:rPr lang="en" sz="2267" u="sng" dirty="0">
                <a:solidFill>
                  <a:schemeClr val="hlink"/>
                </a:solidFill>
                <a:hlinkClick r:id="rId3"/>
              </a:rPr>
              <a:t>comprehensive family of AI services and cognitive APIs</a:t>
            </a:r>
            <a:r>
              <a:rPr lang="en" sz="2267" dirty="0">
                <a:solidFill>
                  <a:schemeClr val="dk1"/>
                </a:solidFill>
              </a:rPr>
              <a:t> to help you build intelligent apps</a:t>
            </a:r>
            <a:endParaRPr sz="2267" dirty="0">
              <a:solidFill>
                <a:schemeClr val="dk1"/>
              </a:solidFill>
            </a:endParaRPr>
          </a:p>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Services include:</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Text Analytics (what we’re covering today!)</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LUIS</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Speech-to-text</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Cognitive search</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Decision making</a:t>
            </a:r>
            <a:endParaRPr sz="2267" dirty="0">
              <a:solidFill>
                <a:schemeClr val="dk1"/>
              </a:solidFill>
            </a:endParaRPr>
          </a:p>
          <a:p>
            <a:pPr marL="0" indent="0">
              <a:lnSpc>
                <a:spcPct val="90000"/>
              </a:lnSpc>
              <a:spcBef>
                <a:spcPts val="1333"/>
              </a:spcBef>
              <a:buNone/>
            </a:pPr>
            <a:endParaRPr sz="2267" dirty="0">
              <a:solidFill>
                <a:schemeClr val="dk1"/>
              </a:solidFill>
            </a:endParaRPr>
          </a:p>
          <a:p>
            <a:pPr marL="0" indent="0">
              <a:spcAft>
                <a:spcPts val="2133"/>
              </a:spcAft>
              <a:buNone/>
            </a:pPr>
            <a:endParaRPr sz="18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Demo! Calling Azure Cognitive Services</a:t>
            </a:r>
            <a:endParaRPr dirty="0"/>
          </a:p>
        </p:txBody>
      </p:sp>
      <p:sp>
        <p:nvSpPr>
          <p:cNvPr id="82" name="Google Shape;82;p17"/>
          <p:cNvSpPr txBox="1">
            <a:spLocks noGrp="1"/>
          </p:cNvSpPr>
          <p:nvPr>
            <p:ph type="body" idx="1"/>
          </p:nvPr>
        </p:nvSpPr>
        <p:spPr>
          <a:xfrm>
            <a:off x="415600" y="1536633"/>
            <a:ext cx="6725980"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 sz="2267" dirty="0">
                <a:solidFill>
                  <a:schemeClr val="dk1"/>
                </a:solidFill>
              </a:rPr>
              <a:t>Azure Portal</a:t>
            </a:r>
            <a:endParaRPr sz="2267" dirty="0">
              <a:solidFill>
                <a:schemeClr val="dk1"/>
              </a:solidFill>
            </a:endParaRPr>
          </a:p>
          <a:p>
            <a:pPr marL="503763" indent="-342900">
              <a:lnSpc>
                <a:spcPct val="90000"/>
              </a:lnSpc>
              <a:spcAft>
                <a:spcPts val="400"/>
              </a:spcAft>
              <a:buClr>
                <a:schemeClr val="dk1"/>
              </a:buClr>
              <a:buSzPts val="1700"/>
              <a:buFont typeface="Arial" panose="020B0604020202020204" pitchFamily="34" charset="0"/>
              <a:buChar char="•"/>
            </a:pPr>
            <a:r>
              <a:rPr lang="en" sz="2267" dirty="0">
                <a:solidFill>
                  <a:schemeClr val="dk1"/>
                </a:solidFill>
              </a:rPr>
              <a:t>Python API call</a:t>
            </a:r>
            <a:endParaRPr sz="2267" dirty="0">
              <a:solidFill>
                <a:schemeClr val="dk1"/>
              </a:solidFill>
            </a:endParaRPr>
          </a:p>
          <a:p>
            <a:pPr marL="1113348" lvl="1" indent="-342900">
              <a:lnSpc>
                <a:spcPct val="90000"/>
              </a:lnSpc>
              <a:spcBef>
                <a:spcPts val="0"/>
              </a:spcBef>
              <a:spcAft>
                <a:spcPts val="400"/>
              </a:spcAft>
              <a:buClr>
                <a:schemeClr val="dk1"/>
              </a:buClr>
              <a:buSzPts val="1700"/>
              <a:buFont typeface="Arial" panose="020B0604020202020204" pitchFamily="34" charset="0"/>
              <a:buChar char="•"/>
            </a:pPr>
            <a:r>
              <a:rPr lang="en" sz="2267" u="sng" dirty="0">
                <a:solidFill>
                  <a:schemeClr val="hlink"/>
                </a:solidFill>
                <a:hlinkClick r:id="rId3"/>
              </a:rPr>
              <a:t>https://docs.microsoft.com/en-us/azure/cognitive-services/text-analytics/quickstarts/python</a:t>
            </a:r>
            <a:endParaRPr sz="2267" dirty="0">
              <a:solidFill>
                <a:schemeClr val="dk1"/>
              </a:solidFill>
            </a:endParaRPr>
          </a:p>
          <a:p>
            <a:pPr marL="0" indent="0">
              <a:spcAft>
                <a:spcPts val="2133"/>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Pre-requisites</a:t>
            </a:r>
            <a:endParaRPr dirty="0"/>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Font typeface="Arial" panose="020B0604020202020204" pitchFamily="34" charset="0"/>
              <a:buChar char="•"/>
            </a:pPr>
            <a:r>
              <a:rPr lang="en" dirty="0"/>
              <a:t>Requests library (pip install --upgrade requests)</a:t>
            </a:r>
            <a:endParaRPr dirty="0"/>
          </a:p>
          <a:p>
            <a:pPr>
              <a:buFont typeface="Arial" panose="020B0604020202020204" pitchFamily="34" charset="0"/>
              <a:buChar char="•"/>
            </a:pPr>
            <a:r>
              <a:rPr lang="en" dirty="0"/>
              <a:t>Jupyter Notebooks/IDE</a:t>
            </a:r>
            <a:endParaRPr dirty="0"/>
          </a:p>
          <a:p>
            <a:pPr>
              <a:buFont typeface="Arial" panose="020B0604020202020204" pitchFamily="34" charset="0"/>
              <a:buChar char="•"/>
            </a:pPr>
            <a:r>
              <a:rPr lang="en" dirty="0"/>
              <a:t>Git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LIVE Example</a:t>
            </a:r>
            <a:endParaRPr dirty="0"/>
          </a:p>
        </p:txBody>
      </p:sp>
      <p:sp>
        <p:nvSpPr>
          <p:cNvPr id="94" name="Google Shape;94;p19"/>
          <p:cNvSpPr txBox="1">
            <a:spLocks noGrp="1"/>
          </p:cNvSpPr>
          <p:nvPr>
            <p:ph type="body" idx="1"/>
          </p:nvPr>
        </p:nvSpPr>
        <p:spPr>
          <a:xfrm>
            <a:off x="415600" y="1536633"/>
            <a:ext cx="6980623" cy="4555200"/>
          </a:xfrm>
          <a:prstGeom prst="rect">
            <a:avLst/>
          </a:prstGeom>
        </p:spPr>
        <p:txBody>
          <a:bodyPr spcFirstLastPara="1" vert="horz" wrap="square" lIns="121900" tIns="121900" rIns="121900" bIns="121900" rtlCol="0" anchor="t" anchorCtr="0">
            <a:noAutofit/>
          </a:bodyPr>
          <a:lstStyle/>
          <a:p>
            <a:pPr indent="-448722">
              <a:lnSpc>
                <a:spcPct val="90000"/>
              </a:lnSpc>
              <a:spcBef>
                <a:spcPts val="1333"/>
              </a:spcBef>
              <a:spcAft>
                <a:spcPts val="600"/>
              </a:spcAft>
              <a:buClr>
                <a:schemeClr val="dk1"/>
              </a:buClr>
              <a:buSzPts val="1700"/>
              <a:buFont typeface="Arial" panose="020B0604020202020204" pitchFamily="34" charset="0"/>
              <a:buChar char="•"/>
            </a:pPr>
            <a:r>
              <a:rPr lang="en-US" sz="2267" dirty="0" err="1">
                <a:solidFill>
                  <a:schemeClr val="dk1"/>
                </a:solidFill>
              </a:rPr>
              <a:t>Github</a:t>
            </a:r>
            <a:r>
              <a:rPr lang="en-US" sz="2267" dirty="0">
                <a:solidFill>
                  <a:schemeClr val="dk1"/>
                </a:solidFill>
              </a:rPr>
              <a:t> Clone Link to Interactive Example</a:t>
            </a:r>
          </a:p>
          <a:p>
            <a:pPr lvl="1" indent="-448722">
              <a:lnSpc>
                <a:spcPct val="90000"/>
              </a:lnSpc>
              <a:spcBef>
                <a:spcPts val="0"/>
              </a:spcBef>
              <a:spcAft>
                <a:spcPts val="600"/>
              </a:spcAft>
              <a:buClr>
                <a:schemeClr val="dk1"/>
              </a:buClr>
              <a:buSzPts val="1700"/>
              <a:buFont typeface="Arial" panose="020B0604020202020204" pitchFamily="34" charset="0"/>
              <a:buChar char="•"/>
            </a:pPr>
            <a:r>
              <a:rPr lang="en-US" sz="2267" u="sng" dirty="0">
                <a:solidFill>
                  <a:schemeClr val="hlink"/>
                </a:solidFill>
              </a:rPr>
              <a:t>bit.ly/</a:t>
            </a:r>
            <a:r>
              <a:rPr lang="en-US" sz="2267" u="sng" dirty="0" err="1">
                <a:solidFill>
                  <a:schemeClr val="hlink"/>
                </a:solidFill>
              </a:rPr>
              <a:t>ucb</a:t>
            </a:r>
            <a:r>
              <a:rPr lang="en-US" sz="2267" u="sng" dirty="0">
                <a:solidFill>
                  <a:schemeClr val="hlink"/>
                </a:solidFill>
              </a:rPr>
              <a:t>-azure</a:t>
            </a:r>
            <a:endParaRPr lang="en-US" sz="2267" dirty="0">
              <a:solidFill>
                <a:schemeClr val="dk1"/>
              </a:solidFill>
            </a:endParaRPr>
          </a:p>
          <a:p>
            <a:pPr indent="-448722">
              <a:lnSpc>
                <a:spcPct val="90000"/>
              </a:lnSpc>
              <a:spcAft>
                <a:spcPts val="600"/>
              </a:spcAft>
              <a:buClr>
                <a:schemeClr val="dk1"/>
              </a:buClr>
              <a:buSzPts val="1700"/>
              <a:buFont typeface="Arial" panose="020B0604020202020204" pitchFamily="34" charset="0"/>
              <a:buChar char="•"/>
            </a:pPr>
            <a:r>
              <a:rPr lang="en" sz="2267" dirty="0">
                <a:solidFill>
                  <a:schemeClr val="dk1"/>
                </a:solidFill>
              </a:rPr>
              <a:t>Python SDK access to text analytics</a:t>
            </a:r>
            <a:endParaRPr sz="2267" dirty="0">
              <a:solidFill>
                <a:schemeClr val="dk1"/>
              </a:solidFill>
            </a:endParaRPr>
          </a:p>
          <a:p>
            <a:pPr indent="-448722">
              <a:lnSpc>
                <a:spcPct val="90000"/>
              </a:lnSpc>
              <a:spcAft>
                <a:spcPts val="600"/>
              </a:spcAft>
              <a:buClr>
                <a:schemeClr val="dk1"/>
              </a:buClr>
              <a:buSzPts val="1700"/>
              <a:buFont typeface="Arial" panose="020B0604020202020204" pitchFamily="34" charset="0"/>
              <a:buChar char="•"/>
            </a:pPr>
            <a:r>
              <a:rPr lang="en" sz="2267" dirty="0">
                <a:solidFill>
                  <a:schemeClr val="dk1"/>
                </a:solidFill>
              </a:rPr>
              <a:t>Parsing JSON request [already in code]</a:t>
            </a:r>
            <a:endParaRPr sz="2267" dirty="0">
              <a:solidFill>
                <a:schemeClr val="dk1"/>
              </a:solidFill>
            </a:endParaRPr>
          </a:p>
          <a:p>
            <a:pPr marL="0" indent="0">
              <a:spcAft>
                <a:spcPts val="2133"/>
              </a:spcAft>
              <a:buNone/>
            </a:pPr>
            <a:endParaRPr dirty="0"/>
          </a:p>
        </p:txBody>
      </p:sp>
    </p:spTree>
  </p:cSld>
  <p:clrMapOvr>
    <a:masterClrMapping/>
  </p:clrMapOvr>
</p:sld>
</file>

<file path=ppt/theme/theme1.xml><?xml version="1.0" encoding="utf-8"?>
<a:theme xmlns:a="http://schemas.openxmlformats.org/drawingml/2006/main" name="3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6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57c25b2-d86a-433e-9f9d-fbf06a1663e7" xsi:nil="true"/>
    <SharedWithUsers xmlns="22f7c419-7c1b-4730-b3bb-0f0d9268f350">
      <UserInfo>
        <DisplayName>Bharat Sandhu</DisplayName>
        <AccountId>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B95BEC5583C04D8225BBE567D769F9" ma:contentTypeVersion="12" ma:contentTypeDescription="Create a new document." ma:contentTypeScope="" ma:versionID="898b4d43d3a00cde123d9dca9ce996d7">
  <xsd:schema xmlns:xsd="http://www.w3.org/2001/XMLSchema" xmlns:xs="http://www.w3.org/2001/XMLSchema" xmlns:p="http://schemas.microsoft.com/office/2006/metadata/properties" xmlns:ns2="e57c25b2-d86a-433e-9f9d-fbf06a1663e7" xmlns:ns3="22f7c419-7c1b-4730-b3bb-0f0d9268f350" targetNamespace="http://schemas.microsoft.com/office/2006/metadata/properties" ma:root="true" ma:fieldsID="fe8bf9cd0bb8159bac3239f4ff7ac826" ns2:_="" ns3:_="">
    <xsd:import namespace="e57c25b2-d86a-433e-9f9d-fbf06a1663e7"/>
    <xsd:import namespace="22f7c419-7c1b-4730-b3bb-0f0d9268f35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c25b2-d86a-433e-9f9d-fbf06a1663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7c419-7c1b-4730-b3bb-0f0d9268f35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BE30E9-6C01-4B42-9B2C-2493A73D79FE}">
  <ds:schemaRefs>
    <ds:schemaRef ds:uri="http://www.w3.org/XML/1998/namespace"/>
    <ds:schemaRef ds:uri="http://purl.org/dc/terms/"/>
    <ds:schemaRef ds:uri="http://purl.org/dc/dcmitype/"/>
    <ds:schemaRef ds:uri="http://purl.org/dc/elements/1.1/"/>
    <ds:schemaRef ds:uri="e57c25b2-d86a-433e-9f9d-fbf06a1663e7"/>
    <ds:schemaRef ds:uri="http://schemas.microsoft.com/office/2006/documentManagement/types"/>
    <ds:schemaRef ds:uri="http://schemas.openxmlformats.org/package/2006/metadata/core-properties"/>
    <ds:schemaRef ds:uri="http://schemas.microsoft.com/office/infopath/2007/PartnerControls"/>
    <ds:schemaRef ds:uri="22f7c419-7c1b-4730-b3bb-0f0d9268f350"/>
    <ds:schemaRef ds:uri="http://schemas.microsoft.com/office/2006/metadata/properties"/>
  </ds:schemaRefs>
</ds:datastoreItem>
</file>

<file path=customXml/itemProps2.xml><?xml version="1.0" encoding="utf-8"?>
<ds:datastoreItem xmlns:ds="http://schemas.openxmlformats.org/officeDocument/2006/customXml" ds:itemID="{19A29821-AB42-42F7-8B06-190D4655A802}">
  <ds:schemaRefs>
    <ds:schemaRef ds:uri="http://schemas.microsoft.com/sharepoint/v3/contenttype/forms"/>
  </ds:schemaRefs>
</ds:datastoreItem>
</file>

<file path=customXml/itemProps3.xml><?xml version="1.0" encoding="utf-8"?>
<ds:datastoreItem xmlns:ds="http://schemas.openxmlformats.org/officeDocument/2006/customXml" ds:itemID="{853C0913-EE81-4440-A234-5B095D1672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c25b2-d86a-433e-9f9d-fbf06a1663e7"/>
    <ds:schemaRef ds:uri="22f7c419-7c1b-4730-b3bb-0f0d9268f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1856</TotalTime>
  <Words>517</Words>
  <Application>Microsoft Office PowerPoint</Application>
  <PresentationFormat>Widescreen</PresentationFormat>
  <Paragraphs>46</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Consolas</vt:lpstr>
      <vt:lpstr>Segoe UI</vt:lpstr>
      <vt:lpstr>Segoe UI Semibold</vt:lpstr>
      <vt:lpstr>Segoe UI Semilight</vt:lpstr>
      <vt:lpstr>Wingdings</vt:lpstr>
      <vt:lpstr>3_WHITE TEMPLATE</vt:lpstr>
      <vt:lpstr>6_White Template</vt:lpstr>
      <vt:lpstr>Microsoft Azure Workshop</vt:lpstr>
      <vt:lpstr>PowerPoint Presentation</vt:lpstr>
      <vt:lpstr>What is an API?</vt:lpstr>
      <vt:lpstr>Azure Cognitive Services</vt:lpstr>
      <vt:lpstr>Demo! Calling Azure Cognitive Services</vt:lpstr>
      <vt:lpstr>Pre-requisites</vt:lpstr>
      <vt:lpstr>LIVE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Wong</dc:creator>
  <cp:lastModifiedBy>Amanda Wong</cp:lastModifiedBy>
  <cp:revision>18</cp:revision>
  <dcterms:created xsi:type="dcterms:W3CDTF">2020-07-02T18:40:57Z</dcterms:created>
  <dcterms:modified xsi:type="dcterms:W3CDTF">2020-09-09T19:24:40Z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0x0101001CB95BEC5583C04D8225BBE567D769F9</vt:lpwstr>
  </property>
  <property fmtid="{D5CDD505-2E9C-101B-9397-08002B2CF9AE}" pid="3" name="MSIP_Label_f42aa342-8706-4288-bd11-ebb85995028c_Enabled">
    <vt:lpwstr>True</vt:lpwstr>
  </property>
  <property fmtid="{D5CDD505-2E9C-101B-9397-08002B2CF9AE}" pid="4" name="MSIP_Label_f42aa342-8706-4288-bd11-ebb85995028c_ContentBits">
    <vt:lpwstr>0</vt:lpwstr>
  </property>
  <property fmtid="{D5CDD505-2E9C-101B-9397-08002B2CF9AE}" pid="5" name="MSIP_Label_f42aa342-8706-4288-bd11-ebb85995028c_SetDate">
    <vt:lpwstr>2020-07-02T18:41:05Z</vt:lpwstr>
  </property>
  <property fmtid="{D5CDD505-2E9C-101B-9397-08002B2CF9AE}" pid="6" name="MSIP_Label_f42aa342-8706-4288-bd11-ebb85995028c_ActionId">
    <vt:lpwstr>38c9455e-aa96-4417-bc83-5ba43db9dae9</vt:lpwstr>
  </property>
  <property fmtid="{D5CDD505-2E9C-101B-9397-08002B2CF9AE}" pid="7" name="MSIP_Label_f42aa342-8706-4288-bd11-ebb85995028c_Name">
    <vt:lpwstr>Internal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Method">
    <vt:lpwstr>Standard</vt:lpwstr>
  </property>
</Properties>
</file>