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70" r:id="rId10"/>
    <p:sldId id="272" r:id="rId11"/>
    <p:sldId id="271" r:id="rId12"/>
    <p:sldId id="274" r:id="rId13"/>
    <p:sldId id="282" r:id="rId14"/>
    <p:sldId id="275" r:id="rId15"/>
    <p:sldId id="273" r:id="rId16"/>
    <p:sldId id="276" r:id="rId17"/>
    <p:sldId id="277" r:id="rId18"/>
    <p:sldId id="266" r:id="rId19"/>
    <p:sldId id="278" r:id="rId20"/>
    <p:sldId id="279" r:id="rId21"/>
    <p:sldId id="281" r:id="rId22"/>
    <p:sldId id="284" r:id="rId23"/>
    <p:sldId id="280" r:id="rId24"/>
    <p:sldId id="286" r:id="rId25"/>
    <p:sldId id="283" r:id="rId26"/>
    <p:sldId id="293" r:id="rId27"/>
    <p:sldId id="285" r:id="rId28"/>
    <p:sldId id="291" r:id="rId29"/>
    <p:sldId id="288" r:id="rId30"/>
    <p:sldId id="289" r:id="rId31"/>
    <p:sldId id="292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7069-6C9B-42EB-ADB9-5C013704BC2B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0C45-056F-4F2E-BE7C-04695D0AC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4.bp.blogspot.com/-ejAezjt_Cds/UGFRQkPpMFI/AAAAAAAAAHg/s0KgZrku_yw/s1600/1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Report(06/10-06/22)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Yunxi 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(3)</a:t>
            </a:r>
            <a:r>
              <a:rPr lang="en-US" dirty="0"/>
              <a:t> Mel-frequency warping </a:t>
            </a:r>
          </a:p>
          <a:p>
            <a:r>
              <a:rPr lang="en-US" dirty="0" smtClean="0"/>
              <a:t>    Example of Mel-</a:t>
            </a:r>
            <a:r>
              <a:rPr lang="en-US" dirty="0" err="1" smtClean="0"/>
              <a:t>Filterbank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)Mel-Spectrum coefficients:</a:t>
            </a:r>
          </a:p>
          <a:p>
            <a:r>
              <a:rPr lang="en-US" dirty="0"/>
              <a:t> </a:t>
            </a:r>
            <a:r>
              <a:rPr lang="en-US" dirty="0" smtClean="0"/>
              <a:t>         Number of  filters in </a:t>
            </a:r>
            <a:r>
              <a:rPr lang="en-US" dirty="0" err="1" smtClean="0"/>
              <a:t>filterbank</a:t>
            </a:r>
            <a:endParaRPr lang="en-US" dirty="0" smtClean="0"/>
          </a:p>
          <a:p>
            <a:r>
              <a:rPr lang="en-US" dirty="0" smtClean="0"/>
              <a:t>          Usually  20 – 30</a:t>
            </a:r>
          </a:p>
          <a:p>
            <a:r>
              <a:rPr lang="en-US" dirty="0" smtClean="0"/>
              <a:t>     (ii)Every filter bank  contains </a:t>
            </a:r>
          </a:p>
          <a:p>
            <a:r>
              <a:rPr lang="en-US" dirty="0"/>
              <a:t> </a:t>
            </a:r>
            <a:r>
              <a:rPr lang="en-US" dirty="0" smtClean="0"/>
              <a:t>    Frame Size/2 points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88" y="1985881"/>
            <a:ext cx="4048903" cy="33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(3) Mel-frequency warping </a:t>
            </a:r>
          </a:p>
          <a:p>
            <a:r>
              <a:rPr lang="en-US" dirty="0" smtClean="0"/>
              <a:t>      (</a:t>
            </a:r>
            <a:r>
              <a:rPr lang="en-US" dirty="0" err="1" smtClean="0"/>
              <a:t>i</a:t>
            </a:r>
            <a:r>
              <a:rPr lang="en-US" dirty="0" smtClean="0"/>
              <a:t>) Generate Mel-</a:t>
            </a:r>
            <a:r>
              <a:rPr lang="en-US" dirty="0" err="1" smtClean="0"/>
              <a:t>Filterbank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Example</a:t>
            </a:r>
            <a:r>
              <a:rPr lang="en-US" dirty="0" smtClean="0">
                <a:sym typeface="Wingdings" panose="05000000000000000000" pitchFamily="2" charset="2"/>
              </a:rPr>
              <a:t>: (a)</a:t>
            </a:r>
            <a:r>
              <a:rPr lang="en-US" dirty="0" smtClean="0"/>
              <a:t> fs = 12500  =&gt; max filter range = 6250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(b) frequency range of </a:t>
            </a:r>
            <a:r>
              <a:rPr lang="en-US" dirty="0" err="1" smtClean="0"/>
              <a:t>Filterbank</a:t>
            </a:r>
            <a:r>
              <a:rPr lang="en-US" dirty="0" smtClean="0"/>
              <a:t> = [0,6250]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(c) Mel-frequency range of </a:t>
            </a:r>
            <a:r>
              <a:rPr lang="en-US" dirty="0" err="1" smtClean="0"/>
              <a:t>Filterbank</a:t>
            </a:r>
            <a:r>
              <a:rPr lang="en-US" dirty="0" smtClean="0"/>
              <a:t> = [0,2582]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(d) Choose Mel-spectrum coefficient(M)  = 20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Divide range by M+1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Mel-frequency range of first filter =[0,297]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4612114"/>
          </a:xfrm>
        </p:spPr>
        <p:txBody>
          <a:bodyPr/>
          <a:lstStyle/>
          <a:p>
            <a:r>
              <a:rPr lang="en-US" dirty="0"/>
              <a:t> (3) Mel-frequency warping </a:t>
            </a:r>
          </a:p>
          <a:p>
            <a:r>
              <a:rPr lang="en-US" dirty="0" smtClean="0"/>
              <a:t>       (</a:t>
            </a:r>
            <a:r>
              <a:rPr lang="en-US" dirty="0" err="1"/>
              <a:t>i</a:t>
            </a:r>
            <a:r>
              <a:rPr lang="en-US" dirty="0"/>
              <a:t>) Generate Mel-</a:t>
            </a:r>
            <a:r>
              <a:rPr lang="en-US" dirty="0" err="1"/>
              <a:t>Filterbank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(e)</a:t>
            </a:r>
            <a:r>
              <a:rPr lang="en-US" dirty="0" smtClean="0"/>
              <a:t> frequency range of first filter = [0,211].</a:t>
            </a:r>
          </a:p>
          <a:p>
            <a:r>
              <a:rPr lang="en-US" dirty="0" smtClean="0"/>
              <a:t>                             (f) Generate a 128 points triangular band pass filter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between this range.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(g) repeat step (e) to (f).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filter bank:</a:t>
            </a:r>
          </a:p>
          <a:p>
            <a:r>
              <a:rPr lang="en-US" dirty="0"/>
              <a:t> </a:t>
            </a:r>
            <a:r>
              <a:rPr lang="en-US" dirty="0" smtClean="0"/>
              <a:t>       Number of filters x Frame size/2 matrix</a:t>
            </a:r>
          </a:p>
          <a:p>
            <a:r>
              <a:rPr lang="en-US" dirty="0" smtClean="0"/>
              <a:t>Each row ~ one band pass filter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27053"/>
              </p:ext>
            </p:extLst>
          </p:nvPr>
        </p:nvGraphicFramePr>
        <p:xfrm>
          <a:off x="2239390" y="3510000"/>
          <a:ext cx="7328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763"/>
                <a:gridCol w="1465763"/>
                <a:gridCol w="1465763"/>
                <a:gridCol w="1465763"/>
                <a:gridCol w="1465763"/>
              </a:tblGrid>
              <a:tr h="313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136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6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6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38227" y="3469064"/>
            <a:ext cx="320511" cy="18570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 flipH="1">
            <a:off x="5755064" y="1795806"/>
            <a:ext cx="301658" cy="73623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800000">
            <a:off x="1319732" y="3393365"/>
            <a:ext cx="461665" cy="2158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Number of Filters (20)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9457" y="5718569"/>
            <a:ext cx="197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size /2 (128)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(3) Mel-frequency warping</a:t>
                </a:r>
                <a:endParaRPr lang="en-US" dirty="0" smtClean="0"/>
              </a:p>
              <a:p>
                <a:r>
                  <a:rPr lang="en-US" dirty="0" smtClean="0"/>
                  <a:t>      (ii) Apply Mel-</a:t>
                </a:r>
                <a:r>
                  <a:rPr lang="en-US" dirty="0" err="1"/>
                  <a:t>F</a:t>
                </a:r>
                <a:r>
                  <a:rPr lang="en-US" dirty="0" err="1" smtClean="0"/>
                  <a:t>ilterbank</a:t>
                </a:r>
                <a:r>
                  <a:rPr lang="en-US" dirty="0" smtClean="0"/>
                  <a:t> on power spectrum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Why? 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Human cochlea can’t discern the  difference  between two closely spaced frequencies. So we can just sum up energies exist in each Mel-</a:t>
                </a:r>
                <a:r>
                  <a:rPr lang="en-US" dirty="0" err="1" smtClean="0"/>
                  <a:t>Bandpass</a:t>
                </a:r>
                <a:r>
                  <a:rPr lang="en-US" dirty="0" smtClean="0"/>
                  <a:t> filter. </a:t>
                </a:r>
                <a:endParaRPr lang="en-US" dirty="0"/>
              </a:p>
              <a:p>
                <a:r>
                  <a:rPr lang="en-US" dirty="0" smtClean="0"/>
                  <a:t>     (a)Apply Mel-</a:t>
                </a:r>
                <a:r>
                  <a:rPr lang="en-US" dirty="0" err="1" smtClean="0"/>
                  <a:t>Filterbank</a:t>
                </a:r>
                <a:r>
                  <a:rPr lang="en-US" dirty="0" smtClean="0"/>
                  <a:t> on power spectrum of each frame.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filter bank matrix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power spectrum matrix</a:t>
                </a:r>
              </a:p>
              <a:p>
                <a:r>
                  <a:rPr lang="en-US" dirty="0" smtClean="0"/>
                  <a:t>     (b)Take the log of each of the energies in power spectrum.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1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61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Mel-frequency </a:t>
            </a:r>
            <a:r>
              <a:rPr lang="en-US" dirty="0" smtClean="0"/>
              <a:t>warping</a:t>
            </a:r>
          </a:p>
          <a:p>
            <a:r>
              <a:rPr lang="en-US" dirty="0" smtClean="0"/>
              <a:t>Result</a:t>
            </a:r>
            <a:r>
              <a:rPr lang="en-US" dirty="0"/>
              <a:t>:</a:t>
            </a:r>
          </a:p>
          <a:p>
            <a:r>
              <a:rPr lang="en-US" dirty="0" smtClean="0"/>
              <a:t>(Number of filters) </a:t>
            </a:r>
            <a:r>
              <a:rPr lang="en-US" dirty="0"/>
              <a:t>x Number of Frames </a:t>
            </a:r>
            <a:r>
              <a:rPr lang="en-US" dirty="0" smtClean="0"/>
              <a:t>matrix (Size reduced!)</a:t>
            </a:r>
            <a:endParaRPr lang="en-US" dirty="0"/>
          </a:p>
          <a:p>
            <a:r>
              <a:rPr lang="en-US" dirty="0"/>
              <a:t>Each column ~  </a:t>
            </a:r>
            <a:r>
              <a:rPr lang="en-US" dirty="0" smtClean="0"/>
              <a:t>filtered frame </a:t>
            </a:r>
            <a:r>
              <a:rPr lang="en-US" dirty="0"/>
              <a:t>power spectrum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Conclusion</a:t>
            </a:r>
            <a:r>
              <a:rPr lang="en-US" dirty="0"/>
              <a:t>: Only information is sensitive to human ear is preserved.</a:t>
            </a:r>
          </a:p>
          <a:p>
            <a:r>
              <a:rPr lang="en-US" dirty="0"/>
              <a:t>                      Data is still audio length dependent.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2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training and recognition can’t be performed on different device? </a:t>
            </a:r>
          </a:p>
          <a:p>
            <a:endParaRPr lang="en-US" dirty="0" smtClean="0"/>
          </a:p>
          <a:p>
            <a:r>
              <a:rPr lang="en-US" dirty="0" smtClean="0"/>
              <a:t>Possible Explain: This algorithm can identify devices only when the difference of devices is so big that it can be identified by human ear!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s13_Chenguang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52143" y="4928484"/>
            <a:ext cx="487363" cy="487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2705" y="4307018"/>
            <a:ext cx="100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TOSHIBA</a:t>
            </a:r>
            <a:endParaRPr lang="en-US" dirty="0"/>
          </a:p>
        </p:txBody>
      </p:sp>
      <p:pic>
        <p:nvPicPr>
          <p:cNvPr id="6" name="ChenguangH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45535" y="4928484"/>
            <a:ext cx="487363" cy="487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1258" y="437604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37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difference between devices is not that huge ?</a:t>
            </a:r>
          </a:p>
          <a:p>
            <a:endParaRPr lang="en-US" dirty="0"/>
          </a:p>
          <a:p>
            <a:r>
              <a:rPr lang="en-US" dirty="0" smtClean="0"/>
              <a:t>Possible solution? </a:t>
            </a:r>
          </a:p>
          <a:p>
            <a:r>
              <a:rPr lang="en-US" dirty="0" smtClean="0"/>
              <a:t>Look into circuit structure of voice recorder, see what kind of noise is more easy to catch. </a:t>
            </a:r>
          </a:p>
        </p:txBody>
      </p:sp>
    </p:spTree>
    <p:extLst>
      <p:ext uri="{BB962C8B-B14F-4D97-AF65-F5344CB8AC3E}">
        <p14:creationId xmlns:p14="http://schemas.microsoft.com/office/powerpoint/2010/main" val="270523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(4) DCT </a:t>
                </a:r>
              </a:p>
              <a:p>
                <a:r>
                  <a:rPr lang="en-US" dirty="0" smtClean="0"/>
                  <a:t>Why DCT? </a:t>
                </a:r>
              </a:p>
              <a:p>
                <a:r>
                  <a:rPr lang="en-US" dirty="0" smtClean="0"/>
                  <a:t>Dimension reduction  &amp; Power Concentration </a:t>
                </a:r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Dimension reduction  ~ remove imaginary part &amp; keep first several coefficient</a:t>
                </a:r>
              </a:p>
              <a:p>
                <a:r>
                  <a:rPr lang="en-US" dirty="0" smtClean="0"/>
                  <a:t>     DCT process: (a)  Replicate signal[0:N-1] but in reverse order.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(b)  FFT  (root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758260" y="4760536"/>
            <a:ext cx="820132" cy="59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(4) DCT</a:t>
            </a:r>
          </a:p>
          <a:p>
            <a:r>
              <a:rPr lang="en-US" dirty="0"/>
              <a:t>(ii) DCT provide much better power concentration when input signal is not periodic function.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Hamming window is not enough to </a:t>
            </a:r>
          </a:p>
          <a:p>
            <a:pPr marL="0" indent="0">
              <a:buNone/>
            </a:pPr>
            <a:r>
              <a:rPr lang="en-US" dirty="0" smtClean="0"/>
              <a:t>eliminate discontinuity completely.</a:t>
            </a:r>
          </a:p>
          <a:p>
            <a:endParaRPr lang="en-US" dirty="0"/>
          </a:p>
          <a:p>
            <a:r>
              <a:rPr lang="en-US" dirty="0" smtClean="0"/>
              <a:t>High frequency interference left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81" y="2892901"/>
            <a:ext cx="3993019" cy="29894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69724" y="5165889"/>
            <a:ext cx="499620" cy="414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Android app development (Test On Android Smart Phone).</a:t>
            </a:r>
          </a:p>
          <a:p>
            <a:endParaRPr lang="en-US" dirty="0"/>
          </a:p>
          <a:p>
            <a:r>
              <a:rPr lang="en-US" dirty="0" smtClean="0"/>
              <a:t>Summarize Speaker Recognition System (SR System).</a:t>
            </a:r>
          </a:p>
          <a:p>
            <a:endParaRPr lang="en-US" dirty="0"/>
          </a:p>
          <a:p>
            <a:r>
              <a:rPr lang="en-US" dirty="0" smtClean="0"/>
              <a:t>Improve SR System.(Accept .</a:t>
            </a:r>
            <a:r>
              <a:rPr lang="en-US" dirty="0" err="1" smtClean="0"/>
              <a:t>pcm</a:t>
            </a:r>
            <a:r>
              <a:rPr lang="en-US" dirty="0" smtClean="0"/>
              <a:t> file, reduce frequency and sample period requirement, choose from group -&gt; yes or 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(4) DCT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2069773"/>
            <a:ext cx="5343525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9" y="2176463"/>
            <a:ext cx="5334000" cy="40005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588577" y="4930219"/>
            <a:ext cx="490194" cy="763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</p:cNvCxnSpPr>
          <p:nvPr/>
        </p:nvCxnSpPr>
        <p:spPr>
          <a:xfrm flipV="1">
            <a:off x="8006984" y="5128181"/>
            <a:ext cx="1118162" cy="4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7452" y="4920792"/>
            <a:ext cx="20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 attenuation!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4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(4) DCT</a:t>
            </a:r>
          </a:p>
          <a:p>
            <a:r>
              <a:rPr lang="en-US" dirty="0" smtClean="0"/>
              <a:t>    (a) Apply DCT on each frame of filtered energy spectrum</a:t>
            </a:r>
          </a:p>
          <a:p>
            <a:r>
              <a:rPr lang="en-US" dirty="0"/>
              <a:t> </a:t>
            </a:r>
            <a:r>
              <a:rPr lang="en-US" dirty="0" smtClean="0"/>
              <a:t>   (b) Only first 12-13 coefficients is kept for each spectrum (experience)</a:t>
            </a:r>
          </a:p>
          <a:p>
            <a:endParaRPr lang="en-US" dirty="0" smtClean="0"/>
          </a:p>
          <a:p>
            <a:r>
              <a:rPr lang="en-US" dirty="0"/>
              <a:t>Result:</a:t>
            </a:r>
          </a:p>
          <a:p>
            <a:r>
              <a:rPr lang="en-US" dirty="0" smtClean="0"/>
              <a:t>13 </a:t>
            </a:r>
            <a:r>
              <a:rPr lang="en-US" dirty="0"/>
              <a:t>x Number of Frames matrix (Size </a:t>
            </a:r>
            <a:r>
              <a:rPr lang="en-US" dirty="0" smtClean="0"/>
              <a:t>reduced more!)</a:t>
            </a:r>
            <a:endParaRPr lang="en-US" dirty="0"/>
          </a:p>
          <a:p>
            <a:r>
              <a:rPr lang="en-US" dirty="0"/>
              <a:t>Conclusion</a:t>
            </a:r>
            <a:r>
              <a:rPr lang="en-US" dirty="0" smtClean="0"/>
              <a:t>: Data is further compressed.</a:t>
            </a:r>
            <a:endParaRPr lang="en-US" dirty="0"/>
          </a:p>
          <a:p>
            <a:r>
              <a:rPr lang="en-US" dirty="0"/>
              <a:t>                      Data is still audio length dependent.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Reduction (clustering)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Principle : It divide large </a:t>
            </a:r>
            <a:r>
              <a:rPr lang="en-US" dirty="0"/>
              <a:t>set of </a:t>
            </a:r>
            <a:r>
              <a:rPr lang="en-US" dirty="0" smtClean="0"/>
              <a:t>vectors into </a:t>
            </a:r>
            <a:r>
              <a:rPr lang="en-US" dirty="0"/>
              <a:t>groups having approximately the same number of points closest to them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2-Dimension example </a:t>
            </a:r>
            <a:endParaRPr lang="en-US" dirty="0"/>
          </a:p>
        </p:txBody>
      </p:sp>
      <p:pic>
        <p:nvPicPr>
          <p:cNvPr id="4" name="Image 7" descr="http://4.bp.blogspot.com/-ejAezjt_Cds/UGFRQkPpMFI/AAAAAAAAAHg/s0KgZrku_yw/s400/1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0558" y="3281257"/>
            <a:ext cx="5542735" cy="310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527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Steps: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dirty="0"/>
                  <a:t>column 1,5 close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), column 2,3,4,6 close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97419"/>
              </p:ext>
            </p:extLst>
          </p:nvPr>
        </p:nvGraphicFramePr>
        <p:xfrm>
          <a:off x="2022575" y="2623881"/>
          <a:ext cx="282280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1"/>
                <a:gridCol w="564561"/>
                <a:gridCol w="564561"/>
                <a:gridCol w="564561"/>
                <a:gridCol w="564561"/>
              </a:tblGrid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0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frame1</a:t>
                      </a:r>
                      <a:endParaRPr lang="en-US" sz="1000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frame2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598270" y="2611225"/>
            <a:ext cx="428494" cy="1838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 flipH="1">
            <a:off x="3287835" y="3275592"/>
            <a:ext cx="277618" cy="27997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800000">
            <a:off x="998105" y="2507246"/>
            <a:ext cx="461665" cy="1286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5556" y="4814281"/>
            <a:ext cx="24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frames (6)</a:t>
            </a:r>
          </a:p>
          <a:p>
            <a:r>
              <a:rPr lang="en-US" dirty="0"/>
              <a:t> </a:t>
            </a:r>
            <a:r>
              <a:rPr lang="en-US" dirty="0" smtClean="0"/>
              <a:t>        Step 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840173" y="3415815"/>
            <a:ext cx="662806" cy="41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2053"/>
              </p:ext>
            </p:extLst>
          </p:nvPr>
        </p:nvGraphicFramePr>
        <p:xfrm>
          <a:off x="7153194" y="2629254"/>
          <a:ext cx="653592" cy="184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592"/>
              </a:tblGrid>
              <a:tr h="369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9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63854" y="2367027"/>
            <a:ext cx="112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mean of each row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6712704" y="2618441"/>
            <a:ext cx="428494" cy="1838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6142498" y="2483098"/>
            <a:ext cx="461665" cy="1286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5400000" flipH="1">
            <a:off x="7287532" y="4359784"/>
            <a:ext cx="355637" cy="648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60677" y="4870682"/>
            <a:ext cx="77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1</a:t>
            </a:r>
          </a:p>
          <a:p>
            <a:r>
              <a:rPr lang="en-US" dirty="0" smtClean="0"/>
              <a:t>Step 2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4298"/>
              </p:ext>
            </p:extLst>
          </p:nvPr>
        </p:nvGraphicFramePr>
        <p:xfrm>
          <a:off x="9558779" y="2636953"/>
          <a:ext cx="1289378" cy="1859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689"/>
                <a:gridCol w="644689"/>
              </a:tblGrid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>
            <a:off x="9106677" y="2629254"/>
            <a:ext cx="428494" cy="1838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8519391" y="2772384"/>
            <a:ext cx="461665" cy="997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54051" y="2217318"/>
                <a:ext cx="8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51" y="2217318"/>
                <a:ext cx="82503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407" t="-28889" r="-1703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48591" y="2206099"/>
                <a:ext cx="8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91" y="2206099"/>
                <a:ext cx="8250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8889" r="-1703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 rot="5400000" flipH="1">
            <a:off x="10036101" y="4054362"/>
            <a:ext cx="355637" cy="13574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26598" y="4861756"/>
            <a:ext cx="90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2</a:t>
            </a:r>
          </a:p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952517" y="3379048"/>
            <a:ext cx="1081441" cy="41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81865" y="2230247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65" y="2230247"/>
                <a:ext cx="16696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28340" y="2230247"/>
                <a:ext cx="539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0" y="2230247"/>
                <a:ext cx="53944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227" r="-11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Quantization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419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Next : repeat step(4) – step(6). </a:t>
            </a:r>
          </a:p>
          <a:p>
            <a:r>
              <a:rPr lang="en-US" dirty="0" smtClean="0"/>
              <a:t>In our design, we choose to have 16 centroids. Split 4 times.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5463"/>
              </p:ext>
            </p:extLst>
          </p:nvPr>
        </p:nvGraphicFramePr>
        <p:xfrm>
          <a:off x="1230723" y="2378784"/>
          <a:ext cx="343554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61"/>
                <a:gridCol w="564561"/>
                <a:gridCol w="564561"/>
                <a:gridCol w="564561"/>
                <a:gridCol w="611692"/>
                <a:gridCol w="565609"/>
              </a:tblGrid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180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frame1</a:t>
                      </a:r>
                      <a:endParaRPr lang="en-US" sz="1000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frame2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frame3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18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806418" y="2366128"/>
            <a:ext cx="428494" cy="1838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 flipH="1">
            <a:off x="2495983" y="3030495"/>
            <a:ext cx="277618" cy="27997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800000">
            <a:off x="309168" y="2277609"/>
            <a:ext cx="461665" cy="1159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4277" y="4569184"/>
            <a:ext cx="24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frames (6)</a:t>
            </a:r>
          </a:p>
          <a:p>
            <a:r>
              <a:rPr lang="en-US" dirty="0"/>
              <a:t> </a:t>
            </a:r>
            <a:r>
              <a:rPr lang="en-US" dirty="0" smtClean="0"/>
              <a:t>         Step (4)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472"/>
              </p:ext>
            </p:extLst>
          </p:nvPr>
        </p:nvGraphicFramePr>
        <p:xfrm>
          <a:off x="6146787" y="2416004"/>
          <a:ext cx="1289378" cy="1859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689"/>
                <a:gridCol w="644689"/>
              </a:tblGrid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1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>
            <a:off x="5694685" y="2408305"/>
            <a:ext cx="428494" cy="1838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5233020" y="2134868"/>
            <a:ext cx="461665" cy="1286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5400000" flipH="1">
            <a:off x="6624109" y="3833413"/>
            <a:ext cx="355637" cy="13574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39209" y="4698907"/>
            <a:ext cx="9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Step (5) 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708796" y="3077711"/>
            <a:ext cx="586770" cy="41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488" y="1985150"/>
                <a:ext cx="539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88" y="1985150"/>
                <a:ext cx="5394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112" r="-101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7480676" y="3063366"/>
            <a:ext cx="456693" cy="41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20098"/>
              </p:ext>
            </p:extLst>
          </p:nvPr>
        </p:nvGraphicFramePr>
        <p:xfrm>
          <a:off x="8644176" y="2444058"/>
          <a:ext cx="1958680" cy="190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70"/>
                <a:gridCol w="489670"/>
                <a:gridCol w="489670"/>
                <a:gridCol w="489670"/>
              </a:tblGrid>
              <a:tr h="3812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0E0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8" name="Left Brace 27"/>
          <p:cNvSpPr/>
          <p:nvPr/>
        </p:nvSpPr>
        <p:spPr>
          <a:xfrm rot="5400000" flipH="1">
            <a:off x="9508762" y="3550811"/>
            <a:ext cx="216828" cy="19759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440369" y="4647203"/>
            <a:ext cx="100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Step (6)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8191106" y="2479250"/>
            <a:ext cx="438091" cy="18550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6"/>
          <p:cNvSpPr txBox="1"/>
          <p:nvPr/>
        </p:nvSpPr>
        <p:spPr>
          <a:xfrm rot="10800000">
            <a:off x="7804256" y="2321756"/>
            <a:ext cx="461665" cy="1286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29419" y="2008414"/>
                <a:ext cx="972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19" y="2008414"/>
                <a:ext cx="9724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" t="-2174" r="-1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31810" y="1993369"/>
                <a:ext cx="972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10" y="1993369"/>
                <a:ext cx="9724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145" t="-2222" r="-18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7"/>
              <p:cNvSpPr txBox="1"/>
              <p:nvPr/>
            </p:nvSpPr>
            <p:spPr>
              <a:xfrm>
                <a:off x="7180944" y="1366421"/>
                <a:ext cx="17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4" y="1366421"/>
                <a:ext cx="17082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29" t="-2174" r="-46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7"/>
              <p:cNvSpPr txBox="1"/>
              <p:nvPr/>
            </p:nvSpPr>
            <p:spPr>
              <a:xfrm>
                <a:off x="7946796" y="904002"/>
                <a:ext cx="17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96" y="904002"/>
                <a:ext cx="170828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29" t="-2174" r="-46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7"/>
              <p:cNvSpPr txBox="1"/>
              <p:nvPr/>
            </p:nvSpPr>
            <p:spPr>
              <a:xfrm>
                <a:off x="9276083" y="1395220"/>
                <a:ext cx="17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083" y="1395220"/>
                <a:ext cx="170828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9" t="-2222" r="-46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7"/>
              <p:cNvSpPr txBox="1"/>
              <p:nvPr/>
            </p:nvSpPr>
            <p:spPr>
              <a:xfrm>
                <a:off x="10178246" y="1846650"/>
                <a:ext cx="17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246" y="1846650"/>
                <a:ext cx="170828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9" t="-2222" r="-46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 flipV="1">
            <a:off x="8265921" y="1718385"/>
            <a:ext cx="623311" cy="6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993171" y="1248827"/>
            <a:ext cx="382485" cy="115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9807725" y="1718385"/>
            <a:ext cx="0" cy="6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331777" y="2146913"/>
            <a:ext cx="188536" cy="2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3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Advantage : low computational workload</a:t>
                </a:r>
              </a:p>
              <a:p>
                <a:r>
                  <a:rPr lang="en-US" dirty="0" smtClean="0"/>
                  <a:t>Disadvantage : temporal evolution of signal is missing (all vector/frame mix up)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r>
                  <a:rPr lang="en-US" dirty="0"/>
                  <a:t>Expectation-maximization </a:t>
                </a:r>
                <a:r>
                  <a:rPr lang="en-US" dirty="0" smtClean="0"/>
                  <a:t>algorithm (local </a:t>
                </a:r>
                <a:r>
                  <a:rPr lang="en-US" dirty="0"/>
                  <a:t>maximization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Result : </a:t>
                </a:r>
              </a:p>
              <a:p>
                <a:r>
                  <a:rPr lang="en-US" dirty="0" smtClean="0"/>
                  <a:t>Number of filters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Number of Centroid Points matrix</a:t>
                </a:r>
              </a:p>
              <a:p>
                <a:r>
                  <a:rPr lang="en-US" dirty="0"/>
                  <a:t>Conclusion: </a:t>
                </a:r>
                <a:r>
                  <a:rPr lang="en-US" dirty="0" smtClean="0"/>
                  <a:t>Data is not audio </a:t>
                </a:r>
                <a:r>
                  <a:rPr lang="en-US" dirty="0"/>
                  <a:t>length </a:t>
                </a:r>
                <a:r>
                  <a:rPr lang="en-US" dirty="0" smtClean="0"/>
                  <a:t>dependent, language content lost.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9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 </a:t>
            </a:r>
          </a:p>
          <a:p>
            <a:r>
              <a:rPr lang="en-US" dirty="0"/>
              <a:t> </a:t>
            </a:r>
            <a:r>
              <a:rPr lang="en-US" dirty="0" smtClean="0"/>
              <a:t>   (a) Extract MFCC coefficient of target voice. </a:t>
            </a:r>
          </a:p>
          <a:p>
            <a:r>
              <a:rPr lang="en-US" dirty="0"/>
              <a:t> </a:t>
            </a:r>
            <a:r>
              <a:rPr lang="en-US" dirty="0" smtClean="0"/>
              <a:t>   (b) For each frame, find the closest centroid in VQ codebook(of one person : ‘Mike’). </a:t>
            </a:r>
          </a:p>
          <a:p>
            <a:r>
              <a:rPr lang="en-US" dirty="0"/>
              <a:t> </a:t>
            </a:r>
            <a:r>
              <a:rPr lang="en-US" dirty="0" smtClean="0"/>
              <a:t>   (c) Sum up the VQ distortion.</a:t>
            </a:r>
          </a:p>
          <a:p>
            <a:r>
              <a:rPr lang="en-US" dirty="0"/>
              <a:t> </a:t>
            </a:r>
            <a:r>
              <a:rPr lang="en-US" dirty="0" smtClean="0"/>
              <a:t>   (d) Divide distortion summation by number of frames, got the average distortion distance </a:t>
            </a:r>
          </a:p>
          <a:p>
            <a:r>
              <a:rPr lang="en-US" dirty="0"/>
              <a:t> </a:t>
            </a:r>
            <a:r>
              <a:rPr lang="en-US" dirty="0" smtClean="0"/>
              <a:t>   (e) If the distortion is relatively small, target voice is the voice of Mike.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1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p</a:t>
            </a:r>
            <a:r>
              <a:rPr lang="en-US" dirty="0" smtClean="0"/>
              <a:t>attern recognition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</a:p>
          <a:p>
            <a:r>
              <a:rPr lang="en-US" dirty="0" smtClean="0"/>
              <a:t>Hidden Markov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4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After MFCC  (Number of filters = 13  &amp; Single word ‘food’)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2318558"/>
            <a:ext cx="7462996" cy="36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5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(33-20)/13 = 1 ~ syllable continue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3" y="2255915"/>
            <a:ext cx="7726785" cy="37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Description of Speaker Recognition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</a:p>
          <a:p>
            <a:r>
              <a:rPr lang="en-US" dirty="0" smtClean="0"/>
              <a:t>Signal Length (L) = 800 </a:t>
            </a:r>
          </a:p>
          <a:p>
            <a:r>
              <a:rPr lang="en-US" dirty="0" smtClean="0"/>
              <a:t>Sampling frequency (fs) = 12500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49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(215-20)/13 =15 ~ </a:t>
            </a:r>
            <a:r>
              <a:rPr lang="en-US" dirty="0"/>
              <a:t>syllable </a:t>
            </a:r>
            <a:r>
              <a:rPr lang="en-US" dirty="0" smtClean="0"/>
              <a:t>continue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2" y="2378625"/>
            <a:ext cx="7789382" cy="37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(274-20)/13 =19.53 ~ new syllable start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7" y="2383222"/>
            <a:ext cx="8056675" cy="39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9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about Hidden Markov Model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dirty="0" smtClean="0"/>
              <a:t>Keep learning about Android App Design</a:t>
            </a:r>
          </a:p>
          <a:p>
            <a:endParaRPr lang="en-US" dirty="0"/>
          </a:p>
          <a:p>
            <a:r>
              <a:rPr lang="en-US" dirty="0" smtClean="0"/>
              <a:t>Explore device </a:t>
            </a:r>
            <a:r>
              <a:rPr lang="en-US" smtClean="0"/>
              <a:t>noise </a:t>
            </a:r>
            <a:r>
              <a:rPr lang="en-US" smtClean="0"/>
              <a:t>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(1) Frame Signal</a:t>
                </a:r>
              </a:p>
              <a:p>
                <a:r>
                  <a:rPr lang="en-US" dirty="0" smtClean="0"/>
                  <a:t>Principle: Audio signal is constantly changing, on short time scales audio signal doesn’t change too much.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Ideal frame size is about 20-40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sample frequency = 12500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frame size  = 20ms/(1/sample frequency) = 250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Frames should have overlap, to keep the correlation between frames.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Non-overlap size = 100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0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84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(1) Frame Signal</a:t>
                </a:r>
              </a:p>
              <a:p>
                <a:r>
                  <a:rPr lang="en-US" sz="2400" dirty="0" smtClean="0"/>
                  <a:t>Number of frame (N)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(800−256)/100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8481"/>
              </a:xfrm>
              <a:blipFill rotWithShape="0">
                <a:blip r:embed="rId2"/>
                <a:stretch>
                  <a:fillRect l="-812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76" y="2091903"/>
            <a:ext cx="6743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(1) Frame signal</a:t>
            </a:r>
          </a:p>
          <a:p>
            <a:endParaRPr lang="en-US" dirty="0" smtClean="0"/>
          </a:p>
          <a:p>
            <a:r>
              <a:rPr lang="en-US" dirty="0" smtClean="0"/>
              <a:t>Result :  </a:t>
            </a:r>
          </a:p>
          <a:p>
            <a:r>
              <a:rPr lang="en-US" dirty="0" smtClean="0"/>
              <a:t>Frame size x Number of Frames</a:t>
            </a:r>
          </a:p>
          <a:p>
            <a:pPr marL="0" indent="0">
              <a:buNone/>
            </a:pPr>
            <a:r>
              <a:rPr lang="en-US" dirty="0" smtClean="0"/>
              <a:t>   Matrix</a:t>
            </a:r>
          </a:p>
          <a:p>
            <a:r>
              <a:rPr lang="en-US" dirty="0" smtClean="0"/>
              <a:t>Each column ~ frame raw data</a:t>
            </a:r>
          </a:p>
          <a:p>
            <a:endParaRPr lang="en-US" dirty="0"/>
          </a:p>
          <a:p>
            <a:r>
              <a:rPr lang="en-US" dirty="0" smtClean="0"/>
              <a:t>Conclusion : All information preserved.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Data is audio length dependent.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36159"/>
              </p:ext>
            </p:extLst>
          </p:nvPr>
        </p:nvGraphicFramePr>
        <p:xfrm>
          <a:off x="7296538" y="1825625"/>
          <a:ext cx="3331032" cy="42115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6244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  <a:endParaRPr 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12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40E09F">
                            <a:tint val="66000"/>
                            <a:satMod val="160000"/>
                          </a:srgbClr>
                        </a:gs>
                        <a:gs pos="50000">
                          <a:srgbClr val="40E09F">
                            <a:tint val="44500"/>
                            <a:satMod val="160000"/>
                          </a:srgbClr>
                        </a:gs>
                        <a:gs pos="100000">
                          <a:srgbClr val="40E09F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6941976" y="1825625"/>
            <a:ext cx="317240" cy="42112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747449" y="-17172"/>
            <a:ext cx="354564" cy="3331030"/>
          </a:xfrm>
          <a:prstGeom prst="leftBrace">
            <a:avLst>
              <a:gd name="adj1" fmla="val 321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56325" y="1101729"/>
            <a:ext cx="22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Frames (6)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>
            <a:off x="6331020" y="3188253"/>
            <a:ext cx="461665" cy="16260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Frame size (256)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5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Estimate power spectrum </a:t>
            </a:r>
          </a:p>
          <a:p>
            <a:r>
              <a:rPr lang="en-US" dirty="0" smtClean="0"/>
              <a:t>Principle : Simulate human cochlea. Cochlea vibrates at different spots depending on the frequency of incoming sound.</a:t>
            </a:r>
          </a:p>
          <a:p>
            <a:endParaRPr lang="en-US" dirty="0" smtClean="0"/>
          </a:p>
          <a:p>
            <a:r>
              <a:rPr lang="en-US" dirty="0" smtClean="0"/>
              <a:t>   Steps: </a:t>
            </a:r>
          </a:p>
          <a:p>
            <a:r>
              <a:rPr lang="en-US" dirty="0"/>
              <a:t> </a:t>
            </a:r>
            <a:r>
              <a:rPr lang="en-US" dirty="0" smtClean="0"/>
              <a:t>  (a) Apply hamming window to each frame. (Reduce discontinuity)</a:t>
            </a:r>
          </a:p>
          <a:p>
            <a:r>
              <a:rPr lang="en-US" dirty="0"/>
              <a:t> </a:t>
            </a:r>
            <a:r>
              <a:rPr lang="en-US" dirty="0" smtClean="0"/>
              <a:t>  (b) FFT on each frame, keep the upper half of matrix. (Transfer to frequency domain, remove duplicate information )  </a:t>
            </a:r>
          </a:p>
          <a:p>
            <a:r>
              <a:rPr lang="en-US" dirty="0"/>
              <a:t> </a:t>
            </a:r>
            <a:r>
              <a:rPr lang="en-US" dirty="0" smtClean="0"/>
              <a:t>  (c) Square all matrix element (Got power spectrum)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 Estimate power spectrum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</a:t>
            </a:r>
          </a:p>
          <a:p>
            <a:r>
              <a:rPr lang="en-US" dirty="0" smtClean="0"/>
              <a:t>(Frame size/2) x Number of Frames matrix</a:t>
            </a:r>
          </a:p>
          <a:p>
            <a:r>
              <a:rPr lang="en-US" dirty="0" smtClean="0"/>
              <a:t>Each column ~  frame power spectrum</a:t>
            </a:r>
          </a:p>
          <a:p>
            <a:endParaRPr lang="en-US" dirty="0"/>
          </a:p>
          <a:p>
            <a:r>
              <a:rPr lang="en-US" dirty="0" smtClean="0"/>
              <a:t>Conclusion: </a:t>
            </a:r>
            <a:r>
              <a:rPr lang="en-US" dirty="0"/>
              <a:t>P</a:t>
            </a:r>
            <a:r>
              <a:rPr lang="en-US" dirty="0" smtClean="0"/>
              <a:t>ower information is preserved. Phase information lost.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Data is still audio length dependent.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(3) Mel-frequency warping </a:t>
                </a:r>
              </a:p>
              <a:p>
                <a:r>
                  <a:rPr lang="en-US" dirty="0" smtClean="0"/>
                  <a:t>Principle:  Psychophysical studies shows that human perception of  speech frequency content does not follow  a  linear scale.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Mel-scale : linear below  1kHz, logarithmic  above  1kHz.</a:t>
                </a:r>
              </a:p>
              <a:p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=1125×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/700)</m:t>
                    </m:r>
                  </m:oMath>
                </a14:m>
                <a:r>
                  <a:rPr lang="en-US" dirty="0" smtClean="0"/>
                  <a:t> (1)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=700(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𝑀𝑒𝑙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1127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(2)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Spectrum ~ subjective  spectrum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8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1317</Words>
  <Application>Microsoft Office PowerPoint</Application>
  <PresentationFormat>Widescreen</PresentationFormat>
  <Paragraphs>293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Weekly Report(06/10-06/22)</vt:lpstr>
      <vt:lpstr>Progress</vt:lpstr>
      <vt:lpstr>Detail Description of Speaker Recognition System</vt:lpstr>
      <vt:lpstr>MFCC</vt:lpstr>
      <vt:lpstr>MFCC</vt:lpstr>
      <vt:lpstr>MFCC</vt:lpstr>
      <vt:lpstr>MFCC</vt:lpstr>
      <vt:lpstr>MFCC</vt:lpstr>
      <vt:lpstr>MFCC</vt:lpstr>
      <vt:lpstr>MFCC</vt:lpstr>
      <vt:lpstr>MFCC</vt:lpstr>
      <vt:lpstr>MFCC</vt:lpstr>
      <vt:lpstr>MFCC</vt:lpstr>
      <vt:lpstr>MFCC</vt:lpstr>
      <vt:lpstr>MFCC</vt:lpstr>
      <vt:lpstr>Questions? </vt:lpstr>
      <vt:lpstr>Questions?</vt:lpstr>
      <vt:lpstr>MFCC</vt:lpstr>
      <vt:lpstr>MFCC</vt:lpstr>
      <vt:lpstr>MFCC</vt:lpstr>
      <vt:lpstr>MFCC</vt:lpstr>
      <vt:lpstr>Vector Quantization </vt:lpstr>
      <vt:lpstr>Vector Quantization</vt:lpstr>
      <vt:lpstr>Vector Quantization</vt:lpstr>
      <vt:lpstr>Vector Quantization </vt:lpstr>
      <vt:lpstr>Speaker Recognition</vt:lpstr>
      <vt:lpstr>Other pattern recognition method </vt:lpstr>
      <vt:lpstr>Hidden Markov Model</vt:lpstr>
      <vt:lpstr>Hidden Markov Model</vt:lpstr>
      <vt:lpstr>Hidden Markov Model</vt:lpstr>
      <vt:lpstr>Hidden Markov Model</vt:lpstr>
      <vt:lpstr>Future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Report(06/10-06/18)</dc:title>
  <dc:creator>Yunxi Guo</dc:creator>
  <cp:lastModifiedBy>Yunxi Guo</cp:lastModifiedBy>
  <cp:revision>75</cp:revision>
  <dcterms:created xsi:type="dcterms:W3CDTF">2015-06-18T03:07:57Z</dcterms:created>
  <dcterms:modified xsi:type="dcterms:W3CDTF">2015-06-22T19:33:03Z</dcterms:modified>
</cp:coreProperties>
</file>