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7" r:id="rId5"/>
    <p:sldId id="264" r:id="rId6"/>
    <p:sldId id="268" r:id="rId7"/>
    <p:sldId id="269" r:id="rId8"/>
    <p:sldId id="270" r:id="rId9"/>
    <p:sldId id="259" r:id="rId10"/>
  </p:sldIdLst>
  <p:sldSz cx="12192000" cy="6858000"/>
  <p:notesSz cx="6858000" cy="9144000"/>
  <p:embeddedFontLst>
    <p:embeddedFont>
      <p:font typeface="Arial Bold" panose="020B0704020202020204" pitchFamily="34" charset="0"/>
      <p:bold r:id="rId12"/>
    </p:embeddedFont>
    <p:embeddedFont>
      <p:font typeface="Lato Black" panose="020F0502020204030203" pitchFamily="34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decision.com/client-thank-yo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0" y="-314960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962526" y="3049045"/>
            <a:ext cx="10972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4000" b="1" dirty="0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approval prediction dataset 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37C18180-3393-5E88-7B9B-A4064C568F75}"/>
              </a:ext>
            </a:extLst>
          </p:cNvPr>
          <p:cNvSpPr txBox="1">
            <a:spLocks/>
          </p:cNvSpPr>
          <p:nvPr/>
        </p:nvSpPr>
        <p:spPr>
          <a:xfrm>
            <a:off x="384297" y="5409274"/>
            <a:ext cx="69298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Hadwala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54376" y="1494844"/>
            <a:ext cx="1084763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/>
              <a:t>I’m </a:t>
            </a:r>
            <a:r>
              <a:rPr lang="en-US" sz="2000" dirty="0" err="1"/>
              <a:t>Hadwala</a:t>
            </a:r>
            <a:r>
              <a:rPr lang="en-US" sz="2000" dirty="0"/>
              <a:t> Akhil, a graduate with a Bachelor of Technology in Electrical and Electronics Engineering from Vidya Jyoti Institute of Technology, Hyderabad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335188" y="416553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4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Lato Black"/>
              </a:rPr>
              <a:t>About me</a:t>
            </a:r>
            <a:endParaRPr sz="4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4DB11-159A-5FCA-DCCC-2F9137531C80}"/>
              </a:ext>
            </a:extLst>
          </p:cNvPr>
          <p:cNvSpPr txBox="1"/>
          <p:nvPr/>
        </p:nvSpPr>
        <p:spPr>
          <a:xfrm>
            <a:off x="754375" y="3208762"/>
            <a:ext cx="5233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Data Science?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D0FF-0FD3-6DAE-0C17-5E91487B3E5D}"/>
              </a:ext>
            </a:extLst>
          </p:cNvPr>
          <p:cNvSpPr txBox="1"/>
          <p:nvPr/>
        </p:nvSpPr>
        <p:spPr>
          <a:xfrm>
            <a:off x="754375" y="3771458"/>
            <a:ext cx="108476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• Interest in data-driven decision making</a:t>
            </a:r>
          </a:p>
          <a:p>
            <a:r>
              <a:rPr lang="en-US" sz="2000" dirty="0"/>
              <a:t>•Driven by Exciting Career opportunities</a:t>
            </a:r>
          </a:p>
          <a:p>
            <a:r>
              <a:rPr lang="en-US" sz="2000" dirty="0"/>
              <a:t>• Problem-solving using data</a:t>
            </a:r>
          </a:p>
          <a:p>
            <a:r>
              <a:rPr lang="en-US" sz="2000" dirty="0"/>
              <a:t>• </a:t>
            </a:r>
            <a:r>
              <a:rPr lang="en-US" sz="2000" dirty="0">
                <a:cs typeface="Times New Roman" panose="02020603050405020304" pitchFamily="18" charset="0"/>
              </a:rPr>
              <a:t>It’s a field, where we can get to know about different domains by working on their data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641684" y="267116"/>
            <a:ext cx="10515600" cy="71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>
              <a:buClr>
                <a:srgbClr val="FF0000"/>
              </a:buClr>
              <a:buSzPts val="4400"/>
            </a:pP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approval prediction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469B8FE-45E1-2D40-0EF7-B46CA68B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4" y="1797180"/>
            <a:ext cx="10515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To determine </a:t>
            </a:r>
            <a:r>
              <a:rPr lang="en-US" sz="2000" b="1" dirty="0"/>
              <a:t>credit card eligibility</a:t>
            </a:r>
            <a:r>
              <a:rPr lang="en-US" sz="2000" dirty="0"/>
              <a:t> of applicants based on their financial and credit history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Credit card issuing companies need to ensure that applicants are financially reliable before approving a credit card. A poor approval decision may result in </a:t>
            </a:r>
            <a:r>
              <a:rPr lang="en-US" sz="2000" b="1" dirty="0"/>
              <a:t>defaults</a:t>
            </a:r>
            <a:r>
              <a:rPr lang="en-US" sz="2000" dirty="0"/>
              <a:t>, which lead to financial losses. Therefore, analyzing customer </a:t>
            </a:r>
            <a:r>
              <a:rPr lang="en-US" sz="2000" b="1" dirty="0"/>
              <a:t>application information</a:t>
            </a:r>
            <a:r>
              <a:rPr lang="en-US" sz="2000" dirty="0"/>
              <a:t> (demographics, income, family details) along with their </a:t>
            </a:r>
            <a:r>
              <a:rPr lang="en-US" sz="2000" b="1" dirty="0"/>
              <a:t>credit repayment history</a:t>
            </a:r>
            <a:r>
              <a:rPr lang="en-US" sz="2000" dirty="0"/>
              <a:t> is essential to decide whether a client is </a:t>
            </a:r>
            <a:r>
              <a:rPr lang="en-US" sz="2000" b="1" dirty="0"/>
              <a:t>eligible</a:t>
            </a:r>
            <a:r>
              <a:rPr lang="en-US" sz="2000" dirty="0"/>
              <a:t> or </a:t>
            </a:r>
            <a:r>
              <a:rPr lang="en-US" sz="2000" b="1" dirty="0"/>
              <a:t>not eligible</a:t>
            </a:r>
            <a:r>
              <a:rPr lang="en-US" sz="2000" dirty="0"/>
              <a:t> for a credit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dataset contains 36,457 rows and 21 columns. Out of which there are 12 Numerical and 9 Categorical columns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Now let’s understand every column one by 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FA19-AEC0-CD97-FA54-30B08144E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" y="422788"/>
            <a:ext cx="9851923" cy="61943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+mj-lt"/>
              </a:rPr>
              <a:t>Understanding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85B55-1B76-024A-C369-FC5B8FFA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" y="1386349"/>
            <a:ext cx="11847871" cy="49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7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FBB1A-F6FA-183E-A62C-CC0814B1BA53}"/>
              </a:ext>
            </a:extLst>
          </p:cNvPr>
          <p:cNvSpPr txBox="1"/>
          <p:nvPr/>
        </p:nvSpPr>
        <p:spPr>
          <a:xfrm>
            <a:off x="838200" y="267630"/>
            <a:ext cx="10515600" cy="80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2800" b="1" dirty="0"/>
              <a:t>Problem Statement</a:t>
            </a:r>
            <a:br>
              <a:rPr lang="en-US" sz="2800" b="1" dirty="0"/>
            </a:br>
            <a:endParaRPr lang="en-US" sz="2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F4BCE-B919-0030-F3E3-2D8E92EE9CC8}"/>
              </a:ext>
            </a:extLst>
          </p:cNvPr>
          <p:cNvSpPr txBox="1"/>
          <p:nvPr/>
        </p:nvSpPr>
        <p:spPr>
          <a:xfrm>
            <a:off x="838200" y="1070517"/>
            <a:ext cx="10515600" cy="5694077"/>
          </a:xfrm>
          <a:prstGeom prst="rect">
            <a:avLst/>
          </a:prstGeom>
          <a:noFill/>
          <a:ln>
            <a:noFill/>
          </a:ln>
        </p:spPr>
        <p:txBody>
          <a:bodyPr rtlCol="0" anchor="t">
            <a:noAutofit/>
          </a:bodyPr>
          <a:lstStyle/>
          <a:p>
            <a:r>
              <a:rPr lang="en-US" sz="2000" dirty="0"/>
              <a:t>▪ </a:t>
            </a:r>
            <a:r>
              <a:rPr lang="en-US" sz="2000" b="1" dirty="0"/>
              <a:t>Problem:</a:t>
            </a:r>
            <a:r>
              <a:rPr lang="en-US" sz="2000" dirty="0"/>
              <a:t> How can we predict whether a customer will default on their credit obligations?</a:t>
            </a:r>
          </a:p>
          <a:p>
            <a:r>
              <a:rPr lang="en-US" sz="2000" b="1" dirty="0"/>
              <a:t>Goal:</a:t>
            </a:r>
            <a:r>
              <a:rPr lang="en-US" sz="2000" dirty="0"/>
              <a:t> Build a predictive model that classifies customers into defaulter’s vs non-defaulters.</a:t>
            </a:r>
          </a:p>
          <a:p>
            <a:endParaRPr lang="en-US" sz="2000" dirty="0"/>
          </a:p>
          <a:p>
            <a:r>
              <a:rPr lang="en-US" sz="2000" dirty="0"/>
              <a:t>▪ </a:t>
            </a:r>
            <a:r>
              <a:rPr lang="en-US" sz="2000" b="1" dirty="0"/>
              <a:t>Problem:</a:t>
            </a:r>
            <a:r>
              <a:rPr lang="en-US" sz="2000" dirty="0"/>
              <a:t> Which demographic and financial factors strongly influence credit default?</a:t>
            </a:r>
            <a:br>
              <a:rPr lang="en-US" sz="2000" dirty="0"/>
            </a:br>
            <a:r>
              <a:rPr lang="en-US" sz="2000" b="1" dirty="0"/>
              <a:t>Goal:</a:t>
            </a:r>
            <a:r>
              <a:rPr lang="en-US" sz="2000" dirty="0"/>
              <a:t> Identify key features (income, age, employment, etc.) driving default risk.</a:t>
            </a:r>
          </a:p>
          <a:p>
            <a:endParaRPr lang="en-US" sz="2000" dirty="0"/>
          </a:p>
          <a:p>
            <a:r>
              <a:rPr lang="en-US" sz="2000" dirty="0"/>
              <a:t>▪ </a:t>
            </a:r>
            <a:r>
              <a:rPr lang="en-US" sz="2000" b="1" dirty="0"/>
              <a:t>Problem:</a:t>
            </a:r>
            <a:r>
              <a:rPr lang="en-US" sz="2000" dirty="0"/>
              <a:t> How does credit amount and repayment history affect loan approval?</a:t>
            </a:r>
          </a:p>
          <a:p>
            <a:r>
              <a:rPr lang="en-US" sz="2000" b="1" dirty="0"/>
              <a:t>Goal:</a:t>
            </a:r>
            <a:r>
              <a:rPr lang="en-US" sz="2000" dirty="0"/>
              <a:t> Analyze correlation between credit history and likelihood of default.</a:t>
            </a:r>
          </a:p>
          <a:p>
            <a:endParaRPr lang="en-US" sz="2000" dirty="0"/>
          </a:p>
          <a:p>
            <a:r>
              <a:rPr lang="en-US" sz="2000" dirty="0"/>
              <a:t>▪ </a:t>
            </a:r>
            <a:r>
              <a:rPr lang="en-US" sz="2000" b="1" dirty="0"/>
              <a:t>Problem:</a:t>
            </a:r>
            <a:r>
              <a:rPr lang="en-US" sz="2000" dirty="0"/>
              <a:t> Can customer segmentation (income groups, tariff plans, customer value) improve approval decisions?</a:t>
            </a:r>
            <a:br>
              <a:rPr lang="en-US" sz="2000" dirty="0"/>
            </a:br>
            <a:r>
              <a:rPr lang="en-US" sz="2000" b="1" dirty="0"/>
              <a:t>Goal:</a:t>
            </a:r>
            <a:r>
              <a:rPr lang="en-US" sz="2000" dirty="0"/>
              <a:t> Group customers into meaningful segments to optimize approval strategies.</a:t>
            </a:r>
          </a:p>
          <a:p>
            <a:endParaRPr lang="en-US" sz="2000" dirty="0"/>
          </a:p>
          <a:p>
            <a:r>
              <a:rPr lang="en-US" sz="2000" dirty="0"/>
              <a:t>▪ </a:t>
            </a:r>
            <a:r>
              <a:rPr lang="en-US" sz="2000" b="1" dirty="0"/>
              <a:t>Problem:</a:t>
            </a:r>
            <a:r>
              <a:rPr lang="en-US" sz="2000" dirty="0"/>
              <a:t> How do data quality issues (missing values, imbalance, outliers) impact prediction accuracy?</a:t>
            </a:r>
            <a:br>
              <a:rPr lang="en-US" sz="2000" dirty="0"/>
            </a:br>
            <a:r>
              <a:rPr lang="en-US" sz="2000" b="1" dirty="0"/>
              <a:t>Goal:</a:t>
            </a:r>
            <a:r>
              <a:rPr lang="en-US" sz="2000" dirty="0"/>
              <a:t> Apply preprocessing techniques to clean and balance the dataset before modeling.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91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BC83-3613-85C7-3DA0-16965394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561"/>
            <a:ext cx="9144000" cy="62434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 Bold" panose="020B0704020202020204" pitchFamily="34" charset="0"/>
                <a:cs typeface="Arial Bold" panose="020B0704020202020204" pitchFamily="34" charset="0"/>
              </a:rPr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B78F8-6305-A47A-2DE6-4E4F0A936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6684"/>
            <a:ext cx="9144000" cy="528975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Applicants with </a:t>
            </a:r>
            <a:r>
              <a:rPr lang="en-US" b="1" dirty="0"/>
              <a:t>stable employment and longer work experience</a:t>
            </a:r>
            <a:r>
              <a:rPr lang="en-US" dirty="0"/>
              <a:t> are less likely to default.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Income distribution is skewed</a:t>
            </a:r>
            <a:r>
              <a:rPr lang="en-US" dirty="0"/>
              <a:t>, with lower-income applicants showing higher default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Loan default target is imbalanced</a:t>
            </a:r>
            <a:r>
              <a:rPr lang="en-US" dirty="0"/>
              <a:t> (non-defaulters &gt; defaulters).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Features like </a:t>
            </a:r>
            <a:r>
              <a:rPr lang="en-US" b="1" dirty="0"/>
              <a:t>FLAG_MOBIL, FLAG_OWN_CAR, FLAG_OWN_REALTY</a:t>
            </a:r>
            <a:r>
              <a:rPr lang="en-US" dirty="0"/>
              <a:t> are mostly well-structured categorical indicators.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Some columns (e.g., </a:t>
            </a:r>
            <a:r>
              <a:rPr lang="en-US" b="1" dirty="0"/>
              <a:t>AMT_INCOME_TOTAL, CREDIT_AMOUNT</a:t>
            </a:r>
            <a:r>
              <a:rPr lang="en-US" dirty="0"/>
              <a:t>) contain </a:t>
            </a:r>
            <a:r>
              <a:rPr lang="en-US" b="1" dirty="0"/>
              <a:t>outliers and extreme values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Dataset includes a </a:t>
            </a:r>
            <a:r>
              <a:rPr lang="en-US" b="1" dirty="0"/>
              <a:t>mix of continuous (income, age, credit amount) and categorical (gender, housing, occupation)</a:t>
            </a:r>
            <a:r>
              <a:rPr lang="en-US" dirty="0"/>
              <a:t>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Payment history (STATUS, WORST_STATUS_NUM)</a:t>
            </a:r>
            <a:r>
              <a:rPr lang="en-US" dirty="0"/>
              <a:t> strongly influences default prediction.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2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0CC4-F656-88D2-340D-8CDCFF1E2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1949"/>
            <a:ext cx="9144000" cy="72758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+mn-lt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3C2CE-F432-EEED-BBEA-016C85AB3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8297"/>
            <a:ext cx="9144000" cy="4621161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Credit default is a </a:t>
            </a:r>
            <a:r>
              <a:rPr lang="en-US" b="1" dirty="0"/>
              <a:t>major financial risk</a:t>
            </a:r>
            <a:r>
              <a:rPr lang="en-US" dirty="0"/>
              <a:t>, with imbalanced dataset (more non-defaulters than defaulters).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Income, employment stability, and customer value</a:t>
            </a:r>
            <a:r>
              <a:rPr lang="en-US" dirty="0"/>
              <a:t> are strong predictors of default risk.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Demographic indicators</a:t>
            </a:r>
            <a:r>
              <a:rPr lang="en-US" dirty="0"/>
              <a:t> (age group, gender, housing status) provide useful segmentation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Outliers in income and credit amount</a:t>
            </a:r>
            <a:r>
              <a:rPr lang="en-US" dirty="0"/>
              <a:t> highlight extreme borrower profiles that require careful handling.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Phase 1 EDA enabled us to </a:t>
            </a:r>
            <a:r>
              <a:rPr lang="en-US" b="1" dirty="0"/>
              <a:t>understand data structure, detect missing values, spot outliers, and identify categorical vs numerical features</a:t>
            </a:r>
            <a:r>
              <a:rPr lang="en-US" dirty="0"/>
              <a:t>, preparing the dataset for </a:t>
            </a:r>
            <a:r>
              <a:rPr lang="en-US" b="1" dirty="0"/>
              <a:t>Phase 2 preprocessing &amp; modeling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9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A681-07AB-5F77-29E8-24A0B74F6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290"/>
            <a:ext cx="9144000" cy="48178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 Bold" panose="020B0704020202020204" pitchFamily="34" charset="0"/>
                <a:cs typeface="Arial Bold" panose="020B0704020202020204" pitchFamily="34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F4613-7ABE-951B-3018-CC534AD08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70039"/>
            <a:ext cx="9144000" cy="4798142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1️⃣ </a:t>
            </a:r>
            <a:r>
              <a:rPr lang="en-US" b="1" dirty="0"/>
              <a:t>Develop a predictive credit risk model</a:t>
            </a:r>
            <a:r>
              <a:rPr lang="en-US" dirty="0"/>
              <a:t> to classify applicants as likely defaulters or safe borrowers.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2️⃣ </a:t>
            </a:r>
            <a:r>
              <a:rPr lang="en-US" b="1" dirty="0"/>
              <a:t>Build a credit approval recommendation engine</a:t>
            </a:r>
            <a:r>
              <a:rPr lang="en-US" dirty="0"/>
              <a:t> that suggests whether to approve, reject, or flag applications for manual review.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3️⃣ </a:t>
            </a:r>
            <a:r>
              <a:rPr lang="en-US" b="1" dirty="0"/>
              <a:t>Create a financial monitoring dashboard</a:t>
            </a:r>
            <a:r>
              <a:rPr lang="en-US" dirty="0"/>
              <a:t> to track key indicators such as income, credit amount, and repayment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4️⃣ </a:t>
            </a:r>
            <a:r>
              <a:rPr lang="en-US" b="1" dirty="0"/>
              <a:t>Collaborate with risk management teams</a:t>
            </a:r>
            <a:r>
              <a:rPr lang="en-US" dirty="0"/>
              <a:t> to design policies targeting high-risk applicants with stricter rules.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5️⃣ </a:t>
            </a:r>
            <a:r>
              <a:rPr lang="en-US" b="1" dirty="0"/>
              <a:t>Extend the analysis with demographic and regional segmentation</a:t>
            </a:r>
            <a:r>
              <a:rPr lang="en-US" dirty="0"/>
              <a:t> to identify default trends across different customer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6️⃣ </a:t>
            </a:r>
            <a:r>
              <a:rPr lang="en-US" b="1" dirty="0"/>
              <a:t>Integrate into a Credit Risk Management Platform</a:t>
            </a:r>
            <a:r>
              <a:rPr lang="en-US" dirty="0"/>
              <a:t> that empowers decision-makers with real-time, data-driven approval insights.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8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6;p5">
            <a:extLst>
              <a:ext uri="{FF2B5EF4-FFF2-40B4-BE49-F238E27FC236}">
                <a16:creationId xmlns:a16="http://schemas.microsoft.com/office/drawing/2014/main" id="{42638F27-399C-E9D9-1600-9F767BD284A5}"/>
              </a:ext>
            </a:extLst>
          </p:cNvPr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1524000" y="481781"/>
            <a:ext cx="9311148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403</TotalTime>
  <Words>692</Words>
  <Application>Microsoft Office PowerPoint</Application>
  <PresentationFormat>Widescreen</PresentationFormat>
  <Paragraphs>50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Credit card approval prediction</vt:lpstr>
      <vt:lpstr>Understanding columns</vt:lpstr>
      <vt:lpstr>PowerPoint Presentation</vt:lpstr>
      <vt:lpstr>Insights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</dc:creator>
  <cp:lastModifiedBy>HADWALA AKHIL</cp:lastModifiedBy>
  <cp:revision>8</cp:revision>
  <dcterms:created xsi:type="dcterms:W3CDTF">2021-02-16T05:19:01Z</dcterms:created>
  <dcterms:modified xsi:type="dcterms:W3CDTF">2025-09-12T07:01:21Z</dcterms:modified>
</cp:coreProperties>
</file>