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1" r:id="rId4"/>
    <p:sldId id="282" r:id="rId5"/>
    <p:sldId id="269" r:id="rId6"/>
    <p:sldId id="285" r:id="rId7"/>
    <p:sldId id="287" r:id="rId8"/>
    <p:sldId id="268" r:id="rId9"/>
    <p:sldId id="275" r:id="rId10"/>
    <p:sldId id="270" r:id="rId11"/>
    <p:sldId id="271" r:id="rId12"/>
    <p:sldId id="272" r:id="rId13"/>
    <p:sldId id="273" r:id="rId14"/>
    <p:sldId id="279" r:id="rId15"/>
    <p:sldId id="280" r:id="rId16"/>
    <p:sldId id="261" r:id="rId17"/>
    <p:sldId id="283" r:id="rId18"/>
    <p:sldId id="284" r:id="rId19"/>
    <p:sldId id="259" r:id="rId20"/>
  </p:sldIdLst>
  <p:sldSz cx="12192000" cy="6858000"/>
  <p:notesSz cx="6858000" cy="9144000"/>
  <p:embeddedFontLst>
    <p:embeddedFont>
      <p:font typeface="Lato Black" panose="020F0502020204030203" pitchFamily="34" charset="0"/>
      <p:bold r:id="rId22"/>
      <p:boldItalic r:id="rId23"/>
    </p:embeddedFon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685C9-9118-4D0E-8CB4-FBE7472EEE21}" v="218" dt="2025-09-10T18:34:52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6509C212-034A-858D-F49C-8FE2134B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Google Shape;98;p1">
            <a:extLst>
              <a:ext uri="{FF2B5EF4-FFF2-40B4-BE49-F238E27FC236}">
                <a16:creationId xmlns:a16="http://schemas.microsoft.com/office/drawing/2014/main" id="{2CD1EB69-3C99-E3C8-7C6C-A7708ACB72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0" y="-31496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9;p1">
            <a:extLst>
              <a:ext uri="{FF2B5EF4-FFF2-40B4-BE49-F238E27FC236}">
                <a16:creationId xmlns:a16="http://schemas.microsoft.com/office/drawing/2014/main" id="{BD4C5D65-B139-3AC5-402A-BF304E01744E}"/>
              </a:ext>
            </a:extLst>
          </p:cNvPr>
          <p:cNvSpPr txBox="1"/>
          <p:nvPr/>
        </p:nvSpPr>
        <p:spPr>
          <a:xfrm>
            <a:off x="962526" y="3049045"/>
            <a:ext cx="10972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4000" b="1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approval prediction dataset 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607D0564-4FC3-CAB8-1C60-334C0C5C2C4C}"/>
              </a:ext>
            </a:extLst>
          </p:cNvPr>
          <p:cNvSpPr txBox="1">
            <a:spLocks/>
          </p:cNvSpPr>
          <p:nvPr/>
        </p:nvSpPr>
        <p:spPr>
          <a:xfrm>
            <a:off x="384297" y="5409274"/>
            <a:ext cx="69298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Hadwala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Akhil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79CE1-D882-02EF-C281-E308ED7D5CB3}"/>
              </a:ext>
            </a:extLst>
          </p:cNvPr>
          <p:cNvSpPr txBox="1"/>
          <p:nvPr/>
        </p:nvSpPr>
        <p:spPr>
          <a:xfrm>
            <a:off x="514119" y="439669"/>
            <a:ext cx="1001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15CB0-39C5-A822-AEFF-D244A66482E1}"/>
              </a:ext>
            </a:extLst>
          </p:cNvPr>
          <p:cNvSpPr txBox="1"/>
          <p:nvPr/>
        </p:nvSpPr>
        <p:spPr>
          <a:xfrm>
            <a:off x="514119" y="1183150"/>
            <a:ext cx="1093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studies the relationship between two variables to identify  trends, associations, or dependencies.</a:t>
            </a:r>
            <a:endParaRPr lang="en-IN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3E30E-6D6A-44EE-AB97-18D22E833C70}"/>
              </a:ext>
            </a:extLst>
          </p:cNvPr>
          <p:cNvSpPr txBox="1"/>
          <p:nvPr/>
        </p:nvSpPr>
        <p:spPr>
          <a:xfrm>
            <a:off x="514119" y="1626267"/>
            <a:ext cx="1093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categorical vs categorical </a:t>
            </a:r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2E8B8-83EE-E452-7CE7-4E0FD7964C5D}"/>
              </a:ext>
            </a:extLst>
          </p:cNvPr>
          <p:cNvSpPr txBox="1"/>
          <p:nvPr/>
        </p:nvSpPr>
        <p:spPr>
          <a:xfrm>
            <a:off x="514119" y="2257183"/>
            <a:ext cx="10947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Car &amp; Property Ownership Combinations </a:t>
            </a:r>
            <a:r>
              <a:rPr lang="en-US" sz="1600">
                <a:latin typeface="+mn-lt"/>
              </a:rPr>
              <a:t>vs </a:t>
            </a:r>
            <a:r>
              <a:rPr lang="en-US" sz="1600"/>
              <a:t>Number of People</a:t>
            </a:r>
            <a:endParaRPr lang="en-IN" sz="160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3C00C-F975-9B17-BACE-A97A42B4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9" y="2595737"/>
            <a:ext cx="9917907" cy="411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7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C401D-A9A4-F40A-B658-1F59823D6284}"/>
              </a:ext>
            </a:extLst>
          </p:cNvPr>
          <p:cNvSpPr txBox="1"/>
          <p:nvPr/>
        </p:nvSpPr>
        <p:spPr>
          <a:xfrm>
            <a:off x="497823" y="308422"/>
            <a:ext cx="1079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numerical vs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AF646-9E1F-911F-3B02-2B2C186E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677754"/>
            <a:ext cx="10496550" cy="60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D265E-6672-395E-D0C3-089E0AE32506}"/>
              </a:ext>
            </a:extLst>
          </p:cNvPr>
          <p:cNvSpPr txBox="1"/>
          <p:nvPr/>
        </p:nvSpPr>
        <p:spPr>
          <a:xfrm>
            <a:off x="593558" y="391543"/>
            <a:ext cx="1076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Categorical vs Numerical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07C08-92A3-401F-F3B2-2E5F496D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983226"/>
            <a:ext cx="10764253" cy="54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7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5C024-4D9D-78FA-6906-B8FBED6BC0B1}"/>
              </a:ext>
            </a:extLst>
          </p:cNvPr>
          <p:cNvSpPr txBox="1"/>
          <p:nvPr/>
        </p:nvSpPr>
        <p:spPr>
          <a:xfrm>
            <a:off x="593557" y="302476"/>
            <a:ext cx="1055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Multivariate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4870A-F080-9B3D-0A5B-B5A5770184EA}"/>
              </a:ext>
            </a:extLst>
          </p:cNvPr>
          <p:cNvSpPr txBox="1"/>
          <p:nvPr/>
        </p:nvSpPr>
        <p:spPr>
          <a:xfrm>
            <a:off x="593556" y="948807"/>
            <a:ext cx="1055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Multi-variate Analysis means using more than two variables for analysis . The below graph is generated using  three categorical variables  and one numerical variable – family status, customer own car, customer own house, and count of customers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BD0B92-F48D-0DAB-6FB7-A62969E0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1" y="2113935"/>
            <a:ext cx="10135249" cy="44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CA87-2EF1-9A88-A23F-8D07EAB07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2" y="137653"/>
            <a:ext cx="10225548" cy="589934"/>
          </a:xfrm>
        </p:spPr>
        <p:txBody>
          <a:bodyPr>
            <a:normAutofit/>
          </a:bodyPr>
          <a:lstStyle/>
          <a:p>
            <a:pPr algn="l"/>
            <a:r>
              <a:rPr lang="en-US" sz="1800" b="1"/>
              <a:t>Correlation matrix showing relation of all numerical variables with another numerical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55C9-35DC-55E4-68CF-3DC83B67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727586"/>
            <a:ext cx="10844981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5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AA74-E8FC-6C39-F0E7-10EDACA19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110" y="412955"/>
            <a:ext cx="10146890" cy="609600"/>
          </a:xfrm>
        </p:spPr>
        <p:txBody>
          <a:bodyPr>
            <a:normAutofit/>
          </a:bodyPr>
          <a:lstStyle/>
          <a:p>
            <a:pPr algn="l"/>
            <a:r>
              <a:rPr lang="en-US" sz="1800" b="1"/>
              <a:t>Density heatmap is utilizing three categorical variables – Annual Income, Education type, and Occupation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E932CA-2C83-DDD0-67F9-4D140D75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3" y="1288026"/>
            <a:ext cx="10870859" cy="52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292507"/>
            <a:ext cx="10498061" cy="342062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Insights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EB41C-BF35-518B-A3F5-139E4F1C0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6748" y="1239929"/>
            <a:ext cx="10498061" cy="638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Most applicants are from working-age groups with stable housing.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Income is skewed, with many in low–mid ranges.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Credit history (STATUS) is the strongest factor in approval.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Default cases are linked to irregular/overdue payments.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Most applicants have long employment history, showing job stability.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Applicants with consistent repayment records are highly likely to be approved.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Income and occupation still play an important role, but less than repayment behavior.</a:t>
            </a:r>
          </a:p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Employment length shows that many applicants have stable jobs.</a:t>
            </a:r>
          </a:p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Repayment status (STATUS) reveals clear separation between eligible and not-eligible applicants.</a:t>
            </a:r>
          </a:p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with long and consistent repayment history are more likely to be approved.</a:t>
            </a:r>
          </a:p>
          <a:p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8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8D8C-26A2-3A51-8B53-B8BF2222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183" y="344129"/>
            <a:ext cx="10156615" cy="766916"/>
          </a:xfrm>
        </p:spPr>
        <p:txBody>
          <a:bodyPr>
            <a:normAutofit/>
          </a:bodyPr>
          <a:lstStyle/>
          <a:p>
            <a:r>
              <a:rPr lang="en-US" sz="2800" b="1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043231-F479-86DD-7871-304E3FFC3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7183" y="1793018"/>
            <a:ext cx="849742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Repayment behavior is the strongest determinant of credit card approval.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Demographics help but are less important than credit behavior.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Reliable repayment behavior reduces default risk significantly.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Financial institutions can safely rely more on credit history than demographics.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Proper data preprocessing (cleaning, balancing) is crucial for good model performance.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6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C108-4D7B-0B84-EB69-4FB144A3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395373"/>
            <a:ext cx="11164892" cy="1128627"/>
          </a:xfrm>
        </p:spPr>
        <p:txBody>
          <a:bodyPr>
            <a:normAutofit/>
          </a:bodyPr>
          <a:lstStyle/>
          <a:p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C8BB3-BDB3-931B-07D4-701D8E3F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2" y="1966451"/>
            <a:ext cx="11149779" cy="3668682"/>
          </a:xfrm>
        </p:spPr>
        <p:txBody>
          <a:bodyPr>
            <a:norm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Incorporate additional variables like spending patterns, loan history, and external credit bureau scores.</a:t>
            </a:r>
          </a:p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deep learning models (e.g., LSTMs for sequential credit history data).</a:t>
            </a:r>
          </a:p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real-time credit approval system integrating APIs with banks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Deploy models on cloud-based platforms for handling large-scale applications.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Continuously retrain with new data to adapt to changing applicant behaviors.</a:t>
            </a:r>
          </a:p>
          <a:p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Integrate fairness checks to avoid gender or income-based bias.</a:t>
            </a:r>
          </a:p>
          <a:p>
            <a:r>
              <a:rPr lang="en-US" sz="1800">
                <a:latin typeface="+mj-lt"/>
              </a:rPr>
              <a:t>Apply the same approach to other financial products (loans, mortgages).</a:t>
            </a:r>
          </a:p>
          <a:p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11421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87368"/>
            <a:ext cx="4465642" cy="118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4000" b="0" i="0" u="none" strike="noStrike" cap="none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11532437-545F-AF30-FE87-2AF266911A61}"/>
              </a:ext>
            </a:extLst>
          </p:cNvPr>
          <p:cNvSpPr txBox="1"/>
          <p:nvPr/>
        </p:nvSpPr>
        <p:spPr>
          <a:xfrm>
            <a:off x="688258" y="1494844"/>
            <a:ext cx="1091375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/>
              <a:t>I’m </a:t>
            </a:r>
            <a:r>
              <a:rPr lang="en-US" sz="2000" err="1"/>
              <a:t>Hadwala</a:t>
            </a:r>
            <a:r>
              <a:rPr lang="en-US" sz="2000"/>
              <a:t> Akhil, a graduate with a Bachelor of Technology in Electrical and Electronics Engineering from Vidya Jyoti Institute of Technology, Hyderabad</a:t>
            </a:r>
          </a:p>
        </p:txBody>
      </p:sp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B48367BE-064E-4E3B-0858-15EDA59B01D0}"/>
              </a:ext>
            </a:extLst>
          </p:cNvPr>
          <p:cNvSpPr txBox="1"/>
          <p:nvPr/>
        </p:nvSpPr>
        <p:spPr>
          <a:xfrm>
            <a:off x="335188" y="416553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1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Lato Black"/>
              </a:rPr>
              <a:t>About me</a:t>
            </a:r>
            <a:endParaRPr sz="4000" b="1" i="0" u="none" strike="noStrike" cap="none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CEB32-94EA-1910-DFA5-FBDD2D54CD4F}"/>
              </a:ext>
            </a:extLst>
          </p:cNvPr>
          <p:cNvSpPr txBox="1"/>
          <p:nvPr/>
        </p:nvSpPr>
        <p:spPr>
          <a:xfrm>
            <a:off x="723956" y="3189098"/>
            <a:ext cx="5652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Data Science?</a:t>
            </a:r>
          </a:p>
          <a:p>
            <a:pPr algn="just"/>
            <a:endParaRPr lang="en-US" sz="2800" b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B6914-FA73-CE5A-9FEC-72DDD82698F0}"/>
              </a:ext>
            </a:extLst>
          </p:cNvPr>
          <p:cNvSpPr txBox="1"/>
          <p:nvPr/>
        </p:nvSpPr>
        <p:spPr>
          <a:xfrm>
            <a:off x="688257" y="3771458"/>
            <a:ext cx="109137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• Interest in data-driven decision making</a:t>
            </a:r>
          </a:p>
          <a:p>
            <a:r>
              <a:rPr lang="en-US" sz="2000"/>
              <a:t>• Driven by Exciting Career opportunities</a:t>
            </a:r>
          </a:p>
          <a:p>
            <a:r>
              <a:rPr lang="en-US" sz="2000"/>
              <a:t>• Problem-solving using data</a:t>
            </a:r>
          </a:p>
          <a:p>
            <a:r>
              <a:rPr lang="en-US" sz="2000"/>
              <a:t>• </a:t>
            </a:r>
            <a:r>
              <a:rPr lang="en-US" sz="2000">
                <a:cs typeface="Times New Roman" panose="02020603050405020304" pitchFamily="18" charset="0"/>
              </a:rPr>
              <a:t>It’s a field, where we can get to know about different domains by working on their data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4">
            <a:extLst>
              <a:ext uri="{FF2B5EF4-FFF2-40B4-BE49-F238E27FC236}">
                <a16:creationId xmlns:a16="http://schemas.microsoft.com/office/drawing/2014/main" id="{18422CD8-B7CC-EB11-DD58-E72EA40702F4}"/>
              </a:ext>
            </a:extLst>
          </p:cNvPr>
          <p:cNvSpPr txBox="1">
            <a:spLocks/>
          </p:cNvSpPr>
          <p:nvPr/>
        </p:nvSpPr>
        <p:spPr>
          <a:xfrm>
            <a:off x="641684" y="501444"/>
            <a:ext cx="10515600" cy="109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rgbClr val="FF0000"/>
              </a:buClr>
              <a:buSzPts val="4400"/>
            </a:pPr>
            <a:r>
              <a:rPr lang="en-I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Credit card approval prediction dataset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D7CAFD-A9EA-7EDF-AEEE-4FC7502B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4" y="2120345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 To determine </a:t>
            </a:r>
            <a:r>
              <a:rPr lang="en-US" sz="1800" b="1"/>
              <a:t>credit card eligibility</a:t>
            </a:r>
            <a:r>
              <a:rPr lang="en-US" sz="1800"/>
              <a:t> of applicants based on their financial and credit history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Credit card issuing companies need to ensure that applicants are financially reliable before approving a credit card. A poor approval decision may result in </a:t>
            </a:r>
            <a:r>
              <a:rPr lang="en-US" sz="1800" b="1"/>
              <a:t>defaults</a:t>
            </a:r>
            <a:r>
              <a:rPr lang="en-US" sz="1800"/>
              <a:t>, which lead to financial losses. Therefore, analyzing customer </a:t>
            </a:r>
            <a:r>
              <a:rPr lang="en-US" sz="1800" b="1"/>
              <a:t>application information</a:t>
            </a:r>
            <a:r>
              <a:rPr lang="en-US" sz="1800"/>
              <a:t> (demographics, income, family details) along with their </a:t>
            </a:r>
            <a:r>
              <a:rPr lang="en-US" sz="1800" b="1"/>
              <a:t>credit repayment history</a:t>
            </a:r>
            <a:r>
              <a:rPr lang="en-US" sz="1800"/>
              <a:t> is essential to decide whether a client is </a:t>
            </a:r>
            <a:r>
              <a:rPr lang="en-US" sz="1800" b="1"/>
              <a:t>eligible</a:t>
            </a:r>
            <a:r>
              <a:rPr lang="en-US" sz="1800"/>
              <a:t> or </a:t>
            </a:r>
            <a:r>
              <a:rPr lang="en-US" sz="1800" b="1"/>
              <a:t>not eligible</a:t>
            </a:r>
            <a:r>
              <a:rPr lang="en-US" sz="1800"/>
              <a:t> for a credit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The dataset contains 36,457 rows and 21 columns. Out of which there are 12 Numerical and 9 Categorical columns</a:t>
            </a:r>
          </a:p>
          <a:p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Now let’s understand every column one by one</a:t>
            </a:r>
          </a:p>
        </p:txBody>
      </p:sp>
    </p:spTree>
    <p:extLst>
      <p:ext uri="{BB962C8B-B14F-4D97-AF65-F5344CB8AC3E}">
        <p14:creationId xmlns:p14="http://schemas.microsoft.com/office/powerpoint/2010/main" val="36706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A09B9D-075F-83F6-0D0A-60055CF22338}"/>
              </a:ext>
            </a:extLst>
          </p:cNvPr>
          <p:cNvSpPr txBox="1">
            <a:spLocks/>
          </p:cNvSpPr>
          <p:nvPr/>
        </p:nvSpPr>
        <p:spPr>
          <a:xfrm>
            <a:off x="432619" y="422788"/>
            <a:ext cx="10235381" cy="61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>
                <a:latin typeface="+mj-lt"/>
              </a:rPr>
              <a:t>Understanding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A3B25-BBC3-4091-D57D-AC27AFB8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" y="1386349"/>
            <a:ext cx="11847871" cy="49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3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1B052-C4A9-9B91-24F0-33BE56E64518}"/>
              </a:ext>
            </a:extLst>
          </p:cNvPr>
          <p:cNvSpPr txBox="1"/>
          <p:nvPr/>
        </p:nvSpPr>
        <p:spPr>
          <a:xfrm>
            <a:off x="973394" y="491613"/>
            <a:ext cx="1002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§"/>
            </a:pPr>
            <a:r>
              <a:rPr lang="en-I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Outliers</a:t>
            </a:r>
            <a:endParaRPr lang="en-IN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053BB-C074-B086-1738-CD09EC0A3166}"/>
              </a:ext>
            </a:extLst>
          </p:cNvPr>
          <p:cNvSpPr txBox="1"/>
          <p:nvPr/>
        </p:nvSpPr>
        <p:spPr>
          <a:xfrm>
            <a:off x="973394" y="126239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An </a:t>
            </a:r>
            <a:r>
              <a:rPr lang="en-US" sz="1800" b="1"/>
              <a:t>outlier</a:t>
            </a:r>
            <a:r>
              <a:rPr lang="en-US" sz="1800"/>
              <a:t> is a value in your data that is </a:t>
            </a:r>
            <a:r>
              <a:rPr lang="en-US" sz="1800" b="1"/>
              <a:t>very different</a:t>
            </a:r>
            <a:r>
              <a:rPr lang="en-US" sz="1800"/>
              <a:t> from most of the others. Outliers can cause </a:t>
            </a:r>
            <a:r>
              <a:rPr lang="en-US" sz="1800" b="1"/>
              <a:t>problems</a:t>
            </a:r>
            <a:r>
              <a:rPr lang="en-US" sz="1800"/>
              <a:t> if we ignore them, they can mess up your statistics and skew 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70212-588E-B555-191A-B29336B7115D}"/>
              </a:ext>
            </a:extLst>
          </p:cNvPr>
          <p:cNvSpPr txBox="1"/>
          <p:nvPr/>
        </p:nvSpPr>
        <p:spPr>
          <a:xfrm>
            <a:off x="973395" y="1971611"/>
            <a:ext cx="8770374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Outliers are different or extreme values that can that can shrink or squeeze your plot or graph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Most of the data is distributed or spread around the mean or median but due to that one extreme value we are unable to visualize the plot properly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In our dataset we have outliers. We have successfully handled outliers using IQR method which is one of the best method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In the next slide, we have plotted box plot using amount income total variable with and without outliers </a:t>
            </a:r>
          </a:p>
        </p:txBody>
      </p:sp>
    </p:spTree>
    <p:extLst>
      <p:ext uri="{BB962C8B-B14F-4D97-AF65-F5344CB8AC3E}">
        <p14:creationId xmlns:p14="http://schemas.microsoft.com/office/powerpoint/2010/main" val="249752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488F60-D59C-C009-1394-C95A7B89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1" y="3264310"/>
            <a:ext cx="10487025" cy="3218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FE339-172C-BFB1-73E9-788B02F25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1" y="648928"/>
            <a:ext cx="10487025" cy="24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FFC0-CA19-ABBB-9495-41140336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77" y="580104"/>
            <a:ext cx="9940413" cy="580102"/>
          </a:xfrm>
        </p:spPr>
        <p:txBody>
          <a:bodyPr>
            <a:normAutofit/>
          </a:bodyPr>
          <a:lstStyle/>
          <a:p>
            <a:pPr algn="l"/>
            <a:r>
              <a:rPr lang="en-US" sz="2800" b="1"/>
              <a:t>    Handling Missing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95872-0BC1-11DB-2D93-1E0B039F5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677" y="1425677"/>
            <a:ext cx="9148918" cy="200332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In our dataset, we have 31% missing data in one of the column called occupation type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If you fill everything with the mode (most frequent occupation), you’ll artificially inflate that occupation by ~31%, which will distort your analysis/model.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If you drop the column, you lose a potentially useful feature.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If you create a new category "Unknown", you keep the data and also preserve the information that occupation wasn’t reported.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A3A9A3-CD72-9583-84C8-8EB5341751C3}"/>
              </a:ext>
            </a:extLst>
          </p:cNvPr>
          <p:cNvSpPr txBox="1">
            <a:spLocks/>
          </p:cNvSpPr>
          <p:nvPr/>
        </p:nvSpPr>
        <p:spPr>
          <a:xfrm>
            <a:off x="511277" y="580104"/>
            <a:ext cx="8050255" cy="58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b="1"/>
              <a:t>    Handling Missing data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C15B770-22C1-178E-A83B-153EA1A7501F}"/>
              </a:ext>
            </a:extLst>
          </p:cNvPr>
          <p:cNvSpPr txBox="1">
            <a:spLocks/>
          </p:cNvSpPr>
          <p:nvPr/>
        </p:nvSpPr>
        <p:spPr>
          <a:xfrm rot="10800000" flipV="1">
            <a:off x="663675" y="4365522"/>
            <a:ext cx="9257069" cy="219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365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In my dataset there are no duplicate values, still I have checked them using dataframe.duplicated().sum() which will give column wise duplicate values sum available in the data frame </a:t>
            </a:r>
          </a:p>
          <a:p>
            <a:pPr marL="3365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If there are 0 values for every column, then there are no duplicates available  in the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36550" indent="-285750" algn="l">
              <a:buFont typeface="Arial" panose="020B0604020202020204" pitchFamily="34" charset="0"/>
              <a:buChar char="•"/>
            </a:pPr>
            <a:r>
              <a:rPr lang="en-US" sz="1600"/>
              <a:t>If your data Frame has </a:t>
            </a:r>
            <a:r>
              <a:rPr lang="en-US" sz="1600" b="1"/>
              <a:t>no duplicates</a:t>
            </a:r>
            <a:r>
              <a:rPr lang="en-US" sz="1600"/>
              <a:t>, your data will be clean, accurate, and trustworthy data, faster performance, better analytics and modeling results, Easier debugging and maintenance.</a:t>
            </a:r>
          </a:p>
          <a:p>
            <a:pPr marL="336550" indent="-285750" algn="l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indent="0" algn="l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E23D94-4EBA-6A50-2A58-EB1FEE3D701A}"/>
              </a:ext>
            </a:extLst>
          </p:cNvPr>
          <p:cNvSpPr txBox="1">
            <a:spLocks/>
          </p:cNvSpPr>
          <p:nvPr/>
        </p:nvSpPr>
        <p:spPr>
          <a:xfrm rot="10800000" flipV="1">
            <a:off x="663676" y="3694470"/>
            <a:ext cx="8050256" cy="45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b="1"/>
              <a:t>    Handling duplicate values</a:t>
            </a:r>
          </a:p>
        </p:txBody>
      </p:sp>
    </p:spTree>
    <p:extLst>
      <p:ext uri="{BB962C8B-B14F-4D97-AF65-F5344CB8AC3E}">
        <p14:creationId xmlns:p14="http://schemas.microsoft.com/office/powerpoint/2010/main" val="25343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393091-7849-4A25-624D-D86AC7694027}"/>
              </a:ext>
            </a:extLst>
          </p:cNvPr>
          <p:cNvSpPr txBox="1"/>
          <p:nvPr/>
        </p:nvSpPr>
        <p:spPr>
          <a:xfrm>
            <a:off x="737419" y="422787"/>
            <a:ext cx="1048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E04C2-D989-0255-84C0-A2D42707F4B0}"/>
              </a:ext>
            </a:extLst>
          </p:cNvPr>
          <p:cNvSpPr txBox="1"/>
          <p:nvPr/>
        </p:nvSpPr>
        <p:spPr>
          <a:xfrm>
            <a:off x="737419" y="1209368"/>
            <a:ext cx="10481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is nothing but performing analysis on a single variable or column</a:t>
            </a:r>
            <a:endParaRPr lang="en-IN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C2E2-62E9-0E30-9EDE-21250E47A0AB}"/>
              </a:ext>
            </a:extLst>
          </p:cNvPr>
          <p:cNvSpPr txBox="1"/>
          <p:nvPr/>
        </p:nvSpPr>
        <p:spPr>
          <a:xfrm>
            <a:off x="737419" y="1739896"/>
            <a:ext cx="10481187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/>
              <a:t>1. Pie chart showing percentage of Male and Female customers present in 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965EE-D9B8-05AA-434A-CF9162FB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2471406"/>
            <a:ext cx="5919019" cy="36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3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C98CC3-FE3B-BEEE-BEBD-7CEC6D48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18" y="845574"/>
            <a:ext cx="11144250" cy="32249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68672E-B4FB-B8F9-10C5-260475517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3855473"/>
            <a:ext cx="10779073" cy="2850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CE0FA6-3F1A-E4FA-C097-4DBB359BAA36}"/>
              </a:ext>
            </a:extLst>
          </p:cNvPr>
          <p:cNvSpPr txBox="1"/>
          <p:nvPr/>
        </p:nvSpPr>
        <p:spPr>
          <a:xfrm>
            <a:off x="452284" y="429563"/>
            <a:ext cx="1048118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/>
              <a:t>2. Bar plot and histogram plot showing Univariate Numerical Analysis </a:t>
            </a:r>
          </a:p>
        </p:txBody>
      </p:sp>
    </p:spTree>
    <p:extLst>
      <p:ext uri="{BB962C8B-B14F-4D97-AF65-F5344CB8AC3E}">
        <p14:creationId xmlns:p14="http://schemas.microsoft.com/office/powerpoint/2010/main" val="270616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Widescreen</PresentationFormat>
  <Paragraphs>81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Handling Missing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matrix showing relation of all numerical variables with another numerical variable</vt:lpstr>
      <vt:lpstr>Density heatmap is utilizing three categorical variables – Annual Income, Education type, and Occupation type</vt:lpstr>
      <vt:lpstr>   Insights</vt:lpstr>
      <vt:lpstr>Conclusion</vt:lpstr>
      <vt:lpstr>  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HADWALA AKHIL</cp:lastModifiedBy>
  <cp:revision>2</cp:revision>
  <dcterms:created xsi:type="dcterms:W3CDTF">2021-02-16T05:19:01Z</dcterms:created>
  <dcterms:modified xsi:type="dcterms:W3CDTF">2025-09-12T07:00:36Z</dcterms:modified>
</cp:coreProperties>
</file>