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7" r:id="rId23"/>
    <p:sldId id="280" r:id="rId24"/>
    <p:sldId id="279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EEECE7-8E35-4301-B965-EF9F0D707005}" type="datetimeFigureOut">
              <a:rPr lang="en-US" smtClean="0"/>
              <a:pPr/>
              <a:t>3/3/2020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B3EFFE-5DC2-49C3-B549-4A4F39B2C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directory/learn.html" TargetMode="External"/><Relationship Id="rId2" Type="http://schemas.openxmlformats.org/officeDocument/2006/relationships/hyperlink" Target="https://codecraft.tv/courses/ang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298" y="4286256"/>
            <a:ext cx="6343672" cy="1088715"/>
          </a:xfrm>
        </p:spPr>
        <p:txBody>
          <a:bodyPr>
            <a:normAutofit/>
          </a:bodyPr>
          <a:lstStyle/>
          <a:p>
            <a:r>
              <a:rPr lang="en-IN" sz="2000" b="0" dirty="0" smtClean="0">
                <a:solidFill>
                  <a:schemeClr val="tx1"/>
                </a:solidFill>
              </a:rPr>
              <a:t>Getting Started With Typescript...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errordataaj\im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643182"/>
            <a:ext cx="5786478" cy="1293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6786610" cy="50004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Javascript vs. Typescript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714356"/>
            <a:ext cx="8715436" cy="6143644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3075" name="Picture 3" descr="E:\errordataaj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500042"/>
            <a:ext cx="8501122" cy="6143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Typescript Setup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642918"/>
            <a:ext cx="8929718" cy="60722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/>
              <a:t>We can install typescript via </a:t>
            </a:r>
            <a:r>
              <a:rPr lang="en-IN" sz="1800" dirty="0" smtClean="0">
                <a:solidFill>
                  <a:schemeClr val="accent3"/>
                </a:solidFill>
              </a:rPr>
              <a:t>npm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Check </a:t>
            </a:r>
            <a:r>
              <a:rPr lang="en-US" sz="1800" dirty="0" smtClean="0">
                <a:solidFill>
                  <a:schemeClr val="accent3"/>
                </a:solidFill>
              </a:rPr>
              <a:t>Version </a:t>
            </a:r>
            <a:r>
              <a:rPr lang="en-US" sz="1800" dirty="0" smtClean="0"/>
              <a:t>Of Typescript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Running Typescript :-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Create a file called </a:t>
            </a:r>
            <a:r>
              <a:rPr lang="en-IN" sz="1800" dirty="0" smtClean="0">
                <a:solidFill>
                  <a:schemeClr val="accent3"/>
                </a:solidFill>
              </a:rPr>
              <a:t>hello.ts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Inside that file add </a:t>
            </a:r>
            <a:r>
              <a:rPr lang="en-IN" sz="1800" dirty="0" smtClean="0">
                <a:solidFill>
                  <a:schemeClr val="accent3"/>
                </a:solidFill>
              </a:rPr>
              <a:t>console.log('hello world');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We can compile a typescript file into a JavaScript file by calling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This generates a file called </a:t>
            </a:r>
            <a:r>
              <a:rPr lang="en-IN" sz="1800" dirty="0" smtClean="0">
                <a:solidFill>
                  <a:schemeClr val="accent3"/>
                </a:solidFill>
              </a:rPr>
              <a:t>hello.js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And we can execute that file by using node, like so:</a:t>
            </a:r>
          </a:p>
          <a:p>
            <a:pPr>
              <a:buFont typeface="Arial" pitchFamily="34" charset="0"/>
              <a:buChar char="•"/>
            </a:pPr>
            <a:endParaRPr lang="en-IN" sz="1800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E:\errordataaj\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43932" cy="642942"/>
          </a:xfrm>
          <a:prstGeom prst="rect">
            <a:avLst/>
          </a:prstGeom>
          <a:noFill/>
        </p:spPr>
      </p:pic>
      <p:pic>
        <p:nvPicPr>
          <p:cNvPr id="4099" name="Picture 3" descr="E:\errordataaj\Captur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8143932" cy="571504"/>
          </a:xfrm>
          <a:prstGeom prst="rect">
            <a:avLst/>
          </a:prstGeom>
          <a:noFill/>
        </p:spPr>
      </p:pic>
      <p:pic>
        <p:nvPicPr>
          <p:cNvPr id="4100" name="Picture 4" descr="E:\errordataaj\Capture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72008"/>
            <a:ext cx="7802572" cy="571504"/>
          </a:xfrm>
          <a:prstGeom prst="rect">
            <a:avLst/>
          </a:prstGeom>
          <a:noFill/>
        </p:spPr>
      </p:pic>
      <p:pic>
        <p:nvPicPr>
          <p:cNvPr id="4101" name="Picture 5" descr="E:\errordataaj\Capture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6000768"/>
            <a:ext cx="7715304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Typescript Support</a:t>
            </a:r>
            <a:endParaRPr lang="en-IN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7467600" cy="5429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Let (Block Scope):-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 in ES5 JavaScript we only have two scopes, the global scope and function scope.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Maintain </a:t>
            </a:r>
            <a:r>
              <a:rPr lang="en-US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block level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scope use </a:t>
            </a:r>
            <a:r>
              <a:rPr lang="en-US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keyword In Typescript.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accent3"/>
                </a:solidFill>
              </a:rPr>
              <a:t>let</a:t>
            </a:r>
            <a:r>
              <a:rPr lang="en-IN" sz="1800" dirty="0" smtClean="0">
                <a:solidFill>
                  <a:srgbClr val="002060"/>
                </a:solidFill>
              </a:rPr>
              <a:t> is a very important addition the JavaScript language in</a:t>
            </a:r>
            <a:r>
              <a:rPr lang="en-IN" sz="1800" dirty="0" smtClean="0">
                <a:solidFill>
                  <a:schemeClr val="accent3"/>
                </a:solidFill>
              </a:rPr>
              <a:t> ES6</a:t>
            </a:r>
            <a:r>
              <a:rPr lang="en-IN" sz="18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It’s not a replacement to var, var can still be used even in ES6 and has the same semantics as ES5.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However unless you have a specific reason to use var I would expect all variables you define from now on to use </a:t>
            </a:r>
            <a:r>
              <a:rPr lang="en-IN" sz="1800" dirty="0" smtClean="0">
                <a:solidFill>
                  <a:schemeClr val="accent3"/>
                </a:solidFill>
              </a:rPr>
              <a:t>let.</a:t>
            </a:r>
            <a:endParaRPr lang="en-IN" sz="1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E:\errordataaj\Capture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7572428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358246" cy="62151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IIFE (</a:t>
            </a:r>
            <a:r>
              <a:rPr lang="en-IN" dirty="0" smtClean="0">
                <a:solidFill>
                  <a:schemeClr val="accent3"/>
                </a:solidFill>
              </a:rPr>
              <a:t>Immediately Invoked Function Expression</a:t>
            </a: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):-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It’s a function that we call immediately after defining it. Since functions have their own scope, using an </a:t>
            </a:r>
            <a:r>
              <a:rPr lang="en-IN" sz="1800" dirty="0" smtClean="0">
                <a:solidFill>
                  <a:srgbClr val="C00000"/>
                </a:solidFill>
              </a:rPr>
              <a:t>IIFE </a:t>
            </a:r>
            <a:r>
              <a:rPr lang="en-IN" sz="1800" dirty="0" smtClean="0">
                <a:solidFill>
                  <a:srgbClr val="002060"/>
                </a:solidFill>
              </a:rPr>
              <a:t>has the same effect as if we had block level scope, the variable a inside the</a:t>
            </a:r>
            <a:r>
              <a:rPr lang="en-IN" sz="1800" dirty="0" smtClean="0">
                <a:solidFill>
                  <a:srgbClr val="C00000"/>
                </a:solidFill>
              </a:rPr>
              <a:t> IIFE </a:t>
            </a:r>
            <a:r>
              <a:rPr lang="en-IN" sz="1800" dirty="0" smtClean="0">
                <a:solidFill>
                  <a:srgbClr val="002060"/>
                </a:solidFill>
              </a:rPr>
              <a:t>isn’t visible outside the </a:t>
            </a:r>
            <a:r>
              <a:rPr lang="en-IN" sz="1800" dirty="0" smtClean="0">
                <a:solidFill>
                  <a:srgbClr val="C00000"/>
                </a:solidFill>
              </a:rPr>
              <a:t>IIFE</a:t>
            </a:r>
            <a:r>
              <a:rPr lang="en-IN" sz="1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This now prints out </a:t>
            </a:r>
            <a:r>
              <a:rPr lang="en-IN" sz="1800" dirty="0" smtClean="0">
                <a:solidFill>
                  <a:schemeClr val="accent3"/>
                </a:solidFill>
              </a:rPr>
              <a:t>function.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It’s a function that we call immediately after defining it.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Since functions have their own scope, using an </a:t>
            </a:r>
            <a:r>
              <a:rPr lang="en-IN" sz="1800" dirty="0" smtClean="0">
                <a:solidFill>
                  <a:schemeClr val="accent3"/>
                </a:solidFill>
              </a:rPr>
              <a:t>IIFE </a:t>
            </a:r>
            <a:r>
              <a:rPr lang="en-IN" sz="1800" dirty="0" smtClean="0">
                <a:solidFill>
                  <a:srgbClr val="002060"/>
                </a:solidFill>
              </a:rPr>
              <a:t>has the same effect as if we had </a:t>
            </a:r>
            <a:r>
              <a:rPr lang="en-IN" sz="1800" dirty="0" smtClean="0">
                <a:solidFill>
                  <a:schemeClr val="accent3"/>
                </a:solidFill>
              </a:rPr>
              <a:t>block level scope</a:t>
            </a:r>
            <a:r>
              <a:rPr lang="en-IN" sz="1800" dirty="0" smtClean="0">
                <a:solidFill>
                  <a:srgbClr val="002060"/>
                </a:solidFill>
              </a:rPr>
              <a:t>, the variable a inside the </a:t>
            </a:r>
            <a:r>
              <a:rPr lang="en-IN" sz="1800" dirty="0" smtClean="0">
                <a:solidFill>
                  <a:schemeClr val="accent3"/>
                </a:solidFill>
              </a:rPr>
              <a:t>IIFE </a:t>
            </a:r>
            <a:r>
              <a:rPr lang="en-IN" sz="1800" dirty="0" smtClean="0">
                <a:solidFill>
                  <a:srgbClr val="002060"/>
                </a:solidFill>
              </a:rPr>
              <a:t>isn’t visible outside the </a:t>
            </a:r>
            <a:r>
              <a:rPr lang="en-IN" sz="1800" dirty="0" smtClean="0">
                <a:solidFill>
                  <a:schemeClr val="accent3"/>
                </a:solidFill>
              </a:rPr>
              <a:t>IIFE. 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E:\errordataaj\Captur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21796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31868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Using let in for loops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E:\errordataaj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7643866" cy="40719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4929198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But In Fact It Prints :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5</a:t>
            </a:r>
            <a:endParaRPr lang="en-IN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7496204" cy="61167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reason for this is that the variable y is not block level, it doesn’t only exist inside its enclosing { } In fact it’s a global variable and by the time any of the functions are called it’s already been set to 5.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the above example if we replace var y = i with let y = i then the variable y only exists inside it’s block, like so</a:t>
            </a:r>
            <a:r>
              <a:rPr lang="en-IN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And so executing this now results in:</a:t>
            </a:r>
            <a:endParaRPr lang="en-IN" sz="1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E:\errordataaj\Capture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143932" cy="2462214"/>
          </a:xfrm>
          <a:prstGeom prst="rect">
            <a:avLst/>
          </a:prstGeom>
          <a:noFill/>
        </p:spPr>
      </p:pic>
      <p:pic>
        <p:nvPicPr>
          <p:cNvPr id="8195" name="Picture 3" descr="E:\errordataaj\Capture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72074"/>
            <a:ext cx="7786742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396162" cy="571504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</a:rPr>
              <a:t>Multi-Line Strings</a:t>
            </a:r>
            <a:endParaRPr lang="en-IN" sz="2800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57232"/>
            <a:ext cx="8786842" cy="56436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ES5 and ES6 we can specify a string with </a:t>
            </a:r>
            <a:r>
              <a:rPr lang="en-IN" sz="1800" dirty="0" smtClean="0">
                <a:solidFill>
                  <a:srgbClr val="002060"/>
                </a:solidFill>
              </a:rPr>
              <a:t>either the ' or " character.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FF0000"/>
                </a:solidFill>
              </a:rPr>
              <a:t>The above prints out: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9218" name="Picture 2" descr="E:\errordataaj\Capture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500990" cy="2478188"/>
          </a:xfrm>
          <a:prstGeom prst="rect">
            <a:avLst/>
          </a:prstGeom>
          <a:noFill/>
        </p:spPr>
      </p:pic>
      <p:pic>
        <p:nvPicPr>
          <p:cNvPr id="1026" name="Picture 2" descr="E:\errordataaj\Capture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57694"/>
            <a:ext cx="7858180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Arrow Function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85794"/>
            <a:ext cx="8786842" cy="492922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The function we pass as an argument to set Timeout is called an </a:t>
            </a:r>
            <a:r>
              <a:rPr lang="en-IN" sz="1800" dirty="0" smtClean="0">
                <a:solidFill>
                  <a:schemeClr val="accent3"/>
                </a:solidFill>
              </a:rPr>
              <a:t>anonymous function </a:t>
            </a:r>
            <a:r>
              <a:rPr lang="en-IN" sz="1800" dirty="0" smtClean="0">
                <a:solidFill>
                  <a:srgbClr val="002060"/>
                </a:solidFill>
              </a:rPr>
              <a:t>because it doesn’t have a name.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 </a:t>
            </a:r>
            <a:r>
              <a:rPr lang="en-IN" sz="1800" dirty="0" smtClean="0">
                <a:solidFill>
                  <a:schemeClr val="accent3"/>
                </a:solidFill>
              </a:rPr>
              <a:t>ES6</a:t>
            </a:r>
            <a:r>
              <a:rPr lang="en-IN" sz="1800" dirty="0" smtClean="0">
                <a:solidFill>
                  <a:srgbClr val="002060"/>
                </a:solidFill>
              </a:rPr>
              <a:t> has introduced a slightly different syntax to define </a:t>
            </a:r>
            <a:r>
              <a:rPr lang="en-IN" sz="1800" dirty="0" smtClean="0">
                <a:solidFill>
                  <a:schemeClr val="accent3"/>
                </a:solidFill>
              </a:rPr>
              <a:t>anonymous functions called the fat arrow syntax</a:t>
            </a:r>
            <a:r>
              <a:rPr lang="en-IN" sz="1800" dirty="0" smtClean="0">
                <a:solidFill>
                  <a:srgbClr val="002060"/>
                </a:solidFill>
              </a:rPr>
              <a:t>, with it we can re-write the above as:</a:t>
            </a: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E:\errordataaj\Capture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8501122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368280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errordataaj\Capture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94304"/>
            <a:ext cx="8572560" cy="6143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353328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Loops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571480"/>
            <a:ext cx="8501122" cy="590247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For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For Each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For-of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For-in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</a:t>
            </a:r>
            <a:r>
              <a:rPr lang="en-US" dirty="0" smtClean="0"/>
              <a:t>:-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 Each:-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5122" name="Picture 2" descr="E:\errordataaj\Capture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8001056" cy="1143008"/>
          </a:xfrm>
          <a:prstGeom prst="rect">
            <a:avLst/>
          </a:prstGeom>
          <a:noFill/>
        </p:spPr>
      </p:pic>
      <p:pic>
        <p:nvPicPr>
          <p:cNvPr id="5123" name="Picture 3" descr="E:\errordataaj\Capture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00570"/>
            <a:ext cx="7858180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642958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642918"/>
            <a:ext cx="8501122" cy="600079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What's Typescript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Transpilation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</a:rPr>
              <a:t>Type </a:t>
            </a:r>
            <a:r>
              <a:rPr lang="en-US" sz="2300" dirty="0" smtClean="0">
                <a:solidFill>
                  <a:srgbClr val="002060"/>
                </a:solidFill>
              </a:rPr>
              <a:t>Annotation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Between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ES5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ES6</a:t>
            </a:r>
            <a:endParaRPr lang="en-IN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JavaScript  And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Typescript 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Typescript S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upport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Let In For Loops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</a:rPr>
              <a:t>Multi-Line </a:t>
            </a:r>
            <a:r>
              <a:rPr lang="en-IN" sz="2300" dirty="0" smtClean="0">
                <a:solidFill>
                  <a:srgbClr val="002060"/>
                </a:solidFill>
              </a:rPr>
              <a:t>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Arrow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</a:rPr>
              <a:t>Class </a:t>
            </a:r>
            <a:endParaRPr lang="en-IN" sz="23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Modifiers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Shortcut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Declaration Source Files (*.d.ts</a:t>
            </a: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Refrances</a:t>
            </a:r>
            <a:r>
              <a:rPr lang="en-IN" sz="2000" dirty="0" smtClean="0">
                <a:solidFill>
                  <a:srgbClr val="00B0F0"/>
                </a:solidFill>
              </a:rPr>
              <a:t/>
            </a:r>
            <a:br>
              <a:rPr lang="en-IN" sz="2000" dirty="0" smtClean="0">
                <a:solidFill>
                  <a:srgbClr val="00B0F0"/>
                </a:solidFill>
              </a:rPr>
            </a:b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0"/>
            <a:ext cx="8501122" cy="66437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For-in:-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6146" name="Picture 2" descr="E:\errordataaj\Capture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072494" cy="2071702"/>
          </a:xfrm>
          <a:prstGeom prst="rect">
            <a:avLst/>
          </a:prstGeom>
          <a:noFill/>
        </p:spPr>
      </p:pic>
      <p:pic>
        <p:nvPicPr>
          <p:cNvPr id="6147" name="Picture 3" descr="E:\errordataaj\Capture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18" y="2643182"/>
            <a:ext cx="8728392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52"/>
            <a:ext cx="8643998" cy="63311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For-of:-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The </a:t>
            </a:r>
            <a:r>
              <a:rPr lang="en-IN" sz="1800" dirty="0" smtClean="0">
                <a:solidFill>
                  <a:schemeClr val="accent3"/>
                </a:solidFill>
              </a:rPr>
              <a:t>for–in loop is for </a:t>
            </a:r>
            <a:r>
              <a:rPr lang="en-IN" sz="1800" dirty="0" smtClean="0">
                <a:solidFill>
                  <a:srgbClr val="002060"/>
                </a:solidFill>
              </a:rPr>
              <a:t>looping over </a:t>
            </a:r>
            <a:r>
              <a:rPr lang="en-IN" sz="1800" dirty="0" smtClean="0">
                <a:solidFill>
                  <a:schemeClr val="accent3"/>
                </a:solidFill>
              </a:rPr>
              <a:t>object</a:t>
            </a:r>
            <a:r>
              <a:rPr lang="en-IN" sz="1800" dirty="0" smtClean="0">
                <a:solidFill>
                  <a:srgbClr val="002060"/>
                </a:solidFill>
              </a:rPr>
              <a:t> properties</a:t>
            </a:r>
            <a:r>
              <a:rPr lang="en-IN" sz="1800" dirty="0" smtClean="0"/>
              <a:t>.</a:t>
            </a:r>
            <a:endParaRPr lang="en-IN" sz="1800" dirty="0">
              <a:solidFill>
                <a:schemeClr val="accent3"/>
              </a:solidFill>
            </a:endParaRPr>
          </a:p>
        </p:txBody>
      </p:sp>
      <p:pic>
        <p:nvPicPr>
          <p:cNvPr id="7170" name="Picture 2" descr="E:\errordataaj\Capture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639204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39014" cy="4286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</a:rPr>
              <a:t>Class </a:t>
            </a:r>
            <a:endParaRPr lang="en-IN" sz="2800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0034" y="357166"/>
            <a:ext cx="814393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sz="1300" dirty="0" smtClean="0">
                <a:solidFill>
                  <a:schemeClr val="accent3"/>
                </a:solidFill>
              </a:rPr>
              <a:t>Typescript </a:t>
            </a:r>
            <a:r>
              <a:rPr lang="en-IN" sz="1300" dirty="0" smtClean="0">
                <a:solidFill>
                  <a:srgbClr val="002060"/>
                </a:solidFill>
              </a:rPr>
              <a:t>supports the </a:t>
            </a:r>
            <a:r>
              <a:rPr lang="en-IN" sz="1300" dirty="0" smtClean="0">
                <a:solidFill>
                  <a:schemeClr val="accent3"/>
                </a:solidFill>
              </a:rPr>
              <a:t>ES6 class </a:t>
            </a:r>
            <a:r>
              <a:rPr lang="en-IN" sz="1300" dirty="0" smtClean="0">
                <a:solidFill>
                  <a:srgbClr val="002060"/>
                </a:solidFill>
              </a:rPr>
              <a:t>syntax but also adds some other feature like </a:t>
            </a:r>
            <a:r>
              <a:rPr lang="en-IN" sz="1300" dirty="0" smtClean="0">
                <a:solidFill>
                  <a:schemeClr val="accent3"/>
                </a:solidFill>
              </a:rPr>
              <a:t>access modifiers and interfaces</a:t>
            </a:r>
            <a:r>
              <a:rPr lang="en-IN" sz="1300" dirty="0" smtClean="0">
                <a:solidFill>
                  <a:srgbClr val="002060"/>
                </a:solidFill>
              </a:rPr>
              <a:t>, so in this lecture we’ll be writing </a:t>
            </a:r>
            <a:r>
              <a:rPr lang="en-IN" sz="1300" dirty="0" smtClean="0">
                <a:solidFill>
                  <a:schemeClr val="accent3"/>
                </a:solidFill>
              </a:rPr>
              <a:t>Typescript rather than pure ES6.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1300" dirty="0" smtClean="0">
                <a:solidFill>
                  <a:srgbClr val="002060"/>
                </a:solidFill>
              </a:rPr>
              <a:t>Properties and fields to store data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1300" dirty="0" smtClean="0">
                <a:solidFill>
                  <a:srgbClr val="002060"/>
                </a:solidFill>
              </a:rPr>
              <a:t>Methods to define behaviour.</a:t>
            </a:r>
          </a:p>
        </p:txBody>
      </p:sp>
      <p:pic>
        <p:nvPicPr>
          <p:cNvPr id="11266" name="Picture 2" descr="E:\errordataaj\Capture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15404" cy="51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0"/>
            <a:ext cx="8572560" cy="6643710"/>
          </a:xfrm>
        </p:spPr>
        <p:txBody>
          <a:bodyPr/>
          <a:lstStyle/>
          <a:p>
            <a:pPr>
              <a:buNone/>
            </a:pPr>
            <a:r>
              <a:rPr lang="en-IN" u="sng" dirty="0" smtClean="0">
                <a:solidFill>
                  <a:srgbClr val="00B0F0"/>
                </a:solidFill>
              </a:rPr>
              <a:t>Class Instance:-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A class is a blueprint for creating an object, we call that created object an instance of a class, or a class instance or just instance for short. 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We instantiate a class by using the </a:t>
            </a:r>
            <a:r>
              <a:rPr lang="en-IN" sz="1800" dirty="0" smtClean="0">
                <a:solidFill>
                  <a:schemeClr val="accent3"/>
                </a:solidFill>
              </a:rPr>
              <a:t>new keyword </a:t>
            </a:r>
            <a:r>
              <a:rPr lang="en-IN" sz="1800" dirty="0" smtClean="0">
                <a:solidFill>
                  <a:srgbClr val="002060"/>
                </a:solidFill>
              </a:rPr>
              <a:t>and when that happens JavaScript calls the constructor function. We can pass to the </a:t>
            </a:r>
            <a:r>
              <a:rPr lang="en-IN" sz="1800" dirty="0" smtClean="0">
                <a:solidFill>
                  <a:schemeClr val="accent3"/>
                </a:solidFill>
              </a:rPr>
              <a:t>constructer </a:t>
            </a:r>
            <a:r>
              <a:rPr lang="en-IN" sz="1800" dirty="0" smtClean="0">
                <a:solidFill>
                  <a:srgbClr val="002060"/>
                </a:solidFill>
              </a:rPr>
              <a:t>arguments which it uses to initialise properties or call other function, like so: </a:t>
            </a:r>
          </a:p>
          <a:p>
            <a:pPr>
              <a:buFont typeface="Wingdings" pitchFamily="2" charset="2"/>
              <a:buChar char="q"/>
            </a:pPr>
            <a:endParaRPr lang="en-US" sz="1800" u="sng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u="sng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002060"/>
                </a:solidFill>
              </a:rPr>
              <a:t>The above creates an instance of the Person class called asim. </a:t>
            </a:r>
          </a:p>
          <a:p>
            <a:pPr>
              <a:buNone/>
            </a:pPr>
            <a:r>
              <a:rPr lang="en-IN" sz="1800" dirty="0" smtClean="0">
                <a:solidFill>
                  <a:srgbClr val="002060"/>
                </a:solidFill>
              </a:rPr>
              <a:t>The asim instance has the same properties and functions that are described on the Person class: </a:t>
            </a:r>
            <a:endParaRPr lang="en-IN" sz="1800" u="sng" dirty="0">
              <a:solidFill>
                <a:srgbClr val="002060"/>
              </a:solidFill>
            </a:endParaRPr>
          </a:p>
        </p:txBody>
      </p:sp>
      <p:pic>
        <p:nvPicPr>
          <p:cNvPr id="13314" name="Picture 2" descr="E:\errordataaj\Capture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001056" cy="928694"/>
          </a:xfrm>
          <a:prstGeom prst="rect">
            <a:avLst/>
          </a:prstGeom>
          <a:noFill/>
        </p:spPr>
      </p:pic>
      <p:pic>
        <p:nvPicPr>
          <p:cNvPr id="13315" name="Picture 3" descr="E:\errordataaj\Capture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256"/>
            <a:ext cx="8215370" cy="1416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7496204" cy="55452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Typescript supports inheritance of class through </a:t>
            </a: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keyword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keyword.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class can inherit from another class. We can create a class blue-print that extends an existing class blue-print by adding other methods or properties. We do this by using the </a:t>
            </a: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keyword, like so: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do this by using the </a:t>
            </a:r>
            <a:r>
              <a:rPr lang="en-I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keyword, like so: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errordataaj\Capture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572560" cy="63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Access Modifiers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428604"/>
            <a:ext cx="8358246" cy="6143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3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access modifiers: 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However Typescript adds some nice functionality on top of ES6 classes, namely function and property visibility via access modifiers. </a:t>
            </a:r>
            <a:endParaRPr lang="en-IN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Public:-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the default and means its visible everywhere.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private:-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member functions of the class it’s declared in can see this.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Protected:- </a:t>
            </a:r>
          </a:p>
          <a:p>
            <a:pPr>
              <a:buNone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Only the class it’s declared in and any class that inherits from that class can see this.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 we can define the properties of our Person class as private, like so: </a:t>
            </a:r>
            <a:endParaRPr lang="en-IN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E:\errordataaj\Capture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8215370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74638"/>
            <a:ext cx="7067576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Constructor shortcut</a:t>
            </a:r>
            <a:endParaRPr lang="en-IN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642918"/>
            <a:ext cx="8358246" cy="60007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 long as you are using an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access modifier Typescript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lets us shorten this to: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E:\errordataaj\Capture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501122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467600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Interface</a:t>
            </a: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642918"/>
            <a:ext cx="8501122" cy="60007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</a:rPr>
              <a:t>Typescript has another feature called an </a:t>
            </a:r>
            <a:r>
              <a:rPr lang="en-IN" sz="1800" dirty="0" smtClean="0">
                <a:solidFill>
                  <a:schemeClr val="accent3"/>
                </a:solidFill>
              </a:rPr>
              <a:t>interface</a:t>
            </a:r>
            <a:r>
              <a:rPr lang="en-IN" sz="1800" dirty="0" smtClean="0">
                <a:solidFill>
                  <a:srgbClr val="002060"/>
                </a:solidFill>
              </a:rPr>
              <a:t>. An interface can be used in a number of scenarios but by far the most common is when used with </a:t>
            </a:r>
            <a:r>
              <a:rPr lang="en-IN" sz="1800" dirty="0" smtClean="0">
                <a:solidFill>
                  <a:schemeClr val="accent3"/>
                </a:solidFill>
              </a:rPr>
              <a:t>classes</a:t>
            </a:r>
            <a:r>
              <a:rPr lang="en-IN" sz="1800" dirty="0" smtClean="0">
                <a:solidFill>
                  <a:srgbClr val="002060"/>
                </a:solidFill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Declared using interface keyword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TS compiler shows error when Interface signature and implementation does not match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Optional properties can be declared for an interface (using ?)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When used with classes the syntax looks like this:</a:t>
            </a: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Sometimes however we might want an interface to describe an optional contract. We can append ? to the name of the property or function to mark it as optional, like so:</a:t>
            </a:r>
          </a:p>
          <a:p>
            <a:pPr>
              <a:buNone/>
            </a:pP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18434" name="Picture 2" descr="E:\errordataaj\Capture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7858180" cy="785818"/>
          </a:xfrm>
          <a:prstGeom prst="rect">
            <a:avLst/>
          </a:prstGeom>
          <a:noFill/>
        </p:spPr>
      </p:pic>
      <p:pic>
        <p:nvPicPr>
          <p:cNvPr id="18435" name="Picture 3" descr="E:\errordataaj\Capture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14884"/>
            <a:ext cx="8429684" cy="1643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142984"/>
            <a:ext cx="8358246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Modules can be defined using module keyword. A module can contain sub module, class, interface or enum.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Class, Interfaces , functions can be exposed using export keyword.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configure Typescrip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to use other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module loaders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but the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default is CommonJS</a:t>
            </a:r>
            <a:r>
              <a:rPr lang="en-IN" sz="1800" dirty="0" smtClean="0">
                <a:solidFill>
                  <a:schemeClr val="accent3"/>
                </a:solidFill>
              </a:rPr>
              <a:t>.</a:t>
            </a:r>
            <a:endParaRPr lang="en-IN" sz="18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Adding file references. - /// &lt;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reference path=“filename.ts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  <a:endParaRPr lang="en-IN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3" descr="E:\errordataaj\Capture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14686"/>
            <a:ext cx="8215370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What's Typescript?</a:t>
            </a:r>
            <a:r>
              <a:rPr lang="en-IN" dirty="0" smtClean="0">
                <a:solidFill>
                  <a:srgbClr val="00B0F0"/>
                </a:solidFill>
              </a:rPr>
              <a:t/>
            </a:r>
            <a:br>
              <a:rPr lang="en-IN" dirty="0" smtClean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7901014" cy="568815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 is not originally designed for large complex applications (mostly a scripting language, with functional programming constructs), lacks structuring mechanisms like Class, Module, Interface.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Typescript is a typed superset of JavaScript that compiles to plain JavaScript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Adds additional features like Static Type (optional), Class, Module etc. to JavaScript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Microsoft technology.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Open Source.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Versions.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First made public in October 2012.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• Latest version -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Typescript 3.7.</a:t>
            </a:r>
            <a:endParaRPr lang="en-IN" sz="1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errordataaj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643182"/>
            <a:ext cx="4000528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42918"/>
          </a:xfrm>
        </p:spPr>
        <p:txBody>
          <a:bodyPr>
            <a:noAutofit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Generics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642918"/>
            <a:ext cx="8429684" cy="58310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can we create re-usable bits of code which can still take advantage of typescripts transpiletime type checking?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Able to create a component that can work over a variety of types rather than a single one.</a:t>
            </a:r>
          </a:p>
          <a:p>
            <a:pPr>
              <a:buNone/>
            </a:pPr>
            <a:endParaRPr lang="en-IN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function identity&lt;T&gt;(arg: T): T {</a:t>
            </a:r>
          </a:p>
          <a:p>
            <a:pPr>
              <a:buNone/>
            </a:pPr>
            <a:endParaRPr lang="en-IN" sz="18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return arg;</a:t>
            </a:r>
          </a:p>
          <a:p>
            <a:pPr>
              <a:buNone/>
            </a:pPr>
            <a:endParaRPr lang="en-IN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IN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 argument inference - we want the compiler to set the value of T for us automatically based on the type of the argument we pass in.</a:t>
            </a:r>
            <a:endParaRPr lang="en-IN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50004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Declaration </a:t>
            </a:r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iles </a:t>
            </a:r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(*.d.ts)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714356"/>
            <a:ext cx="74676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purpose of these files is to provide some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typing information 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JavaScript libraries.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files do not compile to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.js </a:t>
            </a: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files, simply describe their JavaScript implementations, and act as their representative.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IN" sz="18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typing info.</a:t>
            </a:r>
            <a:endParaRPr lang="en-IN" sz="1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500066"/>
          </a:xfrm>
        </p:spPr>
        <p:txBody>
          <a:bodyPr>
            <a:noAutofit/>
          </a:bodyPr>
          <a:lstStyle/>
          <a:p>
            <a:pPr algn="ctr"/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REFRANCES</a:t>
            </a:r>
            <a:endParaRPr lang="en-IN" sz="28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142984"/>
            <a:ext cx="7467600" cy="487375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codecraft.tv/courses/angular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hlinkClick r:id="rId3"/>
              </a:rPr>
              <a:t>http://definitelytyped.org/directory/learn.html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5715040" cy="571504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Transpilation</a:t>
            </a:r>
            <a:endParaRPr lang="en-IN" sz="2800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7639080" cy="57864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Browsers don’t support Typescript. Browsers barely support ES6 JavaScript. So how can we write our code in Typescript? We use something called a transpiler which converts from one language to another. We can write in Typescript and have a transpiler convert to ES6 or ES5. Since most browsers don’t support ES6 features yet we are going to transpile our Typescript into ES5.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look at the tsconfig.json file in our  demo we can see there are a few settings we are using to convert Typescript into JavaScript.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you can see the target is set to ES5.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errordataaj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876"/>
            <a:ext cx="7715304" cy="2384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857232"/>
            <a:ext cx="7467600" cy="41434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Typescript is just JavaScript with a few more advanced features. 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 can’t run Typescript so we first need to transpile it into JavaScript. 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most common version of JavaScript is currently ES5 so we transpile Typescript into ES5 JavaScript.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24766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>
                <a:solidFill>
                  <a:srgbClr val="00B0F0"/>
                </a:solidFill>
              </a:rPr>
              <a:t>Type</a:t>
            </a:r>
            <a:r>
              <a:rPr lang="en-US" u="sng" dirty="0" smtClean="0">
                <a:solidFill>
                  <a:srgbClr val="00B0F0"/>
                </a:solidFill>
              </a:rPr>
              <a:t> Annotation</a:t>
            </a: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500042"/>
            <a:ext cx="8501122" cy="59739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8194" name="Picture 2" descr="E:\errordataaj\Capture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572560" cy="591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rrordataaj\Capture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4296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rrordataaj\Capture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215370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52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D</a:t>
            </a:r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IFFERENCE BETWEEN ES5 AND ES6</a:t>
            </a:r>
            <a:endParaRPr lang="en-IN" sz="2800" u="sng" dirty="0">
              <a:solidFill>
                <a:srgbClr val="00B0F0"/>
              </a:solidFill>
            </a:endParaRPr>
          </a:p>
        </p:txBody>
      </p:sp>
      <p:pic>
        <p:nvPicPr>
          <p:cNvPr id="2051" name="Picture 3" descr="E:\errordataaj\Capture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6929486" cy="3382372"/>
          </a:xfrm>
          <a:prstGeom prst="rect">
            <a:avLst/>
          </a:prstGeom>
          <a:noFill/>
        </p:spPr>
      </p:pic>
      <p:pic>
        <p:nvPicPr>
          <p:cNvPr id="2052" name="Picture 4" descr="E:\errordataaj\Capture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997339"/>
            <a:ext cx="7072362" cy="2860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563</TotalTime>
  <Words>1389</Words>
  <Application>Microsoft Office PowerPoint</Application>
  <PresentationFormat>On-screen Show (4:3)</PresentationFormat>
  <Paragraphs>213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Getting Started With Typescript...</vt:lpstr>
      <vt:lpstr>Agenda</vt:lpstr>
      <vt:lpstr>What's Typescript? </vt:lpstr>
      <vt:lpstr>Transpilation</vt:lpstr>
      <vt:lpstr>Slide 5</vt:lpstr>
      <vt:lpstr>Type Annotation</vt:lpstr>
      <vt:lpstr>Slide 7</vt:lpstr>
      <vt:lpstr>Slide 8</vt:lpstr>
      <vt:lpstr>Slide 9</vt:lpstr>
      <vt:lpstr>Javascript vs. Typescript</vt:lpstr>
      <vt:lpstr>Typescript Setup</vt:lpstr>
      <vt:lpstr>Typescript Support</vt:lpstr>
      <vt:lpstr>Slide 13</vt:lpstr>
      <vt:lpstr>Using let in for loops</vt:lpstr>
      <vt:lpstr>Slide 15</vt:lpstr>
      <vt:lpstr>Multi-Line Strings</vt:lpstr>
      <vt:lpstr>Arrow Function</vt:lpstr>
      <vt:lpstr>this</vt:lpstr>
      <vt:lpstr>For Loops</vt:lpstr>
      <vt:lpstr>Slide 20</vt:lpstr>
      <vt:lpstr>Slide 21</vt:lpstr>
      <vt:lpstr>Class </vt:lpstr>
      <vt:lpstr>Slide 23</vt:lpstr>
      <vt:lpstr>Inheritance</vt:lpstr>
      <vt:lpstr>Slide 25</vt:lpstr>
      <vt:lpstr>Access Modifiers</vt:lpstr>
      <vt:lpstr>Constructor shortcut</vt:lpstr>
      <vt:lpstr>Interface</vt:lpstr>
      <vt:lpstr>Modules</vt:lpstr>
      <vt:lpstr>Generics</vt:lpstr>
      <vt:lpstr>Declaration Source Files (*.d.ts)</vt:lpstr>
      <vt:lpstr>REFRANCES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69</cp:revision>
  <dcterms:created xsi:type="dcterms:W3CDTF">2020-03-02T09:00:15Z</dcterms:created>
  <dcterms:modified xsi:type="dcterms:W3CDTF">2020-03-03T10:51:51Z</dcterms:modified>
</cp:coreProperties>
</file>