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0" r:id="rId4"/>
    <p:sldId id="257" r:id="rId5"/>
    <p:sldId id="258" r:id="rId6"/>
    <p:sldId id="259" r:id="rId7"/>
    <p:sldId id="271" r:id="rId8"/>
    <p:sldId id="260" r:id="rId9"/>
    <p:sldId id="269" r:id="rId10"/>
    <p:sldId id="261" r:id="rId11"/>
    <p:sldId id="262" r:id="rId12"/>
    <p:sldId id="263" r:id="rId13"/>
    <p:sldId id="264" r:id="rId14"/>
    <p:sldId id="266" r:id="rId15"/>
    <p:sldId id="265"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D8825-39BC-4C84-9F2E-DF47AA2E6DF4}" v="40" dt="2021-05-06T18:05:00.976"/>
    <p1510:client id="{626441C7-6B6D-4335-8FDB-04BFBEFF89B9}" v="23" dt="2021-04-14T17:27:52.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fade thruBlk="1"/>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ti.com/lit/ds/symlink/cd4060b.pdf?ts=1615319074424&amp;ref_url=https%253A%252F%252Fwww.google.com%252F" TargetMode="External"/><Relationship Id="rId2" Type="http://schemas.openxmlformats.org/officeDocument/2006/relationships/hyperlink" Target="https://www.electroschematics.com/wp-content/uploads/2010/02/CD4060-Datasheet.pdf" TargetMode="External"/><Relationship Id="rId1" Type="http://schemas.openxmlformats.org/officeDocument/2006/relationships/slideLayout" Target="../slideLayouts/slideLayout6.xml"/><Relationship Id="rId6" Type="http://schemas.openxmlformats.org/officeDocument/2006/relationships/hyperlink" Target="https://drive.google.com/file/d/15_OILGO5gLgh5lRvNLwzwv3jRtysq_RX/view?usp=sharing" TargetMode="External"/><Relationship Id="rId5" Type="http://schemas.openxmlformats.org/officeDocument/2006/relationships/hyperlink" Target="https://www.sparkfun.com/datasheets/Components/BC546.pdf" TargetMode="External"/><Relationship Id="rId4" Type="http://schemas.openxmlformats.org/officeDocument/2006/relationships/hyperlink" Target="https://www.vishay.com/docs/81857/1n4148.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D14-96D5-499C-9E15-EC68ECE3ED2E}"/>
              </a:ext>
            </a:extLst>
          </p:cNvPr>
          <p:cNvSpPr>
            <a:spLocks noGrp="1"/>
          </p:cNvSpPr>
          <p:nvPr>
            <p:ph type="ctrTitle"/>
          </p:nvPr>
        </p:nvSpPr>
        <p:spPr>
          <a:xfrm>
            <a:off x="1876424" y="1582438"/>
            <a:ext cx="8791575" cy="1655762"/>
          </a:xfrm>
        </p:spPr>
        <p:txBody>
          <a:bodyPr>
            <a:normAutofit/>
          </a:bodyPr>
          <a:lstStyle/>
          <a:p>
            <a:r>
              <a:rPr lang="en-US" sz="4400">
                <a:cs typeface="Calibri" panose="020F0502020204030204" pitchFamily="34" charset="0"/>
              </a:rPr>
              <a:t>24 Hour timer Circuit</a:t>
            </a:r>
            <a:endParaRPr lang="en-IN" sz="4400">
              <a:cs typeface="Calibri" panose="020F0502020204030204" pitchFamily="34" charset="0"/>
            </a:endParaRPr>
          </a:p>
        </p:txBody>
      </p:sp>
      <p:sp>
        <p:nvSpPr>
          <p:cNvPr id="3" name="Subtitle 2">
            <a:extLst>
              <a:ext uri="{FF2B5EF4-FFF2-40B4-BE49-F238E27FC236}">
                <a16:creationId xmlns:a16="http://schemas.microsoft.com/office/drawing/2014/main" id="{79EBF47B-9B4D-43B5-B8A0-FF763368F590}"/>
              </a:ext>
            </a:extLst>
          </p:cNvPr>
          <p:cNvSpPr>
            <a:spLocks noGrp="1"/>
          </p:cNvSpPr>
          <p:nvPr>
            <p:ph type="subTitle" idx="1"/>
          </p:nvPr>
        </p:nvSpPr>
        <p:spPr>
          <a:xfrm>
            <a:off x="1876424" y="3326296"/>
            <a:ext cx="8791575" cy="1931504"/>
          </a:xfrm>
        </p:spPr>
        <p:txBody>
          <a:bodyPr>
            <a:normAutofit fontScale="77500" lnSpcReduction="20000"/>
          </a:bodyPr>
          <a:lstStyle/>
          <a:p>
            <a:pPr algn="ctr"/>
            <a:r>
              <a:rPr lang="en-US" sz="2800">
                <a:solidFill>
                  <a:schemeClr val="tx1"/>
                </a:solidFill>
              </a:rPr>
              <a:t>By :-   Rishabh Maurya (tu1f1920006)</a:t>
            </a:r>
          </a:p>
          <a:p>
            <a:pPr algn="ctr"/>
            <a:r>
              <a:rPr lang="en-US" sz="2800">
                <a:solidFill>
                  <a:schemeClr val="tx1"/>
                </a:solidFill>
              </a:rPr>
              <a:t>       Kshitij kadam (tu1f1920008)</a:t>
            </a:r>
            <a:endParaRPr lang="en-IN" sz="2800">
              <a:solidFill>
                <a:schemeClr val="tx1"/>
              </a:solidFill>
            </a:endParaRPr>
          </a:p>
          <a:p>
            <a:r>
              <a:rPr lang="en-US" sz="2800">
                <a:solidFill>
                  <a:schemeClr val="tx1"/>
                </a:solidFill>
              </a:rPr>
              <a:t>Project guide :-</a:t>
            </a:r>
          </a:p>
          <a:p>
            <a:r>
              <a:rPr lang="en-US" sz="2800">
                <a:solidFill>
                  <a:schemeClr val="tx1"/>
                </a:solidFill>
              </a:rPr>
              <a:t>Prof. varsha </a:t>
            </a:r>
            <a:r>
              <a:rPr lang="en-US" sz="2800" err="1">
                <a:solidFill>
                  <a:schemeClr val="tx1"/>
                </a:solidFill>
              </a:rPr>
              <a:t>pande</a:t>
            </a:r>
            <a:endParaRPr lang="en-US" sz="2800">
              <a:solidFill>
                <a:schemeClr val="tx1"/>
              </a:solidFill>
            </a:endParaRPr>
          </a:p>
        </p:txBody>
      </p:sp>
    </p:spTree>
    <p:extLst>
      <p:ext uri="{BB962C8B-B14F-4D97-AF65-F5344CB8AC3E}">
        <p14:creationId xmlns:p14="http://schemas.microsoft.com/office/powerpoint/2010/main" val="72379198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6120-9C7D-4E11-9E2F-9FA7F2EE129C}"/>
              </a:ext>
            </a:extLst>
          </p:cNvPr>
          <p:cNvSpPr>
            <a:spLocks noGrp="1"/>
          </p:cNvSpPr>
          <p:nvPr>
            <p:ph type="title"/>
          </p:nvPr>
        </p:nvSpPr>
        <p:spPr>
          <a:xfrm>
            <a:off x="1351342" y="54244"/>
            <a:ext cx="9905998" cy="1478570"/>
          </a:xfrm>
        </p:spPr>
        <p:txBody>
          <a:bodyPr/>
          <a:lstStyle/>
          <a:p>
            <a:r>
              <a:rPr lang="en-IN"/>
              <a:t>Components Description</a:t>
            </a:r>
          </a:p>
        </p:txBody>
      </p:sp>
      <p:sp>
        <p:nvSpPr>
          <p:cNvPr id="3" name="TextBox 2">
            <a:extLst>
              <a:ext uri="{FF2B5EF4-FFF2-40B4-BE49-F238E27FC236}">
                <a16:creationId xmlns:a16="http://schemas.microsoft.com/office/drawing/2014/main" id="{7C480D36-32DD-4B2D-A2F4-DC1D2BC92DD4}"/>
              </a:ext>
            </a:extLst>
          </p:cNvPr>
          <p:cNvSpPr txBox="1"/>
          <p:nvPr/>
        </p:nvSpPr>
        <p:spPr>
          <a:xfrm>
            <a:off x="1475117" y="111568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t>IC 4060</a:t>
            </a:r>
            <a:endParaRPr lang="en-US"/>
          </a:p>
        </p:txBody>
      </p:sp>
      <p:sp>
        <p:nvSpPr>
          <p:cNvPr id="4" name="TextBox 3">
            <a:extLst>
              <a:ext uri="{FF2B5EF4-FFF2-40B4-BE49-F238E27FC236}">
                <a16:creationId xmlns:a16="http://schemas.microsoft.com/office/drawing/2014/main" id="{827D767F-3965-4D4F-A08D-30CED1311A2D}"/>
              </a:ext>
            </a:extLst>
          </p:cNvPr>
          <p:cNvSpPr txBox="1"/>
          <p:nvPr/>
        </p:nvSpPr>
        <p:spPr>
          <a:xfrm>
            <a:off x="910642" y="1708259"/>
            <a:ext cx="589641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ea typeface="+mn-lt"/>
                <a:cs typeface="+mn-lt"/>
              </a:rPr>
              <a:t>The IC4060 is a 14-stage ripple-carry binary counter and has a oscillator with three oscillator terminals (CLK, REXT and CEXT), ten buffered outputs (Q3 to Q9 and Q11 to Q13) and an overriding asynchronous master reset input (MR). </a:t>
            </a:r>
            <a:endParaRPr lang="en-US" dirty="0">
              <a:ea typeface="+mn-lt"/>
              <a:cs typeface="+mn-lt"/>
            </a:endParaRPr>
          </a:p>
          <a:p>
            <a:pPr marL="285750" indent="-285750">
              <a:buFont typeface="Arial"/>
              <a:buChar char="•"/>
            </a:pPr>
            <a:endParaRPr lang="en-GB" dirty="0">
              <a:ea typeface="+mn-lt"/>
              <a:cs typeface="+mn-lt"/>
            </a:endParaRPr>
          </a:p>
          <a:p>
            <a:pPr marL="285750" indent="-285750">
              <a:buFont typeface="Arial"/>
              <a:buChar char="•"/>
            </a:pPr>
            <a:r>
              <a:rPr lang="en-GB" dirty="0">
                <a:ea typeface="+mn-lt"/>
                <a:cs typeface="+mn-lt"/>
              </a:rPr>
              <a:t>The oscillator configuration allows design of either RC or crystal oscillator circuits. The oscillator may be replaced by an external clock signal at input CLK. The counter advances on the negative going transition of RS. A HIGH level on MR resets the counter (Q3 to Q9 and Q11 to Q13 = LOW), independent of other input conditions. </a:t>
            </a:r>
            <a:endParaRPr lang="en-US" dirty="0">
              <a:ea typeface="+mn-lt"/>
              <a:cs typeface="+mn-lt"/>
            </a:endParaRPr>
          </a:p>
          <a:p>
            <a:pPr marL="285750" indent="-285750">
              <a:buFont typeface="Arial"/>
              <a:buChar char="•"/>
            </a:pPr>
            <a:endParaRPr lang="en-GB" dirty="0">
              <a:ea typeface="+mn-lt"/>
              <a:cs typeface="+mn-lt"/>
            </a:endParaRPr>
          </a:p>
          <a:p>
            <a:pPr marL="285750" indent="-285750">
              <a:buFont typeface="Arial"/>
              <a:buChar char="•"/>
            </a:pPr>
            <a:r>
              <a:rPr lang="en-GB" dirty="0">
                <a:ea typeface="+mn-lt"/>
                <a:cs typeface="+mn-lt"/>
              </a:rPr>
              <a:t>It operates over a recommended VDD power supply range of 3 V to 15 V referenced to VSS (usually ground). Unused inputs must be connected to VDD, or VSS. </a:t>
            </a:r>
            <a:endParaRPr lang="en-US" dirty="0"/>
          </a:p>
        </p:txBody>
      </p:sp>
      <p:pic>
        <p:nvPicPr>
          <p:cNvPr id="8" name="Picture 8" descr="Table&#10;&#10;Description automatically generated">
            <a:extLst>
              <a:ext uri="{FF2B5EF4-FFF2-40B4-BE49-F238E27FC236}">
                <a16:creationId xmlns:a16="http://schemas.microsoft.com/office/drawing/2014/main" id="{9F062528-7E37-4AF0-8A6B-2339848A59D0}"/>
              </a:ext>
            </a:extLst>
          </p:cNvPr>
          <p:cNvPicPr>
            <a:picLocks noChangeAspect="1"/>
          </p:cNvPicPr>
          <p:nvPr/>
        </p:nvPicPr>
        <p:blipFill>
          <a:blip r:embed="rId2"/>
          <a:stretch>
            <a:fillRect/>
          </a:stretch>
        </p:blipFill>
        <p:spPr>
          <a:xfrm>
            <a:off x="7693169" y="1555606"/>
            <a:ext cx="2295525" cy="1876425"/>
          </a:xfrm>
          <a:prstGeom prst="rect">
            <a:avLst/>
          </a:prstGeom>
        </p:spPr>
      </p:pic>
      <p:pic>
        <p:nvPicPr>
          <p:cNvPr id="5" name="Picture 5" descr="A picture containing text, electronics, circuit&#10;&#10;Description automatically generated">
            <a:extLst>
              <a:ext uri="{FF2B5EF4-FFF2-40B4-BE49-F238E27FC236}">
                <a16:creationId xmlns:a16="http://schemas.microsoft.com/office/drawing/2014/main" id="{6CC982C4-92A4-4581-959C-F4854A276ECC}"/>
              </a:ext>
            </a:extLst>
          </p:cNvPr>
          <p:cNvPicPr>
            <a:picLocks noChangeAspect="1"/>
          </p:cNvPicPr>
          <p:nvPr/>
        </p:nvPicPr>
        <p:blipFill>
          <a:blip r:embed="rId3"/>
          <a:stretch>
            <a:fillRect/>
          </a:stretch>
        </p:blipFill>
        <p:spPr>
          <a:xfrm>
            <a:off x="7694247" y="4076341"/>
            <a:ext cx="2294447" cy="1638300"/>
          </a:xfrm>
          <a:prstGeom prst="rect">
            <a:avLst/>
          </a:prstGeom>
          <a:effectLst/>
        </p:spPr>
      </p:pic>
    </p:spTree>
    <p:extLst>
      <p:ext uri="{BB962C8B-B14F-4D97-AF65-F5344CB8AC3E}">
        <p14:creationId xmlns:p14="http://schemas.microsoft.com/office/powerpoint/2010/main" val="239859545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A6FF2-D5CD-4D55-B188-EFEB16AD06CE}"/>
              </a:ext>
            </a:extLst>
          </p:cNvPr>
          <p:cNvSpPr txBox="1"/>
          <p:nvPr/>
        </p:nvSpPr>
        <p:spPr>
          <a:xfrm>
            <a:off x="1286741" y="686322"/>
            <a:ext cx="46266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200"/>
              <a:t>Transistor BC547</a:t>
            </a:r>
            <a:endParaRPr lang="en-US" sz="3200"/>
          </a:p>
        </p:txBody>
      </p:sp>
      <p:sp>
        <p:nvSpPr>
          <p:cNvPr id="4" name="TextBox 3">
            <a:extLst>
              <a:ext uri="{FF2B5EF4-FFF2-40B4-BE49-F238E27FC236}">
                <a16:creationId xmlns:a16="http://schemas.microsoft.com/office/drawing/2014/main" id="{4AE6554F-CD4A-4FF9-BB20-C701A3BBDBE0}"/>
              </a:ext>
            </a:extLst>
          </p:cNvPr>
          <p:cNvSpPr txBox="1"/>
          <p:nvPr/>
        </p:nvSpPr>
        <p:spPr>
          <a:xfrm>
            <a:off x="1291070" y="1403638"/>
            <a:ext cx="62978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Transistor BC547 is a NPN transistor, </a:t>
            </a:r>
            <a:r>
              <a:rPr lang="en-GB" sz="2000"/>
              <a:t>the</a:t>
            </a:r>
            <a:r>
              <a:rPr lang="en-GB"/>
              <a:t> role of this transistor in our circuit, It is acting as pathway </a:t>
            </a:r>
            <a:r>
              <a:rPr lang="en-GB" sz="2400"/>
              <a:t>between</a:t>
            </a:r>
            <a:r>
              <a:rPr lang="en-GB"/>
              <a:t> the relay and rest of the circuit.</a:t>
            </a:r>
            <a:endParaRPr lang="en-US"/>
          </a:p>
          <a:p>
            <a:r>
              <a:rPr lang="en-GB"/>
              <a:t>(Closed switch)</a:t>
            </a:r>
          </a:p>
        </p:txBody>
      </p:sp>
      <p:pic>
        <p:nvPicPr>
          <p:cNvPr id="5" name="Picture 5" descr="Diagram&#10;&#10;Description automatically generated">
            <a:extLst>
              <a:ext uri="{FF2B5EF4-FFF2-40B4-BE49-F238E27FC236}">
                <a16:creationId xmlns:a16="http://schemas.microsoft.com/office/drawing/2014/main" id="{A37D7E42-20F5-41EC-8445-38C7B0CD04CF}"/>
              </a:ext>
            </a:extLst>
          </p:cNvPr>
          <p:cNvPicPr>
            <a:picLocks noChangeAspect="1"/>
          </p:cNvPicPr>
          <p:nvPr/>
        </p:nvPicPr>
        <p:blipFill>
          <a:blip r:embed="rId2"/>
          <a:stretch>
            <a:fillRect/>
          </a:stretch>
        </p:blipFill>
        <p:spPr>
          <a:xfrm>
            <a:off x="8357755" y="1072055"/>
            <a:ext cx="2543175" cy="1695450"/>
          </a:xfrm>
          <a:prstGeom prst="rect">
            <a:avLst/>
          </a:prstGeom>
        </p:spPr>
      </p:pic>
      <p:sp>
        <p:nvSpPr>
          <p:cNvPr id="6" name="TextBox 5">
            <a:extLst>
              <a:ext uri="{FF2B5EF4-FFF2-40B4-BE49-F238E27FC236}">
                <a16:creationId xmlns:a16="http://schemas.microsoft.com/office/drawing/2014/main" id="{24BC2DDB-83CD-4C63-9562-30D639344341}"/>
              </a:ext>
            </a:extLst>
          </p:cNvPr>
          <p:cNvSpPr txBox="1"/>
          <p:nvPr/>
        </p:nvSpPr>
        <p:spPr>
          <a:xfrm>
            <a:off x="1286741" y="2862695"/>
            <a:ext cx="40802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200"/>
              <a:t>Zener diode 1N4148</a:t>
            </a:r>
            <a:endParaRPr lang="en-US" sz="3200"/>
          </a:p>
        </p:txBody>
      </p:sp>
      <p:sp>
        <p:nvSpPr>
          <p:cNvPr id="7" name="TextBox 6">
            <a:extLst>
              <a:ext uri="{FF2B5EF4-FFF2-40B4-BE49-F238E27FC236}">
                <a16:creationId xmlns:a16="http://schemas.microsoft.com/office/drawing/2014/main" id="{8DB8FB0C-AF86-4365-BA1D-41C7A0F002E0}"/>
              </a:ext>
            </a:extLst>
          </p:cNvPr>
          <p:cNvSpPr txBox="1"/>
          <p:nvPr/>
        </p:nvSpPr>
        <p:spPr>
          <a:xfrm>
            <a:off x="1291071" y="3533775"/>
            <a:ext cx="63050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It can be used to block voltage spikes to protect electronic components from overheating or damage, we are using the Zener diode in two places </a:t>
            </a:r>
            <a:endParaRPr lang="en-US">
              <a:ea typeface="+mn-lt"/>
              <a:cs typeface="+mn-lt"/>
            </a:endParaRPr>
          </a:p>
          <a:p>
            <a:pPr marL="742950" lvl="1" indent="-285750">
              <a:buFont typeface="Arial"/>
              <a:buChar char="•"/>
            </a:pPr>
            <a:endParaRPr lang="en-GB"/>
          </a:p>
          <a:p>
            <a:pPr lvl="1"/>
            <a:r>
              <a:rPr lang="en-GB"/>
              <a:t>1. In reverse biased mode in series with the transistor to avoid unwanted switching.</a:t>
            </a:r>
          </a:p>
          <a:p>
            <a:pPr lvl="1"/>
            <a:endParaRPr lang="en-GB"/>
          </a:p>
          <a:p>
            <a:pPr lvl="1"/>
            <a:r>
              <a:rPr lang="en-GB"/>
              <a:t>2. We have connected the diode in parallel with relay to avoid damaging some nearby components</a:t>
            </a:r>
          </a:p>
        </p:txBody>
      </p:sp>
      <p:pic>
        <p:nvPicPr>
          <p:cNvPr id="8" name="Picture 8">
            <a:extLst>
              <a:ext uri="{FF2B5EF4-FFF2-40B4-BE49-F238E27FC236}">
                <a16:creationId xmlns:a16="http://schemas.microsoft.com/office/drawing/2014/main" id="{D5BC04A1-1CB3-4336-B412-81BB8340B0E4}"/>
              </a:ext>
            </a:extLst>
          </p:cNvPr>
          <p:cNvPicPr>
            <a:picLocks noChangeAspect="1"/>
          </p:cNvPicPr>
          <p:nvPr/>
        </p:nvPicPr>
        <p:blipFill>
          <a:blip r:embed="rId3"/>
          <a:stretch>
            <a:fillRect/>
          </a:stretch>
        </p:blipFill>
        <p:spPr>
          <a:xfrm>
            <a:off x="8703685" y="4151601"/>
            <a:ext cx="1781175" cy="1533525"/>
          </a:xfrm>
          <a:prstGeom prst="rect">
            <a:avLst/>
          </a:prstGeom>
        </p:spPr>
      </p:pic>
    </p:spTree>
    <p:extLst>
      <p:ext uri="{BB962C8B-B14F-4D97-AF65-F5344CB8AC3E}">
        <p14:creationId xmlns:p14="http://schemas.microsoft.com/office/powerpoint/2010/main" val="254543672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9DC9-DAF0-45D3-909E-40DE47414ED3}"/>
              </a:ext>
            </a:extLst>
          </p:cNvPr>
          <p:cNvSpPr>
            <a:spLocks noGrp="1"/>
          </p:cNvSpPr>
          <p:nvPr>
            <p:ph type="title"/>
          </p:nvPr>
        </p:nvSpPr>
        <p:spPr/>
        <p:txBody>
          <a:bodyPr/>
          <a:lstStyle/>
          <a:p>
            <a:r>
              <a:rPr lang="en-GB"/>
              <a:t>Working</a:t>
            </a:r>
            <a:br>
              <a:rPr lang="en-GB"/>
            </a:br>
            <a:endParaRPr lang="en-US"/>
          </a:p>
        </p:txBody>
      </p:sp>
      <p:sp>
        <p:nvSpPr>
          <p:cNvPr id="3" name="TextBox 2">
            <a:extLst>
              <a:ext uri="{FF2B5EF4-FFF2-40B4-BE49-F238E27FC236}">
                <a16:creationId xmlns:a16="http://schemas.microsoft.com/office/drawing/2014/main" id="{A2B16152-FE5B-46D3-94F9-07560648B4F4}"/>
              </a:ext>
            </a:extLst>
          </p:cNvPr>
          <p:cNvSpPr txBox="1"/>
          <p:nvPr/>
        </p:nvSpPr>
        <p:spPr>
          <a:xfrm>
            <a:off x="1374476" y="1503872"/>
            <a:ext cx="576648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t>The key component in our circuit is the IC 4060</a:t>
            </a:r>
          </a:p>
          <a:p>
            <a:pPr marL="285750" indent="-285750">
              <a:buFont typeface="Arial"/>
              <a:buChar char="•"/>
            </a:pPr>
            <a:r>
              <a:rPr lang="en-GB" sz="2000"/>
              <a:t>As we have seen in the previous slides The IC 4060 has a oscillator with 3 input pins,</a:t>
            </a:r>
          </a:p>
          <a:p>
            <a:pPr marL="285750" indent="-285750">
              <a:buFont typeface="Arial"/>
              <a:buChar char="•"/>
            </a:pPr>
            <a:r>
              <a:rPr lang="en-GB" sz="2000"/>
              <a:t>So utilizing the oscillator, we are using it as a RC oscillator configuration</a:t>
            </a:r>
          </a:p>
          <a:p>
            <a:pPr marL="285750" indent="-285750">
              <a:buFont typeface="Arial"/>
              <a:buChar char="•"/>
            </a:pPr>
            <a:r>
              <a:rPr lang="en-GB" sz="2000"/>
              <a:t>And we can configure the frequency of the oscillator with the formula </a:t>
            </a:r>
          </a:p>
          <a:p>
            <a:pPr marL="285750" indent="-285750">
              <a:buFont typeface="Arial"/>
              <a:buChar char="•"/>
            </a:pPr>
            <a:endParaRPr lang="en-GB" sz="2000"/>
          </a:p>
        </p:txBody>
      </p:sp>
      <p:sp>
        <p:nvSpPr>
          <p:cNvPr id="4" name="TextBox 3">
            <a:extLst>
              <a:ext uri="{FF2B5EF4-FFF2-40B4-BE49-F238E27FC236}">
                <a16:creationId xmlns:a16="http://schemas.microsoft.com/office/drawing/2014/main" id="{5DFF4174-B8B0-4A14-91E7-7FBB776F2239}"/>
              </a:ext>
            </a:extLst>
          </p:cNvPr>
          <p:cNvSpPr txBox="1"/>
          <p:nvPr/>
        </p:nvSpPr>
        <p:spPr>
          <a:xfrm>
            <a:off x="1377847" y="398598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F =  </a:t>
            </a:r>
            <a:r>
              <a:rPr lang="en-GB" u="sng">
                <a:ea typeface="+mn-lt"/>
                <a:cs typeface="+mn-lt"/>
              </a:rPr>
              <a:t>            1                </a:t>
            </a:r>
            <a:r>
              <a:rPr lang="en-GB" sz="1000" u="sng">
                <a:ea typeface="+mn-lt"/>
                <a:cs typeface="+mn-lt"/>
              </a:rPr>
              <a:t>.</a:t>
            </a:r>
            <a:endParaRPr lang="en-US" u="sng">
              <a:ea typeface="+mn-lt"/>
              <a:cs typeface="+mn-lt"/>
            </a:endParaRPr>
          </a:p>
          <a:p>
            <a:r>
              <a:rPr lang="en-GB">
                <a:ea typeface="+mn-lt"/>
                <a:cs typeface="+mn-lt"/>
              </a:rPr>
              <a:t>       2.5 * (R3 + R4) * C3</a:t>
            </a:r>
            <a:endParaRPr lang="en-US"/>
          </a:p>
        </p:txBody>
      </p:sp>
      <p:sp>
        <p:nvSpPr>
          <p:cNvPr id="5" name="TextBox 4">
            <a:extLst>
              <a:ext uri="{FF2B5EF4-FFF2-40B4-BE49-F238E27FC236}">
                <a16:creationId xmlns:a16="http://schemas.microsoft.com/office/drawing/2014/main" id="{489122B2-9725-4377-8785-CE22DC2713E2}"/>
              </a:ext>
            </a:extLst>
          </p:cNvPr>
          <p:cNvSpPr txBox="1"/>
          <p:nvPr/>
        </p:nvSpPr>
        <p:spPr>
          <a:xfrm>
            <a:off x="1372004" y="5069681"/>
            <a:ext cx="586308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mn-lt"/>
                <a:cs typeface="+mn-lt"/>
              </a:rPr>
              <a:t>And the </a:t>
            </a:r>
            <a:r>
              <a:rPr lang="en-GB" sz="2400">
                <a:ea typeface="+mn-lt"/>
                <a:cs typeface="+mn-lt"/>
              </a:rPr>
              <a:t>time</a:t>
            </a:r>
            <a:r>
              <a:rPr lang="en-GB" sz="2000">
                <a:ea typeface="+mn-lt"/>
                <a:cs typeface="+mn-lt"/>
              </a:rPr>
              <a:t> period of the Circuit is (This time period </a:t>
            </a:r>
            <a:r>
              <a:rPr lang="en-GB" sz="2400">
                <a:ea typeface="+mn-lt"/>
                <a:cs typeface="+mn-lt"/>
              </a:rPr>
              <a:t>indicates</a:t>
            </a:r>
            <a:r>
              <a:rPr lang="en-GB" sz="2000">
                <a:ea typeface="+mn-lt"/>
                <a:cs typeface="+mn-lt"/>
              </a:rPr>
              <a:t> the delay of the LED at pin 9 )</a:t>
            </a:r>
            <a:endParaRPr lang="en-US" sz="2000"/>
          </a:p>
          <a:p>
            <a:pPr algn="ctr"/>
            <a:endParaRPr lang="en-GB" sz="2000">
              <a:ea typeface="+mn-lt"/>
              <a:cs typeface="+mn-lt"/>
            </a:endParaRPr>
          </a:p>
          <a:p>
            <a:pPr algn="ctr"/>
            <a:r>
              <a:rPr lang="en-GB" sz="2000">
                <a:ea typeface="+mn-lt"/>
                <a:cs typeface="+mn-lt"/>
              </a:rPr>
              <a:t>T = 1/F</a:t>
            </a:r>
            <a:endParaRPr lang="en-GB" sz="2000"/>
          </a:p>
        </p:txBody>
      </p:sp>
      <p:pic>
        <p:nvPicPr>
          <p:cNvPr id="6" name="Picture 6" descr="Diagram, schematic&#10;&#10;Description automatically generated">
            <a:extLst>
              <a:ext uri="{FF2B5EF4-FFF2-40B4-BE49-F238E27FC236}">
                <a16:creationId xmlns:a16="http://schemas.microsoft.com/office/drawing/2014/main" id="{348CA98B-C299-40AE-BB35-E39AFA00020B}"/>
              </a:ext>
            </a:extLst>
          </p:cNvPr>
          <p:cNvPicPr>
            <a:picLocks noChangeAspect="1"/>
          </p:cNvPicPr>
          <p:nvPr/>
        </p:nvPicPr>
        <p:blipFill>
          <a:blip r:embed="rId2"/>
          <a:stretch>
            <a:fillRect/>
          </a:stretch>
        </p:blipFill>
        <p:spPr>
          <a:xfrm>
            <a:off x="7829910" y="534582"/>
            <a:ext cx="3907766" cy="2194495"/>
          </a:xfrm>
          <a:prstGeom prst="rect">
            <a:avLst/>
          </a:prstGeom>
        </p:spPr>
      </p:pic>
      <p:pic>
        <p:nvPicPr>
          <p:cNvPr id="7" name="Picture 7">
            <a:extLst>
              <a:ext uri="{FF2B5EF4-FFF2-40B4-BE49-F238E27FC236}">
                <a16:creationId xmlns:a16="http://schemas.microsoft.com/office/drawing/2014/main" id="{0798E1C9-71EF-4597-8728-9567CF258DFC}"/>
              </a:ext>
            </a:extLst>
          </p:cNvPr>
          <p:cNvPicPr>
            <a:picLocks noChangeAspect="1"/>
          </p:cNvPicPr>
          <p:nvPr/>
        </p:nvPicPr>
        <p:blipFill>
          <a:blip r:embed="rId3"/>
          <a:stretch>
            <a:fillRect/>
          </a:stretch>
        </p:blipFill>
        <p:spPr>
          <a:xfrm>
            <a:off x="8929148" y="4555287"/>
            <a:ext cx="2399401" cy="2075012"/>
          </a:xfrm>
          <a:prstGeom prst="rect">
            <a:avLst/>
          </a:prstGeom>
        </p:spPr>
      </p:pic>
      <p:pic>
        <p:nvPicPr>
          <p:cNvPr id="8" name="Picture 8" descr="A picture containing diagram&#10;&#10;Description automatically generated">
            <a:extLst>
              <a:ext uri="{FF2B5EF4-FFF2-40B4-BE49-F238E27FC236}">
                <a16:creationId xmlns:a16="http://schemas.microsoft.com/office/drawing/2014/main" id="{A3D86DD9-44FB-4C35-BCBA-8C24F51CF4EF}"/>
              </a:ext>
            </a:extLst>
          </p:cNvPr>
          <p:cNvPicPr>
            <a:picLocks noChangeAspect="1"/>
          </p:cNvPicPr>
          <p:nvPr/>
        </p:nvPicPr>
        <p:blipFill>
          <a:blip r:embed="rId4"/>
          <a:stretch>
            <a:fillRect/>
          </a:stretch>
        </p:blipFill>
        <p:spPr>
          <a:xfrm>
            <a:off x="8630099" y="3140195"/>
            <a:ext cx="2695575" cy="1123950"/>
          </a:xfrm>
          <a:prstGeom prst="rect">
            <a:avLst/>
          </a:prstGeom>
        </p:spPr>
      </p:pic>
    </p:spTree>
    <p:extLst>
      <p:ext uri="{BB962C8B-B14F-4D97-AF65-F5344CB8AC3E}">
        <p14:creationId xmlns:p14="http://schemas.microsoft.com/office/powerpoint/2010/main" val="274122557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0167B5-A408-42B5-B38A-767A5CAFB84F}"/>
              </a:ext>
            </a:extLst>
          </p:cNvPr>
          <p:cNvSpPr txBox="1"/>
          <p:nvPr/>
        </p:nvSpPr>
        <p:spPr>
          <a:xfrm>
            <a:off x="1211107" y="362642"/>
            <a:ext cx="104638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So after setting up the frequency the counter starts counting.</a:t>
            </a:r>
            <a:endParaRPr lang="en-US" sz="2400"/>
          </a:p>
          <a:p>
            <a:r>
              <a:rPr lang="en-GB" sz="2400">
                <a:ea typeface="+mn-lt"/>
                <a:cs typeface="+mn-lt"/>
              </a:rPr>
              <a:t>Since it's a 14 bit ripple counter It will count From states Q0 to Q13</a:t>
            </a:r>
            <a:endParaRPr lang="en-GB" sz="2400"/>
          </a:p>
        </p:txBody>
      </p:sp>
      <p:sp>
        <p:nvSpPr>
          <p:cNvPr id="2" name="Thought Bubble: Cloud 1">
            <a:extLst>
              <a:ext uri="{FF2B5EF4-FFF2-40B4-BE49-F238E27FC236}">
                <a16:creationId xmlns:a16="http://schemas.microsoft.com/office/drawing/2014/main" id="{E9AF51D2-9167-4652-A743-6CFA5B5CD7E0}"/>
              </a:ext>
            </a:extLst>
          </p:cNvPr>
          <p:cNvSpPr/>
          <p:nvPr/>
        </p:nvSpPr>
        <p:spPr>
          <a:xfrm>
            <a:off x="6586090" y="1189089"/>
            <a:ext cx="5187350" cy="156965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mn-lt"/>
                <a:cs typeface="+mn-lt"/>
              </a:rPr>
              <a:t> But Q0 to Q2 are not present in the circuit  due to very small delay,  and Q10 is not there as its delay range can be adjusted Between Q9 or Q11</a:t>
            </a:r>
            <a:endParaRPr lang="en-GB"/>
          </a:p>
        </p:txBody>
      </p:sp>
      <p:sp>
        <p:nvSpPr>
          <p:cNvPr id="11" name="TextBox 10">
            <a:extLst>
              <a:ext uri="{FF2B5EF4-FFF2-40B4-BE49-F238E27FC236}">
                <a16:creationId xmlns:a16="http://schemas.microsoft.com/office/drawing/2014/main" id="{8AF33D07-2B44-4F05-A07C-EFCC7CF6A451}"/>
              </a:ext>
            </a:extLst>
          </p:cNvPr>
          <p:cNvSpPr txBox="1"/>
          <p:nvPr/>
        </p:nvSpPr>
        <p:spPr>
          <a:xfrm>
            <a:off x="1255677" y="1250380"/>
            <a:ext cx="518735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Different counter stages have different delays on them, </a:t>
            </a:r>
            <a:endParaRPr lang="en-US" sz="2400"/>
          </a:p>
          <a:p>
            <a:r>
              <a:rPr lang="en-GB" sz="2400">
                <a:ea typeface="+mn-lt"/>
                <a:cs typeface="+mn-lt"/>
              </a:rPr>
              <a:t>Starting from Q4 with the smallest delay and Q13 with the largest delay </a:t>
            </a:r>
            <a:endParaRPr lang="en-GB" sz="2400"/>
          </a:p>
        </p:txBody>
      </p:sp>
      <p:pic>
        <p:nvPicPr>
          <p:cNvPr id="12" name="Picture 12">
            <a:extLst>
              <a:ext uri="{FF2B5EF4-FFF2-40B4-BE49-F238E27FC236}">
                <a16:creationId xmlns:a16="http://schemas.microsoft.com/office/drawing/2014/main" id="{14B04269-A736-4562-955D-C5B818D6CE89}"/>
              </a:ext>
            </a:extLst>
          </p:cNvPr>
          <p:cNvPicPr>
            <a:picLocks noChangeAspect="1"/>
          </p:cNvPicPr>
          <p:nvPr/>
        </p:nvPicPr>
        <p:blipFill>
          <a:blip r:embed="rId2"/>
          <a:stretch>
            <a:fillRect/>
          </a:stretch>
        </p:blipFill>
        <p:spPr>
          <a:xfrm>
            <a:off x="8540601" y="1624192"/>
            <a:ext cx="1666875" cy="2143125"/>
          </a:xfrm>
          <a:prstGeom prst="rect">
            <a:avLst/>
          </a:prstGeom>
        </p:spPr>
      </p:pic>
      <p:sp>
        <p:nvSpPr>
          <p:cNvPr id="4" name="TextBox 3">
            <a:extLst>
              <a:ext uri="{FF2B5EF4-FFF2-40B4-BE49-F238E27FC236}">
                <a16:creationId xmlns:a16="http://schemas.microsoft.com/office/drawing/2014/main" id="{598BB588-EB04-4142-AB72-8327C061F980}"/>
              </a:ext>
            </a:extLst>
          </p:cNvPr>
          <p:cNvSpPr txBox="1"/>
          <p:nvPr/>
        </p:nvSpPr>
        <p:spPr>
          <a:xfrm>
            <a:off x="1265125" y="2817202"/>
            <a:ext cx="675752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From the smallest delay we have created an approximation range table, Suggesting</a:t>
            </a:r>
            <a:endParaRPr lang="en-US" sz="2400"/>
          </a:p>
          <a:p>
            <a:r>
              <a:rPr lang="en-GB" sz="2400">
                <a:ea typeface="+mn-lt"/>
                <a:cs typeface="+mn-lt"/>
              </a:rPr>
              <a:t>the delay of this pin will be in between these two ranges.</a:t>
            </a:r>
            <a:endParaRPr lang="en-GB" sz="2400"/>
          </a:p>
        </p:txBody>
      </p:sp>
      <p:pic>
        <p:nvPicPr>
          <p:cNvPr id="5" name="Picture 5" descr="Diagram, schematic&#10;&#10;Description automatically generated">
            <a:extLst>
              <a:ext uri="{FF2B5EF4-FFF2-40B4-BE49-F238E27FC236}">
                <a16:creationId xmlns:a16="http://schemas.microsoft.com/office/drawing/2014/main" id="{895D644C-9E14-4CFE-948B-658F0BFE2FA9}"/>
              </a:ext>
            </a:extLst>
          </p:cNvPr>
          <p:cNvPicPr>
            <a:picLocks noChangeAspect="1"/>
          </p:cNvPicPr>
          <p:nvPr/>
        </p:nvPicPr>
        <p:blipFill>
          <a:blip r:embed="rId3"/>
          <a:stretch>
            <a:fillRect/>
          </a:stretch>
        </p:blipFill>
        <p:spPr>
          <a:xfrm>
            <a:off x="9078763" y="4322732"/>
            <a:ext cx="2114550" cy="2266950"/>
          </a:xfrm>
          <a:prstGeom prst="rect">
            <a:avLst/>
          </a:prstGeom>
        </p:spPr>
      </p:pic>
      <p:sp>
        <p:nvSpPr>
          <p:cNvPr id="6" name="TextBox 5">
            <a:extLst>
              <a:ext uri="{FF2B5EF4-FFF2-40B4-BE49-F238E27FC236}">
                <a16:creationId xmlns:a16="http://schemas.microsoft.com/office/drawing/2014/main" id="{32634D53-8580-4D31-95A7-868CBE78AEC7}"/>
              </a:ext>
            </a:extLst>
          </p:cNvPr>
          <p:cNvSpPr txBox="1"/>
          <p:nvPr/>
        </p:nvSpPr>
        <p:spPr>
          <a:xfrm>
            <a:off x="1219413" y="4400631"/>
            <a:ext cx="78327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So we are connecting one of  the counter stages pin to the "Intersection between the Diode D1 and Resistor R7 in the circuit"</a:t>
            </a:r>
            <a:endParaRPr lang="en-US" sz="2400"/>
          </a:p>
          <a:p>
            <a:r>
              <a:rPr lang="en-GB" sz="2400">
                <a:ea typeface="+mn-lt"/>
                <a:cs typeface="+mn-lt"/>
              </a:rPr>
              <a:t>(For example we have connected the pin 7 to the Intersection ) </a:t>
            </a:r>
            <a:endParaRPr lang="en-GB" sz="2400"/>
          </a:p>
        </p:txBody>
      </p:sp>
    </p:spTree>
    <p:extLst>
      <p:ext uri="{BB962C8B-B14F-4D97-AF65-F5344CB8AC3E}">
        <p14:creationId xmlns:p14="http://schemas.microsoft.com/office/powerpoint/2010/main" val="424020340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2" grpId="1" animBg="1"/>
      <p:bldP spid="11"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03B9F3-B7BA-42DC-9F3B-58D34D567566}"/>
              </a:ext>
            </a:extLst>
          </p:cNvPr>
          <p:cNvSpPr txBox="1"/>
          <p:nvPr/>
        </p:nvSpPr>
        <p:spPr>
          <a:xfrm>
            <a:off x="1158815" y="1633268"/>
            <a:ext cx="9888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a:p>
        </p:txBody>
      </p:sp>
      <p:sp>
        <p:nvSpPr>
          <p:cNvPr id="4" name="TextBox 3">
            <a:extLst>
              <a:ext uri="{FF2B5EF4-FFF2-40B4-BE49-F238E27FC236}">
                <a16:creationId xmlns:a16="http://schemas.microsoft.com/office/drawing/2014/main" id="{F6D61B78-22F4-4E58-A3EC-C9C1EDDABD34}"/>
              </a:ext>
            </a:extLst>
          </p:cNvPr>
          <p:cNvSpPr txBox="1"/>
          <p:nvPr/>
        </p:nvSpPr>
        <p:spPr>
          <a:xfrm>
            <a:off x="1157917" y="367162"/>
            <a:ext cx="763150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t>After the counter has counted till the Q4 state, It will provide a logical high  o/p to pin 7, which then goes to the Transistor, then the transistor saturates, it acts as a closed switch then energises the relay.</a:t>
            </a:r>
            <a:endParaRPr lang="en-US" sz="2400"/>
          </a:p>
          <a:p>
            <a:pPr marL="342900" indent="-342900">
              <a:buFont typeface="Arial"/>
              <a:buChar char="•"/>
            </a:pPr>
            <a:endParaRPr lang="en-GB" sz="2400">
              <a:ea typeface="+mn-lt"/>
              <a:cs typeface="+mn-lt"/>
            </a:endParaRPr>
          </a:p>
          <a:p>
            <a:pPr marL="342900" indent="-342900">
              <a:buFont typeface="Arial"/>
              <a:buChar char="•"/>
            </a:pPr>
            <a:endParaRPr lang="en-GB" sz="2400">
              <a:ea typeface="+mn-lt"/>
              <a:cs typeface="+mn-lt"/>
            </a:endParaRPr>
          </a:p>
          <a:p>
            <a:pPr marL="342900" indent="-342900">
              <a:buFont typeface="Arial"/>
              <a:buChar char="•"/>
            </a:pPr>
            <a:endParaRPr lang="en-GB" sz="2400"/>
          </a:p>
          <a:p>
            <a:pPr marL="342900" indent="-342900">
              <a:buFont typeface="Arial"/>
              <a:buChar char="•"/>
            </a:pPr>
            <a:endParaRPr lang="en-GB" sz="2400"/>
          </a:p>
          <a:p>
            <a:pPr marL="342900" indent="-342900">
              <a:buFont typeface="Arial"/>
              <a:buChar char="•"/>
            </a:pPr>
            <a:endParaRPr lang="en-GB" sz="2400"/>
          </a:p>
        </p:txBody>
      </p:sp>
      <p:pic>
        <p:nvPicPr>
          <p:cNvPr id="5" name="Picture 5">
            <a:extLst>
              <a:ext uri="{FF2B5EF4-FFF2-40B4-BE49-F238E27FC236}">
                <a16:creationId xmlns:a16="http://schemas.microsoft.com/office/drawing/2014/main" id="{FA6E9C74-B3AE-4156-BCC2-561289AD8439}"/>
              </a:ext>
            </a:extLst>
          </p:cNvPr>
          <p:cNvPicPr>
            <a:picLocks noChangeAspect="1"/>
          </p:cNvPicPr>
          <p:nvPr/>
        </p:nvPicPr>
        <p:blipFill rotWithShape="1">
          <a:blip r:embed="rId2"/>
          <a:srcRect r="11585" b="-658"/>
          <a:stretch/>
        </p:blipFill>
        <p:spPr>
          <a:xfrm>
            <a:off x="9929543" y="3426305"/>
            <a:ext cx="1517086" cy="2722747"/>
          </a:xfrm>
          <a:prstGeom prst="rect">
            <a:avLst/>
          </a:prstGeom>
        </p:spPr>
      </p:pic>
      <p:pic>
        <p:nvPicPr>
          <p:cNvPr id="6" name="Picture 6" descr="Diagram, schematic&#10;&#10;Description automatically generated">
            <a:extLst>
              <a:ext uri="{FF2B5EF4-FFF2-40B4-BE49-F238E27FC236}">
                <a16:creationId xmlns:a16="http://schemas.microsoft.com/office/drawing/2014/main" id="{FDC09E81-1D59-4C3B-8A13-130F88D16232}"/>
              </a:ext>
            </a:extLst>
          </p:cNvPr>
          <p:cNvPicPr>
            <a:picLocks noChangeAspect="1"/>
          </p:cNvPicPr>
          <p:nvPr/>
        </p:nvPicPr>
        <p:blipFill rotWithShape="1">
          <a:blip r:embed="rId3"/>
          <a:srcRect l="7602" t="11047" r="1170" b="-1163"/>
          <a:stretch/>
        </p:blipFill>
        <p:spPr>
          <a:xfrm>
            <a:off x="9209238" y="503837"/>
            <a:ext cx="2241888" cy="2240322"/>
          </a:xfrm>
          <a:prstGeom prst="rect">
            <a:avLst/>
          </a:prstGeom>
        </p:spPr>
      </p:pic>
      <p:sp>
        <p:nvSpPr>
          <p:cNvPr id="7" name="TextBox 6">
            <a:extLst>
              <a:ext uri="{FF2B5EF4-FFF2-40B4-BE49-F238E27FC236}">
                <a16:creationId xmlns:a16="http://schemas.microsoft.com/office/drawing/2014/main" id="{1FBB423B-318B-46A9-B4C9-786E48502A77}"/>
              </a:ext>
            </a:extLst>
          </p:cNvPr>
          <p:cNvSpPr txBox="1"/>
          <p:nvPr/>
        </p:nvSpPr>
        <p:spPr>
          <a:xfrm>
            <a:off x="1115683" y="1618891"/>
            <a:ext cx="7674633" cy="26920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endParaRPr lang="en-GB" sz="2400">
              <a:ea typeface="+mn-lt"/>
              <a:cs typeface="+mn-lt"/>
            </a:endParaRPr>
          </a:p>
          <a:p>
            <a:pPr marL="342900" indent="-342900">
              <a:buFont typeface="Arial,Sans-Serif"/>
              <a:buChar char="•"/>
            </a:pPr>
            <a:r>
              <a:rPr lang="en-GB" sz="2400">
                <a:latin typeface="TW Cen MT"/>
              </a:rPr>
              <a:t>On the other hand, pin 11 goes  high, as the asynchronous counter in the IC4060 is negative edge triggered, The counting advances during the falling edge. So logical high pin will act as a continuous high level trigerring , causing the counter stop in its current state and counter won't advance any further. </a:t>
            </a:r>
            <a:endParaRPr lang="en-GB" sz="2400"/>
          </a:p>
        </p:txBody>
      </p:sp>
      <p:sp>
        <p:nvSpPr>
          <p:cNvPr id="8" name="TextBox 7">
            <a:extLst>
              <a:ext uri="{FF2B5EF4-FFF2-40B4-BE49-F238E27FC236}">
                <a16:creationId xmlns:a16="http://schemas.microsoft.com/office/drawing/2014/main" id="{68DFBC4C-12AE-44A0-A6F3-29E7E7136BC6}"/>
              </a:ext>
            </a:extLst>
          </p:cNvPr>
          <p:cNvSpPr txBox="1"/>
          <p:nvPr/>
        </p:nvSpPr>
        <p:spPr>
          <a:xfrm>
            <a:off x="1157916" y="4479087"/>
            <a:ext cx="789029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latin typeface="TW Cen MT"/>
              </a:rPr>
              <a:t>The MR- Master reset is used to reset the all the flipflops in the IC causing the counter to start count from the beginning, The reset can be achieved by pressing the reset button in the circuit.</a:t>
            </a:r>
            <a:endParaRPr lang="en-GB" sz="2400"/>
          </a:p>
        </p:txBody>
      </p:sp>
    </p:spTree>
    <p:extLst>
      <p:ext uri="{BB962C8B-B14F-4D97-AF65-F5344CB8AC3E}">
        <p14:creationId xmlns:p14="http://schemas.microsoft.com/office/powerpoint/2010/main" val="153061340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6979-7B2D-4E67-A5CF-34F100846485}"/>
              </a:ext>
            </a:extLst>
          </p:cNvPr>
          <p:cNvSpPr>
            <a:spLocks noGrp="1"/>
          </p:cNvSpPr>
          <p:nvPr>
            <p:ph type="title"/>
          </p:nvPr>
        </p:nvSpPr>
        <p:spPr>
          <a:xfrm>
            <a:off x="1141413" y="460367"/>
            <a:ext cx="3738112" cy="558420"/>
          </a:xfrm>
        </p:spPr>
        <p:txBody>
          <a:bodyPr vert="horz" lIns="91440" tIns="45720" rIns="91440" bIns="45720" rtlCol="0" anchor="ctr">
            <a:noAutofit/>
          </a:bodyPr>
          <a:lstStyle/>
          <a:p>
            <a:r>
              <a:rPr lang="en-GB"/>
              <a:t>Advantages</a:t>
            </a:r>
            <a:r>
              <a:rPr lang="en-GB" sz="3200"/>
              <a:t> </a:t>
            </a:r>
            <a:endParaRPr lang="en-US" sz="3200"/>
          </a:p>
        </p:txBody>
      </p:sp>
      <p:sp>
        <p:nvSpPr>
          <p:cNvPr id="3" name="TextBox 2">
            <a:extLst>
              <a:ext uri="{FF2B5EF4-FFF2-40B4-BE49-F238E27FC236}">
                <a16:creationId xmlns:a16="http://schemas.microsoft.com/office/drawing/2014/main" id="{6EEB4ACD-3D24-4C2B-8F58-08B5BC280849}"/>
              </a:ext>
            </a:extLst>
          </p:cNvPr>
          <p:cNvSpPr txBox="1"/>
          <p:nvPr/>
        </p:nvSpPr>
        <p:spPr>
          <a:xfrm>
            <a:off x="1144437" y="1115683"/>
            <a:ext cx="103200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t>One of the advantages of the circuit and </a:t>
            </a:r>
            <a:r>
              <a:rPr lang="en-GB" sz="2400" err="1"/>
              <a:t>it's</a:t>
            </a:r>
            <a:r>
              <a:rPr lang="en-GB" sz="2400"/>
              <a:t> main purpose is, it can be used to save electricity in many scenarios, by automatically turning off the device such as street lights, advertisement billboards.</a:t>
            </a:r>
          </a:p>
          <a:p>
            <a:pPr marL="342900" indent="-342900">
              <a:buFont typeface="Arial"/>
              <a:buChar char="•"/>
            </a:pPr>
            <a:r>
              <a:rPr lang="en-GB" sz="2400"/>
              <a:t>Circuit is compact and portable.</a:t>
            </a:r>
          </a:p>
        </p:txBody>
      </p:sp>
      <p:sp>
        <p:nvSpPr>
          <p:cNvPr id="4" name="TextBox 3">
            <a:extLst>
              <a:ext uri="{FF2B5EF4-FFF2-40B4-BE49-F238E27FC236}">
                <a16:creationId xmlns:a16="http://schemas.microsoft.com/office/drawing/2014/main" id="{C9CC892C-F2A3-43EA-AA00-96424787B467}"/>
              </a:ext>
            </a:extLst>
          </p:cNvPr>
          <p:cNvSpPr txBox="1"/>
          <p:nvPr/>
        </p:nvSpPr>
        <p:spPr>
          <a:xfrm>
            <a:off x="1129162" y="2681915"/>
            <a:ext cx="40802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DRAWBACK</a:t>
            </a:r>
            <a:endParaRPr lang="en-US"/>
          </a:p>
        </p:txBody>
      </p:sp>
      <p:sp>
        <p:nvSpPr>
          <p:cNvPr id="5" name="TextBox 4">
            <a:extLst>
              <a:ext uri="{FF2B5EF4-FFF2-40B4-BE49-F238E27FC236}">
                <a16:creationId xmlns:a16="http://schemas.microsoft.com/office/drawing/2014/main" id="{FEB60BD3-999A-432A-8396-C674C380807D}"/>
              </a:ext>
            </a:extLst>
          </p:cNvPr>
          <p:cNvSpPr txBox="1"/>
          <p:nvPr/>
        </p:nvSpPr>
        <p:spPr>
          <a:xfrm>
            <a:off x="1142641" y="3256112"/>
            <a:ext cx="99318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GB" sz="2400"/>
              <a:t>Small drawback of the circuit is, setting up the time, as it needs to be calculated and needs the adjustment of the potentiometer to get proper o/p delay </a:t>
            </a:r>
            <a:endParaRPr lang="en-US"/>
          </a:p>
        </p:txBody>
      </p:sp>
      <p:sp>
        <p:nvSpPr>
          <p:cNvPr id="6" name="TextBox 5">
            <a:extLst>
              <a:ext uri="{FF2B5EF4-FFF2-40B4-BE49-F238E27FC236}">
                <a16:creationId xmlns:a16="http://schemas.microsoft.com/office/drawing/2014/main" id="{ABE44DAE-650F-4FAD-8855-185F8379DFF3}"/>
              </a:ext>
            </a:extLst>
          </p:cNvPr>
          <p:cNvSpPr txBox="1"/>
          <p:nvPr/>
        </p:nvSpPr>
        <p:spPr>
          <a:xfrm>
            <a:off x="1127365" y="4391024"/>
            <a:ext cx="38358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t>FUTURE</a:t>
            </a:r>
            <a:r>
              <a:rPr lang="en-GB" sz="3600"/>
              <a:t> SCOPE</a:t>
            </a:r>
            <a:endParaRPr lang="en-US" sz="3600"/>
          </a:p>
        </p:txBody>
      </p:sp>
      <p:sp>
        <p:nvSpPr>
          <p:cNvPr id="7" name="TextBox 6">
            <a:extLst>
              <a:ext uri="{FF2B5EF4-FFF2-40B4-BE49-F238E27FC236}">
                <a16:creationId xmlns:a16="http://schemas.microsoft.com/office/drawing/2014/main" id="{382109A1-753E-4F53-A52F-172377EBC08E}"/>
              </a:ext>
            </a:extLst>
          </p:cNvPr>
          <p:cNvSpPr txBox="1"/>
          <p:nvPr/>
        </p:nvSpPr>
        <p:spPr>
          <a:xfrm>
            <a:off x="1140843" y="5037107"/>
            <a:ext cx="97018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t>We can use the similar circuit and adjust the values such that it provides delay up to 48Hr, then use it with the existing circuit in series connection to obtain automatic on and off at the same time.</a:t>
            </a:r>
            <a:endParaRPr lang="en-US"/>
          </a:p>
        </p:txBody>
      </p:sp>
    </p:spTree>
    <p:extLst>
      <p:ext uri="{BB962C8B-B14F-4D97-AF65-F5344CB8AC3E}">
        <p14:creationId xmlns:p14="http://schemas.microsoft.com/office/powerpoint/2010/main" val="30826311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3439-F441-43D7-8A0C-CC07B149DF82}"/>
              </a:ext>
            </a:extLst>
          </p:cNvPr>
          <p:cNvSpPr>
            <a:spLocks noGrp="1"/>
          </p:cNvSpPr>
          <p:nvPr>
            <p:ph type="title"/>
          </p:nvPr>
        </p:nvSpPr>
        <p:spPr/>
        <p:txBody>
          <a:bodyPr/>
          <a:lstStyle/>
          <a:p>
            <a:r>
              <a:rPr lang="en-GB"/>
              <a:t>References</a:t>
            </a:r>
          </a:p>
        </p:txBody>
      </p:sp>
      <p:sp>
        <p:nvSpPr>
          <p:cNvPr id="3" name="TextBox 2">
            <a:extLst>
              <a:ext uri="{FF2B5EF4-FFF2-40B4-BE49-F238E27FC236}">
                <a16:creationId xmlns:a16="http://schemas.microsoft.com/office/drawing/2014/main" id="{A61FC4C8-4BD3-42EF-A9BC-0FBDCF1D6180}"/>
              </a:ext>
            </a:extLst>
          </p:cNvPr>
          <p:cNvSpPr txBox="1"/>
          <p:nvPr/>
        </p:nvSpPr>
        <p:spPr>
          <a:xfrm>
            <a:off x="1230702" y="1719532"/>
            <a:ext cx="754523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IC 4060 Datasheet</a:t>
            </a:r>
            <a:endParaRPr lang="en-US" dirty="0"/>
          </a:p>
          <a:p>
            <a:r>
              <a:rPr lang="en-GB" dirty="0">
                <a:hlinkClick r:id="rId2"/>
              </a:rPr>
              <a:t>Datasheet 1</a:t>
            </a:r>
          </a:p>
          <a:p>
            <a:r>
              <a:rPr lang="en-GB" dirty="0">
                <a:hlinkClick r:id="rId3"/>
              </a:rPr>
              <a:t>Datasheet 2</a:t>
            </a:r>
          </a:p>
          <a:p>
            <a:endParaRPr lang="en-GB"/>
          </a:p>
          <a:p>
            <a:r>
              <a:rPr lang="en-GB" dirty="0"/>
              <a:t>Zener diode 1N4148</a:t>
            </a:r>
          </a:p>
          <a:p>
            <a:r>
              <a:rPr lang="en-GB" dirty="0">
                <a:hlinkClick r:id="rId4"/>
              </a:rPr>
              <a:t>Zener datasheet</a:t>
            </a:r>
          </a:p>
          <a:p>
            <a:endParaRPr lang="en-GB"/>
          </a:p>
          <a:p>
            <a:r>
              <a:rPr lang="en-GB" dirty="0"/>
              <a:t>Transistor BC547</a:t>
            </a:r>
          </a:p>
          <a:p>
            <a:r>
              <a:rPr lang="en-GB" dirty="0">
                <a:hlinkClick r:id="rId5"/>
              </a:rPr>
              <a:t>BC547 Datasheet</a:t>
            </a:r>
          </a:p>
          <a:p>
            <a:endParaRPr lang="en-GB" dirty="0"/>
          </a:p>
          <a:p>
            <a:r>
              <a:rPr lang="en-GB" dirty="0"/>
              <a:t>Demonstration Video</a:t>
            </a:r>
          </a:p>
          <a:p>
            <a:r>
              <a:rPr lang="en-GB" dirty="0">
                <a:hlinkClick r:id="rId6"/>
              </a:rPr>
              <a:t>Video</a:t>
            </a:r>
            <a:endParaRPr lang="en-GB" dirty="0"/>
          </a:p>
        </p:txBody>
      </p:sp>
    </p:spTree>
    <p:extLst>
      <p:ext uri="{BB962C8B-B14F-4D97-AF65-F5344CB8AC3E}">
        <p14:creationId xmlns:p14="http://schemas.microsoft.com/office/powerpoint/2010/main" val="3965089694"/>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63A57-7428-496A-9A8E-100E46E2F7C5}"/>
              </a:ext>
            </a:extLst>
          </p:cNvPr>
          <p:cNvSpPr txBox="1"/>
          <p:nvPr/>
        </p:nvSpPr>
        <p:spPr>
          <a:xfrm>
            <a:off x="4983192" y="3128514"/>
            <a:ext cx="445410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a:latin typeface="STXingkai"/>
                <a:ea typeface="STXingkai"/>
              </a:rPr>
              <a:t>Thank You</a:t>
            </a:r>
            <a:endParaRPr lang="en-US" sz="4400">
              <a:latin typeface="STXingkai"/>
              <a:ea typeface="STXingkai"/>
            </a:endParaRPr>
          </a:p>
        </p:txBody>
      </p:sp>
    </p:spTree>
    <p:extLst>
      <p:ext uri="{BB962C8B-B14F-4D97-AF65-F5344CB8AC3E}">
        <p14:creationId xmlns:p14="http://schemas.microsoft.com/office/powerpoint/2010/main" val="4210357324"/>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D589-D815-4BB7-8105-C04B8BEE66A9}"/>
              </a:ext>
            </a:extLst>
          </p:cNvPr>
          <p:cNvSpPr>
            <a:spLocks noGrp="1"/>
          </p:cNvSpPr>
          <p:nvPr>
            <p:ph type="title"/>
          </p:nvPr>
        </p:nvSpPr>
        <p:spPr/>
        <p:txBody>
          <a:bodyPr/>
          <a:lstStyle/>
          <a:p>
            <a:r>
              <a:rPr lang="en-GB"/>
              <a:t>contents</a:t>
            </a:r>
            <a:endParaRPr lang="en-US"/>
          </a:p>
        </p:txBody>
      </p:sp>
      <p:sp>
        <p:nvSpPr>
          <p:cNvPr id="3" name="Content Placeholder 2">
            <a:extLst>
              <a:ext uri="{FF2B5EF4-FFF2-40B4-BE49-F238E27FC236}">
                <a16:creationId xmlns:a16="http://schemas.microsoft.com/office/drawing/2014/main" id="{733781EA-1B13-4AB4-A898-C7CBD7DCBB48}"/>
              </a:ext>
            </a:extLst>
          </p:cNvPr>
          <p:cNvSpPr>
            <a:spLocks noGrp="1"/>
          </p:cNvSpPr>
          <p:nvPr>
            <p:ph idx="1"/>
          </p:nvPr>
        </p:nvSpPr>
        <p:spPr>
          <a:xfrm>
            <a:off x="1285186" y="1990695"/>
            <a:ext cx="4672641" cy="4131185"/>
          </a:xfrm>
        </p:spPr>
        <p:txBody>
          <a:bodyPr vert="horz" lIns="91440" tIns="45720" rIns="91440" bIns="45720" rtlCol="0" anchor="t">
            <a:normAutofit lnSpcReduction="10000"/>
          </a:bodyPr>
          <a:lstStyle/>
          <a:p>
            <a:r>
              <a:rPr lang="en-GB"/>
              <a:t>ABSTRACT</a:t>
            </a:r>
          </a:p>
          <a:p>
            <a:r>
              <a:rPr lang="en-GB"/>
              <a:t>PROBLEM STATEMENT &amp; PROPOSED SYSTEM</a:t>
            </a:r>
          </a:p>
          <a:p>
            <a:r>
              <a:rPr lang="en-GB"/>
              <a:t>BLOCK DIAGRAM</a:t>
            </a:r>
          </a:p>
          <a:p>
            <a:r>
              <a:rPr lang="en-GB"/>
              <a:t>CIRCUIT DIAGRAM</a:t>
            </a:r>
          </a:p>
          <a:p>
            <a:r>
              <a:rPr lang="en-GB"/>
              <a:t>IMPLEMENTD CIRCUIT </a:t>
            </a:r>
          </a:p>
          <a:p>
            <a:r>
              <a:rPr lang="en-GB"/>
              <a:t>LIST OF COMPONENTS </a:t>
            </a:r>
          </a:p>
          <a:p>
            <a:r>
              <a:rPr lang="en-GB"/>
              <a:t>COMPONENTS COMPARISON</a:t>
            </a:r>
          </a:p>
          <a:p>
            <a:pPr marL="0" indent="0">
              <a:buNone/>
            </a:pPr>
            <a:endParaRPr lang="en-GB"/>
          </a:p>
        </p:txBody>
      </p:sp>
      <p:sp>
        <p:nvSpPr>
          <p:cNvPr id="4" name="TextBox 3">
            <a:extLst>
              <a:ext uri="{FF2B5EF4-FFF2-40B4-BE49-F238E27FC236}">
                <a16:creationId xmlns:a16="http://schemas.microsoft.com/office/drawing/2014/main" id="{038C09DB-4E24-48A6-82B3-A5F775A40602}"/>
              </a:ext>
            </a:extLst>
          </p:cNvPr>
          <p:cNvSpPr txBox="1"/>
          <p:nvPr/>
        </p:nvSpPr>
        <p:spPr>
          <a:xfrm>
            <a:off x="6435307" y="1992701"/>
            <a:ext cx="499029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t>COMPONENTS</a:t>
            </a:r>
            <a:r>
              <a:rPr lang="en-GB" sz="2200">
                <a:ea typeface="+mn-lt"/>
                <a:cs typeface="+mn-lt"/>
              </a:rPr>
              <a:t> DESCRIPTION</a:t>
            </a:r>
            <a:endParaRPr lang="en-US"/>
          </a:p>
          <a:p>
            <a:pPr marL="285750" indent="-285750">
              <a:buFont typeface="Arial"/>
              <a:buChar char="•"/>
            </a:pPr>
            <a:r>
              <a:rPr lang="en-GB" sz="2400"/>
              <a:t>WORKING</a:t>
            </a:r>
            <a:r>
              <a:rPr lang="en-GB" sz="2200"/>
              <a:t> </a:t>
            </a:r>
            <a:endParaRPr lang="en-US" sz="2200"/>
          </a:p>
          <a:p>
            <a:pPr marL="285750" indent="-285750">
              <a:buFont typeface="Arial"/>
              <a:buChar char="•"/>
            </a:pPr>
            <a:r>
              <a:rPr lang="en-GB" sz="2200"/>
              <a:t>ADVANTADGES</a:t>
            </a:r>
          </a:p>
          <a:p>
            <a:pPr marL="285750" indent="-285750">
              <a:buFont typeface="Arial"/>
              <a:buChar char="•"/>
            </a:pPr>
            <a:r>
              <a:rPr lang="en-GB" sz="2200"/>
              <a:t>DRAWBACK</a:t>
            </a:r>
          </a:p>
          <a:p>
            <a:pPr marL="285750" indent="-285750">
              <a:buFont typeface="Arial"/>
              <a:buChar char="•"/>
            </a:pPr>
            <a:r>
              <a:rPr lang="en-GB" sz="2200"/>
              <a:t>FUTURE SCOPE</a:t>
            </a:r>
          </a:p>
        </p:txBody>
      </p:sp>
      <p:cxnSp>
        <p:nvCxnSpPr>
          <p:cNvPr id="5" name="Straight Arrow Connector 4">
            <a:extLst>
              <a:ext uri="{FF2B5EF4-FFF2-40B4-BE49-F238E27FC236}">
                <a16:creationId xmlns:a16="http://schemas.microsoft.com/office/drawing/2014/main" id="{6B2B7919-B2E3-BF48-A9EC-421988DAF355}"/>
              </a:ext>
            </a:extLst>
          </p:cNvPr>
          <p:cNvCxnSpPr>
            <a:cxnSpLocks/>
          </p:cNvCxnSpPr>
          <p:nvPr/>
        </p:nvCxnSpPr>
        <p:spPr>
          <a:xfrm>
            <a:off x="6045636" y="1990695"/>
            <a:ext cx="0" cy="3763523"/>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31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2DDE-5F4B-4F32-B848-F818D235D2EE}"/>
              </a:ext>
            </a:extLst>
          </p:cNvPr>
          <p:cNvSpPr>
            <a:spLocks noGrp="1"/>
          </p:cNvSpPr>
          <p:nvPr>
            <p:ph type="title"/>
          </p:nvPr>
        </p:nvSpPr>
        <p:spPr/>
        <p:txBody>
          <a:bodyPr/>
          <a:lstStyle/>
          <a:p>
            <a:r>
              <a:rPr lang="en-GB"/>
              <a:t>Abstract</a:t>
            </a:r>
          </a:p>
        </p:txBody>
      </p:sp>
      <p:sp>
        <p:nvSpPr>
          <p:cNvPr id="3" name="Content Placeholder 2">
            <a:extLst>
              <a:ext uri="{FF2B5EF4-FFF2-40B4-BE49-F238E27FC236}">
                <a16:creationId xmlns:a16="http://schemas.microsoft.com/office/drawing/2014/main" id="{AA07EB5E-EC53-4915-B53C-F28716CFF1D8}"/>
              </a:ext>
            </a:extLst>
          </p:cNvPr>
          <p:cNvSpPr>
            <a:spLocks noGrp="1"/>
          </p:cNvSpPr>
          <p:nvPr>
            <p:ph idx="1"/>
          </p:nvPr>
        </p:nvSpPr>
        <p:spPr/>
        <p:txBody>
          <a:bodyPr vert="horz" lIns="91440" tIns="45720" rIns="91440" bIns="45720" rtlCol="0" anchor="t">
            <a:normAutofit/>
          </a:bodyPr>
          <a:lstStyle/>
          <a:p>
            <a:pPr marL="0" indent="0">
              <a:buNone/>
            </a:pPr>
            <a:r>
              <a:rPr lang="en-GB"/>
              <a:t>This project involves the design and development of the circuit which</a:t>
            </a:r>
            <a:r>
              <a:rPr lang="en-US"/>
              <a:t> is</a:t>
            </a:r>
            <a:r>
              <a:rPr lang="en-GB"/>
              <a:t> capable of switching off the device connected at the output of the circuit after a certain delay is passed. Whenever the device is not used or the purpose of the device have been fulfilled and yet it is consuming power, to stop the consumption of the power this circuit can come in handy. The delay of the circuit is generated by an in built oscillator and the output is taken to the relay. The circuit is assembled on a general purpose PCB.  </a:t>
            </a:r>
          </a:p>
        </p:txBody>
      </p:sp>
    </p:spTree>
    <p:extLst>
      <p:ext uri="{BB962C8B-B14F-4D97-AF65-F5344CB8AC3E}">
        <p14:creationId xmlns:p14="http://schemas.microsoft.com/office/powerpoint/2010/main" val="30667352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5AAA-D824-4B70-B6BD-6C979A89F1BF}"/>
              </a:ext>
            </a:extLst>
          </p:cNvPr>
          <p:cNvSpPr>
            <a:spLocks noGrp="1"/>
          </p:cNvSpPr>
          <p:nvPr>
            <p:ph type="title"/>
          </p:nvPr>
        </p:nvSpPr>
        <p:spPr>
          <a:xfrm>
            <a:off x="1256431" y="618518"/>
            <a:ext cx="9790980" cy="1377929"/>
          </a:xfrm>
        </p:spPr>
        <p:txBody>
          <a:bodyPr/>
          <a:lstStyle/>
          <a:p>
            <a:r>
              <a:rPr lang="en-US"/>
              <a:t>Problem statement and proposed system :-</a:t>
            </a:r>
            <a:endParaRPr lang="en-IN"/>
          </a:p>
        </p:txBody>
      </p:sp>
      <p:sp>
        <p:nvSpPr>
          <p:cNvPr id="3" name="Content Placeholder 2">
            <a:extLst>
              <a:ext uri="{FF2B5EF4-FFF2-40B4-BE49-F238E27FC236}">
                <a16:creationId xmlns:a16="http://schemas.microsoft.com/office/drawing/2014/main" id="{A218EAEC-F26A-468D-BAF9-77CCAE04577C}"/>
              </a:ext>
            </a:extLst>
          </p:cNvPr>
          <p:cNvSpPr>
            <a:spLocks noGrp="1"/>
          </p:cNvSpPr>
          <p:nvPr>
            <p:ph idx="1"/>
          </p:nvPr>
        </p:nvSpPr>
        <p:spPr>
          <a:xfrm>
            <a:off x="1184544" y="2005072"/>
            <a:ext cx="9905999" cy="3541714"/>
          </a:xfrm>
        </p:spPr>
        <p:txBody>
          <a:bodyPr/>
          <a:lstStyle/>
          <a:p>
            <a:pPr marL="0" indent="0">
              <a:buNone/>
            </a:pPr>
            <a:r>
              <a:rPr lang="en-US"/>
              <a:t>In today’s modern world where technology has been one of our basic need &amp; this technology is driven by ‘electricity’. Every appliance or device which we use runs on electricity. But, we also need to save this electricity which is often neglected. For example: If the street lamp remains ‘ON’ during daytime, it leads to wastage of electricity in large amount. So, there was a need to design or implement the circuit which can automatically turn ‘OFF’ the street lamp, &amp; perform such type of small functions which will help us to save a lot of electricity</a:t>
            </a:r>
            <a:endParaRPr lang="en-IN"/>
          </a:p>
        </p:txBody>
      </p:sp>
    </p:spTree>
    <p:extLst>
      <p:ext uri="{BB962C8B-B14F-4D97-AF65-F5344CB8AC3E}">
        <p14:creationId xmlns:p14="http://schemas.microsoft.com/office/powerpoint/2010/main" val="396676448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9646-E626-49F4-AB2F-843398314657}"/>
              </a:ext>
            </a:extLst>
          </p:cNvPr>
          <p:cNvSpPr>
            <a:spLocks noGrp="1"/>
          </p:cNvSpPr>
          <p:nvPr>
            <p:ph type="title"/>
          </p:nvPr>
        </p:nvSpPr>
        <p:spPr>
          <a:xfrm>
            <a:off x="1141413" y="618518"/>
            <a:ext cx="9905998" cy="945239"/>
          </a:xfrm>
        </p:spPr>
        <p:txBody>
          <a:bodyPr/>
          <a:lstStyle/>
          <a:p>
            <a:r>
              <a:rPr lang="en-US"/>
              <a:t>Block diagram :-</a:t>
            </a:r>
            <a:endParaRPr lang="en-IN"/>
          </a:p>
        </p:txBody>
      </p:sp>
      <p:sp>
        <p:nvSpPr>
          <p:cNvPr id="3" name="Content Placeholder 2">
            <a:extLst>
              <a:ext uri="{FF2B5EF4-FFF2-40B4-BE49-F238E27FC236}">
                <a16:creationId xmlns:a16="http://schemas.microsoft.com/office/drawing/2014/main" id="{6965B4A0-6311-449D-82E7-081EBC99B56F}"/>
              </a:ext>
            </a:extLst>
          </p:cNvPr>
          <p:cNvSpPr>
            <a:spLocks noGrp="1"/>
          </p:cNvSpPr>
          <p:nvPr>
            <p:ph sz="half" idx="1"/>
          </p:nvPr>
        </p:nvSpPr>
        <p:spPr>
          <a:xfrm>
            <a:off x="1141410" y="2133600"/>
            <a:ext cx="3125790" cy="3246783"/>
          </a:xfrm>
        </p:spPr>
        <p:txBody>
          <a:bodyPr/>
          <a:lstStyle/>
          <a:p>
            <a:r>
              <a:rPr lang="en-US"/>
              <a:t>Power Supply</a:t>
            </a:r>
          </a:p>
          <a:p>
            <a:r>
              <a:rPr lang="en-US"/>
              <a:t>Input Frequency</a:t>
            </a:r>
          </a:p>
          <a:p>
            <a:r>
              <a:rPr lang="en-US"/>
              <a:t>RC Oscillator</a:t>
            </a:r>
          </a:p>
          <a:p>
            <a:r>
              <a:rPr lang="en-US"/>
              <a:t>14 Bit Ripple Counter</a:t>
            </a:r>
          </a:p>
          <a:p>
            <a:r>
              <a:rPr lang="en-US"/>
              <a:t>Relay</a:t>
            </a:r>
            <a:endParaRPr lang="en-IN"/>
          </a:p>
        </p:txBody>
      </p:sp>
      <p:pic>
        <p:nvPicPr>
          <p:cNvPr id="6" name="Content Placeholder 5">
            <a:extLst>
              <a:ext uri="{FF2B5EF4-FFF2-40B4-BE49-F238E27FC236}">
                <a16:creationId xmlns:a16="http://schemas.microsoft.com/office/drawing/2014/main" id="{2951DF23-875F-4D23-8A35-790921118D03}"/>
              </a:ext>
            </a:extLst>
          </p:cNvPr>
          <p:cNvPicPr>
            <a:picLocks noGrp="1" noChangeAspect="1"/>
          </p:cNvPicPr>
          <p:nvPr>
            <p:ph sz="half" idx="2"/>
          </p:nvPr>
        </p:nvPicPr>
        <p:blipFill>
          <a:blip r:embed="rId2"/>
          <a:stretch>
            <a:fillRect/>
          </a:stretch>
        </p:blipFill>
        <p:spPr>
          <a:xfrm>
            <a:off x="4267200" y="1431897"/>
            <a:ext cx="6698783" cy="5354637"/>
          </a:xfrm>
        </p:spPr>
      </p:pic>
    </p:spTree>
    <p:extLst>
      <p:ext uri="{BB962C8B-B14F-4D97-AF65-F5344CB8AC3E}">
        <p14:creationId xmlns:p14="http://schemas.microsoft.com/office/powerpoint/2010/main" val="125890605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491F-2751-461A-88AB-6B13FEAD1370}"/>
              </a:ext>
            </a:extLst>
          </p:cNvPr>
          <p:cNvSpPr>
            <a:spLocks noGrp="1"/>
          </p:cNvSpPr>
          <p:nvPr>
            <p:ph type="title"/>
          </p:nvPr>
        </p:nvSpPr>
        <p:spPr>
          <a:xfrm>
            <a:off x="1141413" y="618518"/>
            <a:ext cx="9905998" cy="958491"/>
          </a:xfrm>
        </p:spPr>
        <p:txBody>
          <a:bodyPr/>
          <a:lstStyle/>
          <a:p>
            <a:r>
              <a:rPr lang="en-US"/>
              <a:t>Circuit Diagram :-</a:t>
            </a:r>
            <a:endParaRPr lang="en-IN"/>
          </a:p>
        </p:txBody>
      </p:sp>
      <p:pic>
        <p:nvPicPr>
          <p:cNvPr id="5" name="Content Placeholder 4">
            <a:extLst>
              <a:ext uri="{FF2B5EF4-FFF2-40B4-BE49-F238E27FC236}">
                <a16:creationId xmlns:a16="http://schemas.microsoft.com/office/drawing/2014/main" id="{37B22D37-A8E0-4643-A6AA-E4FD6BDCDC96}"/>
              </a:ext>
            </a:extLst>
          </p:cNvPr>
          <p:cNvPicPr>
            <a:picLocks noGrp="1" noChangeAspect="1"/>
          </p:cNvPicPr>
          <p:nvPr>
            <p:ph idx="1"/>
          </p:nvPr>
        </p:nvPicPr>
        <p:blipFill rotWithShape="1">
          <a:blip r:embed="rId2"/>
          <a:srcRect b="4400"/>
          <a:stretch/>
        </p:blipFill>
        <p:spPr>
          <a:xfrm>
            <a:off x="1497496" y="1471614"/>
            <a:ext cx="7971108" cy="4166698"/>
          </a:xfrm>
          <a:effectLst>
            <a:reflection blurRad="6350" stA="50000" endA="275" endPos="40000" dist="101600" dir="5400000" sy="-100000" algn="bl" rotWithShape="0"/>
          </a:effectLst>
        </p:spPr>
      </p:pic>
    </p:spTree>
    <p:extLst>
      <p:ext uri="{BB962C8B-B14F-4D97-AF65-F5344CB8AC3E}">
        <p14:creationId xmlns:p14="http://schemas.microsoft.com/office/powerpoint/2010/main" val="188233352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27E0-61AC-498B-B327-1C3078B6C38E}"/>
              </a:ext>
            </a:extLst>
          </p:cNvPr>
          <p:cNvSpPr>
            <a:spLocks noGrp="1"/>
          </p:cNvSpPr>
          <p:nvPr>
            <p:ph type="title"/>
          </p:nvPr>
        </p:nvSpPr>
        <p:spPr>
          <a:xfrm>
            <a:off x="839488" y="2530707"/>
            <a:ext cx="3134263" cy="1478570"/>
          </a:xfrm>
        </p:spPr>
        <p:txBody>
          <a:bodyPr/>
          <a:lstStyle/>
          <a:p>
            <a:r>
              <a:rPr lang="en-GB"/>
              <a:t>Implemented circuit</a:t>
            </a:r>
            <a:endParaRPr lang="en-US"/>
          </a:p>
        </p:txBody>
      </p:sp>
      <p:pic>
        <p:nvPicPr>
          <p:cNvPr id="4" name="Picture 4">
            <a:extLst>
              <a:ext uri="{FF2B5EF4-FFF2-40B4-BE49-F238E27FC236}">
                <a16:creationId xmlns:a16="http://schemas.microsoft.com/office/drawing/2014/main" id="{1DB80F4F-6317-4796-AF6B-D6FC57565E53}"/>
              </a:ext>
            </a:extLst>
          </p:cNvPr>
          <p:cNvPicPr>
            <a:picLocks noGrp="1" noChangeAspect="1"/>
          </p:cNvPicPr>
          <p:nvPr>
            <p:ph idx="1"/>
          </p:nvPr>
        </p:nvPicPr>
        <p:blipFill>
          <a:blip r:embed="rId2"/>
          <a:stretch>
            <a:fillRect/>
          </a:stretch>
        </p:blipFill>
        <p:spPr>
          <a:xfrm>
            <a:off x="5080365" y="409185"/>
            <a:ext cx="5895599" cy="5885223"/>
          </a:xfrm>
        </p:spPr>
      </p:pic>
    </p:spTree>
    <p:extLst>
      <p:ext uri="{BB962C8B-B14F-4D97-AF65-F5344CB8AC3E}">
        <p14:creationId xmlns:p14="http://schemas.microsoft.com/office/powerpoint/2010/main" val="2549948596"/>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DB5C-443C-40F0-AF5B-BE643FA42E28}"/>
              </a:ext>
            </a:extLst>
          </p:cNvPr>
          <p:cNvSpPr>
            <a:spLocks noGrp="1"/>
          </p:cNvSpPr>
          <p:nvPr>
            <p:ph type="title"/>
          </p:nvPr>
        </p:nvSpPr>
        <p:spPr>
          <a:xfrm>
            <a:off x="1469042" y="296899"/>
            <a:ext cx="9905998" cy="454908"/>
          </a:xfrm>
        </p:spPr>
        <p:txBody>
          <a:bodyPr>
            <a:normAutofit fontScale="90000"/>
          </a:bodyPr>
          <a:lstStyle/>
          <a:p>
            <a:r>
              <a:rPr lang="en-US"/>
              <a:t>Component list :-</a:t>
            </a:r>
            <a:endParaRPr lang="en-IN"/>
          </a:p>
        </p:txBody>
      </p:sp>
      <p:graphicFrame>
        <p:nvGraphicFramePr>
          <p:cNvPr id="11" name="Table 11">
            <a:extLst>
              <a:ext uri="{FF2B5EF4-FFF2-40B4-BE49-F238E27FC236}">
                <a16:creationId xmlns:a16="http://schemas.microsoft.com/office/drawing/2014/main" id="{2C50CD6A-C32A-4192-98D9-F120757A5049}"/>
              </a:ext>
            </a:extLst>
          </p:cNvPr>
          <p:cNvGraphicFramePr>
            <a:graphicFrameLocks noGrp="1"/>
          </p:cNvGraphicFramePr>
          <p:nvPr>
            <p:ph idx="1"/>
            <p:extLst>
              <p:ext uri="{D42A27DB-BD31-4B8C-83A1-F6EECF244321}">
                <p14:modId xmlns:p14="http://schemas.microsoft.com/office/powerpoint/2010/main" val="2617439096"/>
              </p:ext>
            </p:extLst>
          </p:nvPr>
        </p:nvGraphicFramePr>
        <p:xfrm>
          <a:off x="1012017" y="1074051"/>
          <a:ext cx="8771212" cy="4853596"/>
        </p:xfrm>
        <a:graphic>
          <a:graphicData uri="http://schemas.openxmlformats.org/drawingml/2006/table">
            <a:tbl>
              <a:tblPr firstRow="1" bandRow="1">
                <a:tableStyleId>{21E4AEA4-8DFA-4A89-87EB-49C32662AFE0}</a:tableStyleId>
              </a:tblPr>
              <a:tblGrid>
                <a:gridCol w="1184425">
                  <a:extLst>
                    <a:ext uri="{9D8B030D-6E8A-4147-A177-3AD203B41FA5}">
                      <a16:colId xmlns:a16="http://schemas.microsoft.com/office/drawing/2014/main" val="2890525310"/>
                    </a:ext>
                  </a:extLst>
                </a:gridCol>
                <a:gridCol w="1753933">
                  <a:extLst>
                    <a:ext uri="{9D8B030D-6E8A-4147-A177-3AD203B41FA5}">
                      <a16:colId xmlns:a16="http://schemas.microsoft.com/office/drawing/2014/main" val="2783685660"/>
                    </a:ext>
                  </a:extLst>
                </a:gridCol>
                <a:gridCol w="5832854">
                  <a:extLst>
                    <a:ext uri="{9D8B030D-6E8A-4147-A177-3AD203B41FA5}">
                      <a16:colId xmlns:a16="http://schemas.microsoft.com/office/drawing/2014/main" val="3461696747"/>
                    </a:ext>
                  </a:extLst>
                </a:gridCol>
              </a:tblGrid>
              <a:tr h="441236">
                <a:tc>
                  <a:txBody>
                    <a:bodyPr/>
                    <a:lstStyle/>
                    <a:p>
                      <a:pPr algn="ctr"/>
                      <a:r>
                        <a:rPr lang="en-US"/>
                        <a:t>Sr. No</a:t>
                      </a:r>
                      <a:endParaRPr lang="en-IN"/>
                    </a:p>
                  </a:txBody>
                  <a:tcPr/>
                </a:tc>
                <a:tc>
                  <a:txBody>
                    <a:bodyPr/>
                    <a:lstStyle/>
                    <a:p>
                      <a:pPr algn="ctr"/>
                      <a:r>
                        <a:rPr lang="en-US"/>
                        <a:t>Component</a:t>
                      </a:r>
                      <a:endParaRPr lang="en-IN"/>
                    </a:p>
                  </a:txBody>
                  <a:tcPr/>
                </a:tc>
                <a:tc>
                  <a:txBody>
                    <a:bodyPr/>
                    <a:lstStyle/>
                    <a:p>
                      <a:pPr algn="ctr"/>
                      <a:r>
                        <a:rPr lang="en-US"/>
                        <a:t>Value</a:t>
                      </a:r>
                      <a:endParaRPr lang="en-IN"/>
                    </a:p>
                  </a:txBody>
                  <a:tcPr/>
                </a:tc>
                <a:extLst>
                  <a:ext uri="{0D108BD9-81ED-4DB2-BD59-A6C34878D82A}">
                    <a16:rowId xmlns:a16="http://schemas.microsoft.com/office/drawing/2014/main" val="2925139421"/>
                  </a:ext>
                </a:extLst>
              </a:tr>
              <a:tr h="441236">
                <a:tc>
                  <a:txBody>
                    <a:bodyPr/>
                    <a:lstStyle/>
                    <a:p>
                      <a:pPr algn="ctr"/>
                      <a:r>
                        <a:rPr lang="en-US"/>
                        <a:t>1.</a:t>
                      </a:r>
                    </a:p>
                  </a:txBody>
                  <a:tcPr/>
                </a:tc>
                <a:tc>
                  <a:txBody>
                    <a:bodyPr/>
                    <a:lstStyle/>
                    <a:p>
                      <a:pPr algn="ctr"/>
                      <a:r>
                        <a:rPr lang="en-US"/>
                        <a:t>Resistor</a:t>
                      </a:r>
                      <a:endParaRPr lang="en-IN"/>
                    </a:p>
                  </a:txBody>
                  <a:tcPr/>
                </a:tc>
                <a:tc>
                  <a:txBody>
                    <a:bodyPr/>
                    <a:lstStyle/>
                    <a:p>
                      <a:pPr algn="ctr"/>
                      <a:r>
                        <a:rPr lang="en-US"/>
                        <a:t>4.7M</a:t>
                      </a:r>
                      <a:r>
                        <a:rPr lang="el-GR"/>
                        <a:t>Ω</a:t>
                      </a:r>
                      <a:r>
                        <a:rPr lang="en-US"/>
                        <a:t>,  4.7k</a:t>
                      </a:r>
                      <a:r>
                        <a:rPr lang="el-GR"/>
                        <a:t>Ω</a:t>
                      </a:r>
                      <a:r>
                        <a:rPr lang="en-US"/>
                        <a:t> x 3, 150k</a:t>
                      </a:r>
                      <a:r>
                        <a:rPr lang="el-GR"/>
                        <a:t>Ω</a:t>
                      </a:r>
                      <a:r>
                        <a:rPr lang="en-US"/>
                        <a:t> , 100k</a:t>
                      </a:r>
                      <a:r>
                        <a:rPr lang="el-GR"/>
                        <a:t>Ω</a:t>
                      </a:r>
                      <a:endParaRPr lang="en-IN"/>
                    </a:p>
                  </a:txBody>
                  <a:tcPr/>
                </a:tc>
                <a:extLst>
                  <a:ext uri="{0D108BD9-81ED-4DB2-BD59-A6C34878D82A}">
                    <a16:rowId xmlns:a16="http://schemas.microsoft.com/office/drawing/2014/main" val="1393924512"/>
                  </a:ext>
                </a:extLst>
              </a:tr>
              <a:tr h="441236">
                <a:tc>
                  <a:txBody>
                    <a:bodyPr/>
                    <a:lstStyle/>
                    <a:p>
                      <a:pPr algn="ctr"/>
                      <a:r>
                        <a:rPr lang="en-US"/>
                        <a:t>2.</a:t>
                      </a:r>
                      <a:endParaRPr lang="en-IN"/>
                    </a:p>
                  </a:txBody>
                  <a:tcPr/>
                </a:tc>
                <a:tc>
                  <a:txBody>
                    <a:bodyPr/>
                    <a:lstStyle/>
                    <a:p>
                      <a:pPr algn="ctr"/>
                      <a:r>
                        <a:rPr lang="en-US"/>
                        <a:t>Potentiometer</a:t>
                      </a:r>
                      <a:endParaRPr lang="en-IN"/>
                    </a:p>
                  </a:txBody>
                  <a:tcPr/>
                </a:tc>
                <a:tc>
                  <a:txBody>
                    <a:bodyPr/>
                    <a:lstStyle/>
                    <a:p>
                      <a:pPr algn="ctr"/>
                      <a:r>
                        <a:rPr lang="en-US"/>
                        <a:t>470k</a:t>
                      </a:r>
                      <a:r>
                        <a:rPr lang="el-GR"/>
                        <a:t>Ω</a:t>
                      </a:r>
                      <a:endParaRPr lang="en-IN"/>
                    </a:p>
                  </a:txBody>
                  <a:tcPr/>
                </a:tc>
                <a:extLst>
                  <a:ext uri="{0D108BD9-81ED-4DB2-BD59-A6C34878D82A}">
                    <a16:rowId xmlns:a16="http://schemas.microsoft.com/office/drawing/2014/main" val="1408279584"/>
                  </a:ext>
                </a:extLst>
              </a:tr>
              <a:tr h="441236">
                <a:tc>
                  <a:txBody>
                    <a:bodyPr/>
                    <a:lstStyle/>
                    <a:p>
                      <a:pPr algn="ctr"/>
                      <a:r>
                        <a:rPr lang="en-US"/>
                        <a:t>3. </a:t>
                      </a:r>
                      <a:endParaRPr lang="en-IN"/>
                    </a:p>
                  </a:txBody>
                  <a:tcPr/>
                </a:tc>
                <a:tc>
                  <a:txBody>
                    <a:bodyPr/>
                    <a:lstStyle/>
                    <a:p>
                      <a:pPr algn="ctr"/>
                      <a:r>
                        <a:rPr lang="en-US"/>
                        <a:t>Capacitor</a:t>
                      </a:r>
                      <a:endParaRPr lang="en-IN"/>
                    </a:p>
                  </a:txBody>
                  <a:tcPr/>
                </a:tc>
                <a:tc>
                  <a:txBody>
                    <a:bodyPr/>
                    <a:lstStyle/>
                    <a:p>
                      <a:pPr algn="ctr"/>
                      <a:r>
                        <a:rPr lang="en-US"/>
                        <a:t>100nf x 2, 10uf Electrolytic</a:t>
                      </a:r>
                      <a:endParaRPr lang="en-IN"/>
                    </a:p>
                  </a:txBody>
                  <a:tcPr/>
                </a:tc>
                <a:extLst>
                  <a:ext uri="{0D108BD9-81ED-4DB2-BD59-A6C34878D82A}">
                    <a16:rowId xmlns:a16="http://schemas.microsoft.com/office/drawing/2014/main" val="2327351379"/>
                  </a:ext>
                </a:extLst>
              </a:tr>
              <a:tr h="441236">
                <a:tc>
                  <a:txBody>
                    <a:bodyPr/>
                    <a:lstStyle/>
                    <a:p>
                      <a:pPr algn="ctr"/>
                      <a:r>
                        <a:rPr lang="en-US"/>
                        <a:t>4.</a:t>
                      </a:r>
                      <a:endParaRPr lang="en-IN"/>
                    </a:p>
                  </a:txBody>
                  <a:tcPr/>
                </a:tc>
                <a:tc>
                  <a:txBody>
                    <a:bodyPr/>
                    <a:lstStyle/>
                    <a:p>
                      <a:pPr algn="ctr"/>
                      <a:r>
                        <a:rPr lang="en-US"/>
                        <a:t>Transistor</a:t>
                      </a:r>
                      <a:endParaRPr lang="en-IN"/>
                    </a:p>
                  </a:txBody>
                  <a:tcPr/>
                </a:tc>
                <a:tc>
                  <a:txBody>
                    <a:bodyPr/>
                    <a:lstStyle/>
                    <a:p>
                      <a:pPr algn="ctr"/>
                      <a:r>
                        <a:rPr lang="en-US"/>
                        <a:t>BC 547</a:t>
                      </a:r>
                      <a:endParaRPr lang="en-IN"/>
                    </a:p>
                  </a:txBody>
                  <a:tcPr/>
                </a:tc>
                <a:extLst>
                  <a:ext uri="{0D108BD9-81ED-4DB2-BD59-A6C34878D82A}">
                    <a16:rowId xmlns:a16="http://schemas.microsoft.com/office/drawing/2014/main" val="3374994353"/>
                  </a:ext>
                </a:extLst>
              </a:tr>
              <a:tr h="441236">
                <a:tc>
                  <a:txBody>
                    <a:bodyPr/>
                    <a:lstStyle/>
                    <a:p>
                      <a:pPr algn="ctr"/>
                      <a:r>
                        <a:rPr lang="en-US"/>
                        <a:t>5.</a:t>
                      </a:r>
                      <a:endParaRPr lang="en-IN"/>
                    </a:p>
                  </a:txBody>
                  <a:tcPr/>
                </a:tc>
                <a:tc>
                  <a:txBody>
                    <a:bodyPr/>
                    <a:lstStyle/>
                    <a:p>
                      <a:pPr algn="ctr"/>
                      <a:r>
                        <a:rPr lang="en-US"/>
                        <a:t>Push Button</a:t>
                      </a:r>
                      <a:endParaRPr lang="en-IN"/>
                    </a:p>
                  </a:txBody>
                  <a:tcPr/>
                </a:tc>
                <a:tc>
                  <a:txBody>
                    <a:bodyPr/>
                    <a:lstStyle/>
                    <a:p>
                      <a:pPr algn="ctr"/>
                      <a:r>
                        <a:rPr lang="en-US"/>
                        <a:t>4 terminals</a:t>
                      </a:r>
                      <a:endParaRPr lang="en-IN"/>
                    </a:p>
                  </a:txBody>
                  <a:tcPr/>
                </a:tc>
                <a:extLst>
                  <a:ext uri="{0D108BD9-81ED-4DB2-BD59-A6C34878D82A}">
                    <a16:rowId xmlns:a16="http://schemas.microsoft.com/office/drawing/2014/main" val="4151013957"/>
                  </a:ext>
                </a:extLst>
              </a:tr>
              <a:tr h="441236">
                <a:tc>
                  <a:txBody>
                    <a:bodyPr/>
                    <a:lstStyle/>
                    <a:p>
                      <a:pPr algn="ctr"/>
                      <a:r>
                        <a:rPr lang="en-US"/>
                        <a:t>6.</a:t>
                      </a:r>
                      <a:endParaRPr lang="en-IN"/>
                    </a:p>
                  </a:txBody>
                  <a:tcPr/>
                </a:tc>
                <a:tc>
                  <a:txBody>
                    <a:bodyPr/>
                    <a:lstStyle/>
                    <a:p>
                      <a:pPr algn="ctr"/>
                      <a:r>
                        <a:rPr lang="en-US"/>
                        <a:t>IC</a:t>
                      </a:r>
                      <a:endParaRPr lang="en-IN"/>
                    </a:p>
                  </a:txBody>
                  <a:tcPr/>
                </a:tc>
                <a:tc>
                  <a:txBody>
                    <a:bodyPr/>
                    <a:lstStyle/>
                    <a:p>
                      <a:pPr algn="ctr"/>
                      <a:r>
                        <a:rPr lang="en-US"/>
                        <a:t>4060</a:t>
                      </a:r>
                      <a:endParaRPr lang="en-IN"/>
                    </a:p>
                  </a:txBody>
                  <a:tcPr/>
                </a:tc>
                <a:extLst>
                  <a:ext uri="{0D108BD9-81ED-4DB2-BD59-A6C34878D82A}">
                    <a16:rowId xmlns:a16="http://schemas.microsoft.com/office/drawing/2014/main" val="959838048"/>
                  </a:ext>
                </a:extLst>
              </a:tr>
              <a:tr h="441236">
                <a:tc>
                  <a:txBody>
                    <a:bodyPr/>
                    <a:lstStyle/>
                    <a:p>
                      <a:pPr algn="ctr"/>
                      <a:r>
                        <a:rPr lang="en-US"/>
                        <a:t>7.</a:t>
                      </a:r>
                      <a:endParaRPr lang="en-IN"/>
                    </a:p>
                  </a:txBody>
                  <a:tcPr/>
                </a:tc>
                <a:tc>
                  <a:txBody>
                    <a:bodyPr/>
                    <a:lstStyle/>
                    <a:p>
                      <a:pPr algn="ctr"/>
                      <a:r>
                        <a:rPr lang="en-US"/>
                        <a:t>Relay</a:t>
                      </a:r>
                      <a:endParaRPr lang="en-IN"/>
                    </a:p>
                  </a:txBody>
                  <a:tcPr/>
                </a:tc>
                <a:tc>
                  <a:txBody>
                    <a:bodyPr/>
                    <a:lstStyle/>
                    <a:p>
                      <a:pPr algn="ctr"/>
                      <a:r>
                        <a:rPr lang="en-US"/>
                        <a:t>12 V</a:t>
                      </a:r>
                      <a:endParaRPr lang="en-IN"/>
                    </a:p>
                  </a:txBody>
                  <a:tcPr/>
                </a:tc>
                <a:extLst>
                  <a:ext uri="{0D108BD9-81ED-4DB2-BD59-A6C34878D82A}">
                    <a16:rowId xmlns:a16="http://schemas.microsoft.com/office/drawing/2014/main" val="1853639215"/>
                  </a:ext>
                </a:extLst>
              </a:tr>
              <a:tr h="441236">
                <a:tc>
                  <a:txBody>
                    <a:bodyPr/>
                    <a:lstStyle/>
                    <a:p>
                      <a:pPr algn="ctr"/>
                      <a:r>
                        <a:rPr lang="en-US"/>
                        <a:t>8.</a:t>
                      </a:r>
                      <a:endParaRPr lang="en-IN"/>
                    </a:p>
                  </a:txBody>
                  <a:tcPr/>
                </a:tc>
                <a:tc>
                  <a:txBody>
                    <a:bodyPr/>
                    <a:lstStyle/>
                    <a:p>
                      <a:pPr algn="ctr"/>
                      <a:r>
                        <a:rPr lang="en-US"/>
                        <a:t>Zener Diode</a:t>
                      </a:r>
                      <a:endParaRPr lang="en-IN"/>
                    </a:p>
                  </a:txBody>
                  <a:tcPr/>
                </a:tc>
                <a:tc>
                  <a:txBody>
                    <a:bodyPr/>
                    <a:lstStyle/>
                    <a:p>
                      <a:pPr algn="ctr"/>
                      <a:r>
                        <a:rPr lang="en-US"/>
                        <a:t>1N4148 x 2</a:t>
                      </a:r>
                      <a:endParaRPr lang="en-IN"/>
                    </a:p>
                  </a:txBody>
                  <a:tcPr/>
                </a:tc>
                <a:extLst>
                  <a:ext uri="{0D108BD9-81ED-4DB2-BD59-A6C34878D82A}">
                    <a16:rowId xmlns:a16="http://schemas.microsoft.com/office/drawing/2014/main" val="3263478667"/>
                  </a:ext>
                </a:extLst>
              </a:tr>
              <a:tr h="441236">
                <a:tc>
                  <a:txBody>
                    <a:bodyPr/>
                    <a:lstStyle/>
                    <a:p>
                      <a:pPr algn="ctr"/>
                      <a:r>
                        <a:rPr lang="en-US"/>
                        <a:t>9.</a:t>
                      </a:r>
                      <a:endParaRPr lang="en-IN"/>
                    </a:p>
                  </a:txBody>
                  <a:tcPr/>
                </a:tc>
                <a:tc>
                  <a:txBody>
                    <a:bodyPr/>
                    <a:lstStyle/>
                    <a:p>
                      <a:pPr algn="ctr"/>
                      <a:r>
                        <a:rPr lang="en-US"/>
                        <a:t>Power Supply</a:t>
                      </a:r>
                      <a:endParaRPr lang="en-IN"/>
                    </a:p>
                  </a:txBody>
                  <a:tcPr/>
                </a:tc>
                <a:tc>
                  <a:txBody>
                    <a:bodyPr/>
                    <a:lstStyle/>
                    <a:p>
                      <a:pPr algn="ctr"/>
                      <a:r>
                        <a:rPr lang="en-US"/>
                        <a:t>9V, DC</a:t>
                      </a:r>
                      <a:endParaRPr lang="en-IN"/>
                    </a:p>
                  </a:txBody>
                  <a:tcPr/>
                </a:tc>
                <a:extLst>
                  <a:ext uri="{0D108BD9-81ED-4DB2-BD59-A6C34878D82A}">
                    <a16:rowId xmlns:a16="http://schemas.microsoft.com/office/drawing/2014/main" val="956316541"/>
                  </a:ext>
                </a:extLst>
              </a:tr>
              <a:tr h="441236">
                <a:tc>
                  <a:txBody>
                    <a:bodyPr/>
                    <a:lstStyle/>
                    <a:p>
                      <a:pPr algn="ctr"/>
                      <a:r>
                        <a:rPr lang="en-US"/>
                        <a:t>10.</a:t>
                      </a:r>
                      <a:endParaRPr lang="en-IN"/>
                    </a:p>
                  </a:txBody>
                  <a:tcPr/>
                </a:tc>
                <a:tc>
                  <a:txBody>
                    <a:bodyPr/>
                    <a:lstStyle/>
                    <a:p>
                      <a:pPr algn="ctr"/>
                      <a:r>
                        <a:rPr lang="en-US"/>
                        <a:t>LEDs</a:t>
                      </a:r>
                      <a:endParaRPr lang="en-IN"/>
                    </a:p>
                  </a:txBody>
                  <a:tcPr/>
                </a:tc>
                <a:tc>
                  <a:txBody>
                    <a:bodyPr/>
                    <a:lstStyle/>
                    <a:p>
                      <a:pPr algn="ctr"/>
                      <a:r>
                        <a:rPr lang="en-US"/>
                        <a:t>2</a:t>
                      </a:r>
                      <a:endParaRPr lang="en-IN"/>
                    </a:p>
                  </a:txBody>
                  <a:tcPr/>
                </a:tc>
                <a:extLst>
                  <a:ext uri="{0D108BD9-81ED-4DB2-BD59-A6C34878D82A}">
                    <a16:rowId xmlns:a16="http://schemas.microsoft.com/office/drawing/2014/main" val="2642112723"/>
                  </a:ext>
                </a:extLst>
              </a:tr>
            </a:tbl>
          </a:graphicData>
        </a:graphic>
      </p:graphicFrame>
    </p:spTree>
    <p:extLst>
      <p:ext uri="{BB962C8B-B14F-4D97-AF65-F5344CB8AC3E}">
        <p14:creationId xmlns:p14="http://schemas.microsoft.com/office/powerpoint/2010/main" val="402518239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C7C9929-6822-49F3-AAB0-7E3850C64FB0}"/>
              </a:ext>
            </a:extLst>
          </p:cNvPr>
          <p:cNvGraphicFramePr>
            <a:graphicFrameLocks noGrp="1"/>
          </p:cNvGraphicFramePr>
          <p:nvPr>
            <p:extLst>
              <p:ext uri="{D42A27DB-BD31-4B8C-83A1-F6EECF244321}">
                <p14:modId xmlns:p14="http://schemas.microsoft.com/office/powerpoint/2010/main" val="3320096615"/>
              </p:ext>
            </p:extLst>
          </p:nvPr>
        </p:nvGraphicFramePr>
        <p:xfrm>
          <a:off x="1034019" y="1297470"/>
          <a:ext cx="9967629" cy="4572000"/>
        </p:xfrm>
        <a:graphic>
          <a:graphicData uri="http://schemas.openxmlformats.org/drawingml/2006/table">
            <a:tbl>
              <a:tblPr firstRow="1" bandRow="1">
                <a:tableStyleId>{5C22544A-7EE6-4342-B048-85BDC9FD1C3A}</a:tableStyleId>
              </a:tblPr>
              <a:tblGrid>
                <a:gridCol w="3322543">
                  <a:extLst>
                    <a:ext uri="{9D8B030D-6E8A-4147-A177-3AD203B41FA5}">
                      <a16:colId xmlns:a16="http://schemas.microsoft.com/office/drawing/2014/main" val="536410762"/>
                    </a:ext>
                  </a:extLst>
                </a:gridCol>
                <a:gridCol w="3322543">
                  <a:extLst>
                    <a:ext uri="{9D8B030D-6E8A-4147-A177-3AD203B41FA5}">
                      <a16:colId xmlns:a16="http://schemas.microsoft.com/office/drawing/2014/main" val="211319552"/>
                    </a:ext>
                  </a:extLst>
                </a:gridCol>
                <a:gridCol w="3322543">
                  <a:extLst>
                    <a:ext uri="{9D8B030D-6E8A-4147-A177-3AD203B41FA5}">
                      <a16:colId xmlns:a16="http://schemas.microsoft.com/office/drawing/2014/main" val="1962132775"/>
                    </a:ext>
                  </a:extLst>
                </a:gridCol>
              </a:tblGrid>
              <a:tr h="370838">
                <a:tc>
                  <a:txBody>
                    <a:bodyPr/>
                    <a:lstStyle/>
                    <a:p>
                      <a:pPr marL="342900" indent="-342900">
                        <a:buFont typeface="Arial"/>
                        <a:buChar char="•"/>
                      </a:pPr>
                      <a:r>
                        <a:rPr lang="en-GB" sz="2400"/>
                        <a:t>IC 4020</a:t>
                      </a:r>
                    </a:p>
                  </a:txBody>
                  <a:tcPr/>
                </a:tc>
                <a:tc>
                  <a:txBody>
                    <a:bodyPr/>
                    <a:lstStyle/>
                    <a:p>
                      <a:pPr marL="342900" lvl="0" indent="-342900">
                        <a:buFont typeface="Arial"/>
                        <a:buChar char="•"/>
                      </a:pPr>
                      <a:r>
                        <a:rPr lang="en-GB" sz="2400"/>
                        <a:t>IC 4040</a:t>
                      </a:r>
                    </a:p>
                  </a:txBody>
                  <a:tcPr/>
                </a:tc>
                <a:tc>
                  <a:txBody>
                    <a:bodyPr/>
                    <a:lstStyle/>
                    <a:p>
                      <a:pPr marL="342900" lvl="0" indent="-342900">
                        <a:buFont typeface="Arial"/>
                        <a:buChar char="•"/>
                      </a:pPr>
                      <a:r>
                        <a:rPr lang="en-GB" sz="2400"/>
                        <a:t>IC 4060</a:t>
                      </a:r>
                      <a:endParaRPr lang="en-US"/>
                    </a:p>
                  </a:txBody>
                  <a:tcPr/>
                </a:tc>
                <a:extLst>
                  <a:ext uri="{0D108BD9-81ED-4DB2-BD59-A6C34878D82A}">
                    <a16:rowId xmlns:a16="http://schemas.microsoft.com/office/drawing/2014/main" val="3696867359"/>
                  </a:ext>
                </a:extLst>
              </a:tr>
              <a:tr h="3876675">
                <a:tc>
                  <a:txBody>
                    <a:bodyPr/>
                    <a:lstStyle/>
                    <a:p>
                      <a:pPr marL="342900" indent="-342900">
                        <a:buFont typeface="Arial"/>
                        <a:buChar char="•"/>
                      </a:pPr>
                      <a:r>
                        <a:rPr lang="en-GB" sz="2400"/>
                        <a:t>14 bit ripple counter</a:t>
                      </a:r>
                    </a:p>
                    <a:p>
                      <a:pPr marL="342900" lvl="0" indent="-342900">
                        <a:buFont typeface="Arial"/>
                        <a:buChar char="•"/>
                      </a:pPr>
                      <a:r>
                        <a:rPr lang="en-GB" sz="2400"/>
                        <a:t>Maximum delay up to 2hrs</a:t>
                      </a:r>
                    </a:p>
                    <a:p>
                      <a:pPr marL="342900" lvl="0" indent="-342900">
                        <a:buFont typeface="Arial"/>
                        <a:buChar char="•"/>
                      </a:pPr>
                      <a:r>
                        <a:rPr lang="en-GB" sz="2400"/>
                        <a:t>Doesn't have an in built oscillator </a:t>
                      </a:r>
                    </a:p>
                    <a:p>
                      <a:pPr marL="342900" lvl="0" indent="-342900">
                        <a:buFont typeface="Arial"/>
                        <a:buChar char="•"/>
                      </a:pPr>
                      <a:r>
                        <a:rPr lang="en-GB" sz="2400"/>
                        <a:t>Need an external clock to start the counting.</a:t>
                      </a:r>
                    </a:p>
                  </a:txBody>
                  <a:tcPr/>
                </a:tc>
                <a:tc>
                  <a:txBody>
                    <a:bodyPr/>
                    <a:lstStyle/>
                    <a:p>
                      <a:pPr marL="342900" lvl="0" indent="-342900">
                        <a:buFont typeface="Arial"/>
                        <a:buChar char="•"/>
                      </a:pPr>
                      <a:r>
                        <a:rPr lang="en-GB" sz="2400"/>
                        <a:t>12 bit ripple binary counter</a:t>
                      </a:r>
                      <a:endParaRPr lang="en-GB" sz="2400" dirty="0"/>
                    </a:p>
                    <a:p>
                      <a:pPr marL="342900" lvl="0" indent="-342900">
                        <a:buFont typeface="Arial"/>
                        <a:buChar char="•"/>
                      </a:pPr>
                      <a:r>
                        <a:rPr lang="en-GB" sz="2400" b="0" i="0" u="none" strike="noStrike" noProof="0">
                          <a:latin typeface="TW Cen MT"/>
                        </a:rPr>
                        <a:t>Maximum delay up to 24hrs and cannot be increased by changing the values.</a:t>
                      </a:r>
                      <a:r>
                        <a:rPr lang="en-GB" sz="2400" dirty="0"/>
                        <a:t> </a:t>
                      </a:r>
                    </a:p>
                    <a:p>
                      <a:pPr marL="342900" lvl="0" indent="-342900">
                        <a:buClr>
                          <a:srgbClr val="000000"/>
                        </a:buClr>
                        <a:buFont typeface="Arial,Sans-Serif"/>
                        <a:buChar char="•"/>
                      </a:pPr>
                      <a:r>
                        <a:rPr lang="en-GB" sz="2400" b="0" i="0" u="none" strike="noStrike" noProof="0">
                          <a:latin typeface="Tw Cen MT"/>
                        </a:rPr>
                        <a:t>Doesn't have an in built oscillator </a:t>
                      </a:r>
                      <a:endParaRPr lang="en-US" sz="2400" b="0" i="0" u="none" strike="noStrike" noProof="0">
                        <a:latin typeface="Tw Cen MT"/>
                      </a:endParaRPr>
                    </a:p>
                    <a:p>
                      <a:pPr marL="342900" lvl="0" indent="-342900">
                        <a:buClr>
                          <a:srgbClr val="000000"/>
                        </a:buClr>
                        <a:buFont typeface="Arial,Sans-Serif"/>
                        <a:buChar char="•"/>
                      </a:pPr>
                      <a:r>
                        <a:rPr lang="en-GB" sz="2400" b="0" i="0" u="none" strike="noStrike" noProof="0">
                          <a:latin typeface="Tw Cen MT"/>
                        </a:rPr>
                        <a:t>Need an external clock to start the counting.</a:t>
                      </a:r>
                      <a:endParaRPr lang="en-GB"/>
                    </a:p>
                  </a:txBody>
                  <a:tcPr/>
                </a:tc>
                <a:tc>
                  <a:txBody>
                    <a:bodyPr/>
                    <a:lstStyle/>
                    <a:p>
                      <a:pPr marL="285750" lvl="0" indent="-285750">
                        <a:buFont typeface="Arial"/>
                        <a:buChar char="•"/>
                      </a:pPr>
                      <a:r>
                        <a:rPr lang="en-GB" sz="2400" b="0" i="0" u="none" strike="noStrike" noProof="0">
                          <a:latin typeface="Tw Cen MT"/>
                        </a:rPr>
                        <a:t>14 bit ripple counter</a:t>
                      </a:r>
                      <a:endParaRPr lang="en-US" sz="2400" b="0" i="0" u="none" strike="noStrike" noProof="0">
                        <a:latin typeface="Tw Cen MT"/>
                      </a:endParaRPr>
                    </a:p>
                    <a:p>
                      <a:pPr marL="285750" lvl="0" indent="-285750">
                        <a:buFont typeface="Arial"/>
                        <a:buChar char="•"/>
                      </a:pPr>
                      <a:r>
                        <a:rPr lang="en-GB" sz="2400" b="0" i="0" u="none" strike="noStrike" noProof="0">
                          <a:latin typeface="Tw Cen MT"/>
                        </a:rPr>
                        <a:t>Maximum delay up to 24hrs and can be increased by changing the values.</a:t>
                      </a:r>
                      <a:endParaRPr lang="en-US" sz="2400" b="0" i="0" u="none" strike="noStrike" noProof="0">
                        <a:latin typeface="Tw Cen MT"/>
                      </a:endParaRPr>
                    </a:p>
                    <a:p>
                      <a:pPr marL="285750" lvl="0" indent="-285750">
                        <a:buFont typeface="Arial"/>
                        <a:buChar char="•"/>
                      </a:pPr>
                      <a:r>
                        <a:rPr lang="en-GB" sz="2400" b="0" i="0" u="none" strike="noStrike" noProof="0">
                          <a:latin typeface="Tw Cen MT"/>
                        </a:rPr>
                        <a:t>Does have an in built oscillator </a:t>
                      </a:r>
                      <a:endParaRPr lang="en-US" sz="2400" b="0" i="0" u="none" strike="noStrike" noProof="0">
                        <a:latin typeface="Tw Cen MT"/>
                      </a:endParaRPr>
                    </a:p>
                    <a:p>
                      <a:pPr marL="285750" lvl="0" indent="-285750">
                        <a:buFont typeface="Arial"/>
                        <a:buChar char="•"/>
                      </a:pPr>
                      <a:r>
                        <a:rPr lang="en-GB" sz="2400" b="0" i="0" u="none" strike="noStrike" noProof="0">
                          <a:latin typeface="Tw Cen MT"/>
                        </a:rPr>
                        <a:t>No need an external clock to start the counting.</a:t>
                      </a:r>
                      <a:endParaRPr lang="en-GB"/>
                    </a:p>
                  </a:txBody>
                  <a:tcPr/>
                </a:tc>
                <a:extLst>
                  <a:ext uri="{0D108BD9-81ED-4DB2-BD59-A6C34878D82A}">
                    <a16:rowId xmlns:a16="http://schemas.microsoft.com/office/drawing/2014/main" val="2973301132"/>
                  </a:ext>
                </a:extLst>
              </a:tr>
            </a:tbl>
          </a:graphicData>
        </a:graphic>
      </p:graphicFrame>
      <p:sp>
        <p:nvSpPr>
          <p:cNvPr id="2" name="TextBox 1">
            <a:extLst>
              <a:ext uri="{FF2B5EF4-FFF2-40B4-BE49-F238E27FC236}">
                <a16:creationId xmlns:a16="http://schemas.microsoft.com/office/drawing/2014/main" id="{6B48E95A-4D08-4F39-952B-0ABD88DDA266}"/>
              </a:ext>
            </a:extLst>
          </p:cNvPr>
          <p:cNvSpPr txBox="1"/>
          <p:nvPr/>
        </p:nvSpPr>
        <p:spPr>
          <a:xfrm>
            <a:off x="1489494" y="483079"/>
            <a:ext cx="5978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t>COMPONENTS COMPARISON</a:t>
            </a:r>
            <a:endParaRPr lang="en-US" sz="2800"/>
          </a:p>
        </p:txBody>
      </p:sp>
    </p:spTree>
    <p:extLst>
      <p:ext uri="{BB962C8B-B14F-4D97-AF65-F5344CB8AC3E}">
        <p14:creationId xmlns:p14="http://schemas.microsoft.com/office/powerpoint/2010/main" val="332222001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Organic</Template>
  <TotalTime>3</TotalTime>
  <Words>1235</Words>
  <Application>Microsoft Office PowerPoint</Application>
  <PresentationFormat>Widescreen</PresentationFormat>
  <Paragraphs>140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24 Hour timer Circuit</vt:lpstr>
      <vt:lpstr>contents</vt:lpstr>
      <vt:lpstr>Abstract</vt:lpstr>
      <vt:lpstr>Problem statement and proposed system :-</vt:lpstr>
      <vt:lpstr>Block diagram :-</vt:lpstr>
      <vt:lpstr>Circuit Diagram :-</vt:lpstr>
      <vt:lpstr>Implemented circuit</vt:lpstr>
      <vt:lpstr>Component list :-</vt:lpstr>
      <vt:lpstr>PowerPoint Presentation</vt:lpstr>
      <vt:lpstr>Components Description</vt:lpstr>
      <vt:lpstr>PowerPoint Presentation</vt:lpstr>
      <vt:lpstr>Working </vt:lpstr>
      <vt:lpstr>PowerPoint Presentation</vt:lpstr>
      <vt:lpstr>PowerPoint Presentation</vt:lpstr>
      <vt:lpstr>Advantages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Hour timer Circuit</dc:title>
  <dc:creator>Kshitij Kadam</dc:creator>
  <cp:lastModifiedBy>Kshitij Kadam</cp:lastModifiedBy>
  <cp:revision>17</cp:revision>
  <dcterms:created xsi:type="dcterms:W3CDTF">2021-03-01T14:52:03Z</dcterms:created>
  <dcterms:modified xsi:type="dcterms:W3CDTF">2021-05-06T18:05:50Z</dcterms:modified>
</cp:coreProperties>
</file>