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BE178-D060-43E4-91BA-B61764015038}" v="21" dt="2021-04-26T05:48:09.081"/>
    <p1510:client id="{365194F7-B97B-4577-B80C-3206D47E30C6}" v="297" dt="2021-04-26T05:28:33.672"/>
    <p1510:client id="{8790C9F3-812E-4455-B767-509217477A22}" v="54" dt="2021-04-26T05:35:09.609"/>
    <p1510:client id="{AA7FF855-1B20-4E0B-AF78-270977A41D69}" v="330" dt="2021-04-26T05:45:43.736"/>
    <p1510:client id="{D41036B3-D91B-432F-B1CD-40A4F2172836}" v="619" dt="2021-04-26T09:51:17.977"/>
    <p1510:client id="{E629AAE3-4089-4D9C-9C2C-E8120BE21E65}" v="68" dt="2021-04-26T06:00:06.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E71E-6951-4BB6-BA86-AC3B07084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70FD0A-FD37-4024-B4BE-CDE3D4E39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AAF0A-E6FA-464D-ABF8-CC551665A372}"/>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3761B718-713E-4A60-872B-7925FDCA2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8BDC6-B8D5-443A-8E27-EC10F9E1CF6F}"/>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83082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3898-A9B5-4CA8-8812-2B2AE022C0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903A5-D9EC-45DD-B8CA-02549E967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8C380-71DB-497B-934F-BBA53F947979}"/>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4760F01E-DD98-4B90-A209-53DC19A6A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B1AFF-75EE-4F85-A450-6D2A0D61D8DA}"/>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61093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9A404A-79BC-444A-9F3A-C1844BA9A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04F376-ABB2-4AEC-8205-53BFD542F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552AC-FD62-4988-9245-A780A06D2335}"/>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52CB1E8F-911A-42A2-91E9-F9C90EE50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ACA35-D97A-495E-8737-C911D1D1F523}"/>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8080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15F7-781D-4BD4-93AE-5B59BB615E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48D884-A1D6-4032-B76D-50871480E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BDA76-A25D-4A04-8505-05FA8271DACE}"/>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2CA2A3A4-305F-42CD-8114-0A76A7251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323D3-3CBD-47AE-B307-895B2621B411}"/>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131578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FFCD-8503-4028-A741-554FEC375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F24637-9379-4DD4-9B97-69F02EFCF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F61776-9D44-47E5-BEB2-5E4B1694EC05}"/>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0A1671C1-484D-44A2-A05D-A60A0B8DB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45966-AD23-4BA5-8288-0D0F143F3FA8}"/>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233057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505A-09E3-4A7F-AE7A-462D0B4618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4EB4A-8EC3-4E75-915C-EB26E8F794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9EDC81-EDDE-48D8-92C7-40772884C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137DE-652F-4FCB-BB66-1CEB560AA3F4}"/>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6" name="Footer Placeholder 5">
            <a:extLst>
              <a:ext uri="{FF2B5EF4-FFF2-40B4-BE49-F238E27FC236}">
                <a16:creationId xmlns:a16="http://schemas.microsoft.com/office/drawing/2014/main" id="{A6448450-D8B1-4D99-948D-8E114B263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D38C5-3449-4345-8BF3-2BC078EE0F39}"/>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149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72B3-AF17-47A4-B6EC-48B620394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6B24E9-F2AF-4D8F-9C5A-906326713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B2678-D026-4C61-8BE7-9140F8956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6A783E-6FFD-41CE-BC7C-E1AEB1630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473C0-4765-454C-A19F-C804649AA3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D3DBB-CD5C-4C53-AFF8-42A76E25DFE7}"/>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8" name="Footer Placeholder 7">
            <a:extLst>
              <a:ext uri="{FF2B5EF4-FFF2-40B4-BE49-F238E27FC236}">
                <a16:creationId xmlns:a16="http://schemas.microsoft.com/office/drawing/2014/main" id="{97C50DDF-4389-4344-A77E-1F9FBF54DF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E4D22D-83BC-4381-A8C8-A97B047CECD2}"/>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69954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2D54-5795-48F9-ADC9-B3731EC427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03AC60-92E7-498F-B7ED-E031C838B507}"/>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4" name="Footer Placeholder 3">
            <a:extLst>
              <a:ext uri="{FF2B5EF4-FFF2-40B4-BE49-F238E27FC236}">
                <a16:creationId xmlns:a16="http://schemas.microsoft.com/office/drawing/2014/main" id="{0729A631-AD10-4567-9C3C-D957BDF33F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0FB045-4A47-420B-9C35-FB72966E2F93}"/>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44920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5047C-B6AC-491E-85DE-BEE112EC541E}"/>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3" name="Footer Placeholder 2">
            <a:extLst>
              <a:ext uri="{FF2B5EF4-FFF2-40B4-BE49-F238E27FC236}">
                <a16:creationId xmlns:a16="http://schemas.microsoft.com/office/drawing/2014/main" id="{2BB0C834-0475-4F40-99C9-9381F40D7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055BFC-C9BC-40E4-B5FA-2BBF8013EC7B}"/>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22752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128E-EC3C-43B9-B8A8-41CE70632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802AEA-6A65-4E4C-9272-8F65A37CD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DDA3E1-65D1-4A83-8384-D3847CDD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CB8A7-0D9F-4006-B355-C93D8BDBBCA5}"/>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6" name="Footer Placeholder 5">
            <a:extLst>
              <a:ext uri="{FF2B5EF4-FFF2-40B4-BE49-F238E27FC236}">
                <a16:creationId xmlns:a16="http://schemas.microsoft.com/office/drawing/2014/main" id="{4EB2517D-C57B-4B84-9D19-041D67C6B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E4B5A-58D3-4B24-97AA-529CB27189B8}"/>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303198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CE58-FF0D-4D94-8C11-2F5D0873B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0AB60-687D-4A55-8889-E81B7BEAA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40B72B-DA8B-42A7-B68D-C5E6F8759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763E0-7116-4C02-8DFB-3CBDB5696951}"/>
              </a:ext>
            </a:extLst>
          </p:cNvPr>
          <p:cNvSpPr>
            <a:spLocks noGrp="1"/>
          </p:cNvSpPr>
          <p:nvPr>
            <p:ph type="dt" sz="half" idx="10"/>
          </p:nvPr>
        </p:nvSpPr>
        <p:spPr/>
        <p:txBody>
          <a:bodyPr/>
          <a:lstStyle/>
          <a:p>
            <a:fld id="{3DDA5C8F-BE5B-4D57-95D4-BFCF10557727}" type="datetimeFigureOut">
              <a:rPr lang="en-IN" smtClean="0"/>
              <a:t>26-04-2021</a:t>
            </a:fld>
            <a:endParaRPr lang="en-IN"/>
          </a:p>
        </p:txBody>
      </p:sp>
      <p:sp>
        <p:nvSpPr>
          <p:cNvPr id="6" name="Footer Placeholder 5">
            <a:extLst>
              <a:ext uri="{FF2B5EF4-FFF2-40B4-BE49-F238E27FC236}">
                <a16:creationId xmlns:a16="http://schemas.microsoft.com/office/drawing/2014/main" id="{80D49396-EA5F-490E-8AE7-0ADE5BE8B8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717B8B-9275-46B7-8FD8-5719CB9B08C5}"/>
              </a:ext>
            </a:extLst>
          </p:cNvPr>
          <p:cNvSpPr>
            <a:spLocks noGrp="1"/>
          </p:cNvSpPr>
          <p:nvPr>
            <p:ph type="sldNum" sz="quarter" idx="12"/>
          </p:nvPr>
        </p:nvSpPr>
        <p:spPr/>
        <p:txBody>
          <a:bodyPr/>
          <a:lstStyle/>
          <a:p>
            <a:fld id="{21C412D4-1C7D-4C69-8DAA-2D65D48BA5C0}" type="slidenum">
              <a:rPr lang="en-IN" smtClean="0"/>
              <a:t>‹#›</a:t>
            </a:fld>
            <a:endParaRPr lang="en-IN"/>
          </a:p>
        </p:txBody>
      </p:sp>
    </p:spTree>
    <p:extLst>
      <p:ext uri="{BB962C8B-B14F-4D97-AF65-F5344CB8AC3E}">
        <p14:creationId xmlns:p14="http://schemas.microsoft.com/office/powerpoint/2010/main" val="101746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ADD07-BA75-450F-A8A3-E9C6E92A9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A60B9-B4C5-4AC4-A5D2-EA9072823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861BC1-AC2B-4A30-ADF3-7D4E4859A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A5C8F-BE5B-4D57-95D4-BFCF10557727}" type="datetimeFigureOut">
              <a:rPr lang="en-IN" smtClean="0"/>
              <a:t>26-04-2021</a:t>
            </a:fld>
            <a:endParaRPr lang="en-IN"/>
          </a:p>
        </p:txBody>
      </p:sp>
      <p:sp>
        <p:nvSpPr>
          <p:cNvPr id="5" name="Footer Placeholder 4">
            <a:extLst>
              <a:ext uri="{FF2B5EF4-FFF2-40B4-BE49-F238E27FC236}">
                <a16:creationId xmlns:a16="http://schemas.microsoft.com/office/drawing/2014/main" id="{365675C7-F242-4957-937F-3F5504E9B4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FCB7EC-3070-4994-8DC1-3A2D62A16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412D4-1C7D-4C69-8DAA-2D65D48BA5C0}" type="slidenum">
              <a:rPr lang="en-IN" smtClean="0"/>
              <a:t>‹#›</a:t>
            </a:fld>
            <a:endParaRPr lang="en-IN"/>
          </a:p>
        </p:txBody>
      </p:sp>
    </p:spTree>
    <p:extLst>
      <p:ext uri="{BB962C8B-B14F-4D97-AF65-F5344CB8AC3E}">
        <p14:creationId xmlns:p14="http://schemas.microsoft.com/office/powerpoint/2010/main" val="41025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 circuit board">
            <a:extLst>
              <a:ext uri="{FF2B5EF4-FFF2-40B4-BE49-F238E27FC236}">
                <a16:creationId xmlns:a16="http://schemas.microsoft.com/office/drawing/2014/main" id="{80E4ECA9-B185-4063-B484-2D26ADA99A68}"/>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13B2704-2486-41B1-B104-320145FBCC31}"/>
              </a:ext>
            </a:extLst>
          </p:cNvPr>
          <p:cNvSpPr>
            <a:spLocks noGrp="1"/>
          </p:cNvSpPr>
          <p:nvPr>
            <p:ph type="ctrTitle"/>
          </p:nvPr>
        </p:nvSpPr>
        <p:spPr>
          <a:xfrm>
            <a:off x="8022021" y="3231931"/>
            <a:ext cx="3852041" cy="1834056"/>
          </a:xfrm>
        </p:spPr>
        <p:txBody>
          <a:bodyPr>
            <a:normAutofit/>
          </a:bodyPr>
          <a:lstStyle/>
          <a:p>
            <a:r>
              <a:rPr lang="en-IN" sz="3700" b="1">
                <a:cs typeface="Calibri Light"/>
              </a:rPr>
              <a:t>8051 Microcontroller and its application</a:t>
            </a:r>
          </a:p>
        </p:txBody>
      </p:sp>
      <p:sp>
        <p:nvSpPr>
          <p:cNvPr id="3" name="Subtitle 2">
            <a:extLst>
              <a:ext uri="{FF2B5EF4-FFF2-40B4-BE49-F238E27FC236}">
                <a16:creationId xmlns:a16="http://schemas.microsoft.com/office/drawing/2014/main" id="{37CAE2C4-D390-4BBF-97B6-557A184F527B}"/>
              </a:ext>
            </a:extLst>
          </p:cNvPr>
          <p:cNvSpPr>
            <a:spLocks noGrp="1"/>
          </p:cNvSpPr>
          <p:nvPr>
            <p:ph type="subTitle" idx="1"/>
          </p:nvPr>
        </p:nvSpPr>
        <p:spPr>
          <a:xfrm>
            <a:off x="7782910" y="5242675"/>
            <a:ext cx="4330262" cy="683284"/>
          </a:xfrm>
        </p:spPr>
        <p:txBody>
          <a:bodyPr vert="horz" lIns="91440" tIns="45720" rIns="91440" bIns="45720" rtlCol="0" anchor="t">
            <a:normAutofit/>
          </a:bodyPr>
          <a:lstStyle/>
          <a:p>
            <a:r>
              <a:rPr lang="en-IN" sz="1600" b="1">
                <a:cs typeface="Calibri"/>
              </a:rPr>
              <a:t>-By Rishabh Maurya A06</a:t>
            </a:r>
          </a:p>
          <a:p>
            <a:r>
              <a:rPr lang="en-IN" sz="1600" b="1">
                <a:cs typeface="Calibri"/>
              </a:rPr>
              <a:t>Kshitij Kadam A08</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51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5079-5005-4BC4-9CE6-67ECBE0FE99A}"/>
              </a:ext>
            </a:extLst>
          </p:cNvPr>
          <p:cNvSpPr>
            <a:spLocks noGrp="1"/>
          </p:cNvSpPr>
          <p:nvPr>
            <p:ph type="title"/>
          </p:nvPr>
        </p:nvSpPr>
        <p:spPr>
          <a:xfrm>
            <a:off x="1653363" y="365760"/>
            <a:ext cx="9367203" cy="1188720"/>
          </a:xfrm>
        </p:spPr>
        <p:txBody>
          <a:bodyPr>
            <a:normAutofit/>
          </a:bodyPr>
          <a:lstStyle/>
          <a:p>
            <a:r>
              <a:rPr lang="en-GB" b="1"/>
              <a:t>Working</a:t>
            </a:r>
            <a:endParaRPr lang="en-US"/>
          </a:p>
          <a:p>
            <a:endParaRPr lang="en-GB">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FED39E-7BDE-4E8F-BBFE-2FCC9F8B688E}"/>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GB" sz="1600">
                <a:ea typeface="+mn-lt"/>
                <a:cs typeface="+mn-lt"/>
              </a:rPr>
              <a:t>The IR transmitter is placed directly in line of sight with IR receiver, so that the IR receiver continuously receives infrared rays. Once the IR receiver receives infrared rays, the microcontroller will detect Logic 1. If the infrared rays are blocked by some means, the microcontroller will detect logic 0.</a:t>
            </a:r>
            <a:endParaRPr lang="en-GB" sz="1600">
              <a:cs typeface="Calibri" panose="020F0502020204030204"/>
            </a:endParaRPr>
          </a:p>
          <a:p>
            <a:r>
              <a:rPr lang="en-GB" sz="1600">
                <a:ea typeface="+mn-lt"/>
                <a:cs typeface="+mn-lt"/>
              </a:rPr>
              <a:t>So, the program for the microcontroller must be written in such a way that it will turn ON the LEDs, which means here the street lamp, when it detects Logic 0 and it will turn OFF the LEDs, when it detects Logic 1.</a:t>
            </a:r>
            <a:endParaRPr lang="en-GB" sz="1600">
              <a:cs typeface="Calibri"/>
            </a:endParaRPr>
          </a:p>
          <a:p>
            <a:r>
              <a:rPr lang="en-GB" sz="1600">
                <a:ea typeface="+mn-lt"/>
                <a:cs typeface="+mn-lt"/>
              </a:rPr>
              <a:t>Consider the two IR sensors i.e. IR Transmitter and IR Receiver are placed on the either side of the road. As per the circuit diagram, the IR receivers are connected to the PORT0 and the LEDs are connected to the PORT2 of the microcontroller.</a:t>
            </a:r>
            <a:endParaRPr lang="en-GB" sz="1600">
              <a:cs typeface="Calibri"/>
            </a:endParaRPr>
          </a:p>
          <a:p>
            <a:r>
              <a:rPr lang="en-GB" sz="1600">
                <a:ea typeface="+mn-lt"/>
                <a:cs typeface="+mn-lt"/>
              </a:rPr>
              <a:t>At the beginning, when there is no obstacle, the IR receiver continuously detects IR light transmitted by the IR Transmitter. When a car or any other vehicle blocks any of the IR sensor, the microcontroller will turn ON the immediate three LEDs.</a:t>
            </a:r>
            <a:endParaRPr lang="en-GB" sz="1600">
              <a:cs typeface="Calibri"/>
            </a:endParaRPr>
          </a:p>
          <a:p>
            <a:r>
              <a:rPr lang="en-GB" sz="1600">
                <a:ea typeface="+mn-lt"/>
                <a:cs typeface="+mn-lt"/>
              </a:rPr>
              <a:t>If the car blocks the first IR sensor, the first three LEDs are turned ON by the microcontroller. As the car moves forward and blocks the second IR sensor, the corresponding next three LEDs will be turned ON and the first LED of the previous set is turned OFF. The process continues this way for all the IR Sensors and LEDs.</a:t>
            </a:r>
            <a:endParaRPr lang="en-GB" sz="1600">
              <a:cs typeface="Calibri"/>
            </a:endParaRPr>
          </a:p>
          <a:p>
            <a:endParaRPr lang="en-GB" sz="1600">
              <a:cs typeface="Calibri"/>
            </a:endParaRPr>
          </a:p>
        </p:txBody>
      </p:sp>
    </p:spTree>
    <p:extLst>
      <p:ext uri="{BB962C8B-B14F-4D97-AF65-F5344CB8AC3E}">
        <p14:creationId xmlns:p14="http://schemas.microsoft.com/office/powerpoint/2010/main" val="34556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DD23-CF5A-473B-BA45-8ED4C4272891}"/>
              </a:ext>
            </a:extLst>
          </p:cNvPr>
          <p:cNvSpPr>
            <a:spLocks noGrp="1"/>
          </p:cNvSpPr>
          <p:nvPr>
            <p:ph type="title"/>
          </p:nvPr>
        </p:nvSpPr>
        <p:spPr>
          <a:xfrm>
            <a:off x="1653363" y="365760"/>
            <a:ext cx="9367203" cy="1188720"/>
          </a:xfrm>
        </p:spPr>
        <p:txBody>
          <a:bodyPr>
            <a:normAutofit/>
          </a:bodyPr>
          <a:lstStyle/>
          <a:p>
            <a:r>
              <a:rPr lang="en-GB">
                <a:cs typeface="Calibri Light"/>
              </a:rPr>
              <a:t>Program</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A6E56BA-8636-4205-9785-9536CE51D0F2}"/>
              </a:ext>
            </a:extLst>
          </p:cNvPr>
          <p:cNvSpPr>
            <a:spLocks noGrp="1"/>
          </p:cNvSpPr>
          <p:nvPr>
            <p:ph idx="1"/>
          </p:nvPr>
        </p:nvSpPr>
        <p:spPr>
          <a:xfrm>
            <a:off x="1063891" y="1744951"/>
            <a:ext cx="1977242" cy="4717385"/>
          </a:xfrm>
        </p:spPr>
        <p:txBody>
          <a:bodyPr vert="horz" lIns="91440" tIns="45720" rIns="91440" bIns="45720" rtlCol="0" anchor="t">
            <a:normAutofit/>
          </a:bodyPr>
          <a:lstStyle/>
          <a:p>
            <a:r>
              <a:rPr lang="en-GB" sz="1200">
                <a:latin typeface="Calibri Light"/>
                <a:ea typeface="+mn-lt"/>
                <a:cs typeface="Calibri Light"/>
              </a:rPr>
              <a:t>LED_NL1 BIT P2.7</a:t>
            </a:r>
            <a:br>
              <a:rPr lang="en-GB" sz="1200">
                <a:latin typeface="Calibri Light"/>
                <a:ea typeface="+mn-lt"/>
                <a:cs typeface="Calibri Light"/>
              </a:rPr>
            </a:br>
            <a:r>
              <a:rPr lang="en-GB" sz="1200">
                <a:latin typeface="Calibri Light"/>
                <a:ea typeface="+mn-lt"/>
                <a:cs typeface="Calibri Light"/>
              </a:rPr>
              <a:t>LED_NL2 BIT P2.4</a:t>
            </a:r>
            <a:br>
              <a:rPr lang="en-GB" sz="1200">
                <a:latin typeface="Calibri Light"/>
                <a:ea typeface="+mn-lt"/>
                <a:cs typeface="Calibri Light"/>
              </a:rPr>
            </a:br>
            <a:r>
              <a:rPr lang="en-GB" sz="1200">
                <a:latin typeface="Calibri Light"/>
                <a:ea typeface="+mn-lt"/>
                <a:cs typeface="Calibri Light"/>
              </a:rPr>
              <a:t>LED_NL3 BIT P2.1</a:t>
            </a:r>
            <a:br>
              <a:rPr lang="en-GB" sz="1200">
                <a:latin typeface="Calibri Light"/>
                <a:ea typeface="+mn-lt"/>
                <a:cs typeface="Calibri Light"/>
              </a:rPr>
            </a:br>
            <a:r>
              <a:rPr lang="en-GB" sz="1200">
                <a:latin typeface="Calibri Light"/>
                <a:ea typeface="+mn-lt"/>
                <a:cs typeface="Calibri Light"/>
              </a:rPr>
              <a:t>LED_RD1S1 BIT P2.0</a:t>
            </a:r>
            <a:br>
              <a:rPr lang="en-GB" sz="1200">
                <a:latin typeface="Calibri Light"/>
                <a:ea typeface="+mn-lt"/>
                <a:cs typeface="Calibri Light"/>
              </a:rPr>
            </a:br>
            <a:r>
              <a:rPr lang="en-GB" sz="1200">
                <a:latin typeface="Calibri Light"/>
                <a:ea typeface="+mn-lt"/>
                <a:cs typeface="Calibri Light"/>
              </a:rPr>
              <a:t>LED_RD2S1 BIT P2.2</a:t>
            </a:r>
            <a:br>
              <a:rPr lang="en-GB" sz="1200">
                <a:latin typeface="Calibri Light"/>
                <a:ea typeface="+mn-lt"/>
                <a:cs typeface="Calibri Light"/>
              </a:rPr>
            </a:br>
            <a:r>
              <a:rPr lang="en-GB" sz="1200">
                <a:latin typeface="Calibri Light"/>
                <a:ea typeface="+mn-lt"/>
                <a:cs typeface="Calibri Light"/>
              </a:rPr>
              <a:t>LED_RD1S2 BIT P2.3</a:t>
            </a:r>
            <a:br>
              <a:rPr lang="en-GB" sz="1200">
                <a:latin typeface="Calibri Light"/>
                <a:ea typeface="+mn-lt"/>
                <a:cs typeface="Calibri Light"/>
              </a:rPr>
            </a:br>
            <a:r>
              <a:rPr lang="en-GB" sz="1200">
                <a:latin typeface="Calibri Light"/>
                <a:ea typeface="+mn-lt"/>
                <a:cs typeface="Calibri Light"/>
              </a:rPr>
              <a:t>LED_RD2S2 BIT P2.5</a:t>
            </a:r>
            <a:br>
              <a:rPr lang="en-GB" sz="1200">
                <a:latin typeface="Calibri Light"/>
                <a:ea typeface="+mn-lt"/>
                <a:cs typeface="Calibri Light"/>
              </a:rPr>
            </a:br>
            <a:r>
              <a:rPr lang="en-GB" sz="1200">
                <a:latin typeface="Calibri Light"/>
                <a:ea typeface="+mn-lt"/>
                <a:cs typeface="Calibri Light"/>
              </a:rPr>
              <a:t>LED_RD1S3 BIT P2.6</a:t>
            </a:r>
            <a:br>
              <a:rPr lang="en-GB" sz="1200">
                <a:latin typeface="Calibri Light"/>
                <a:ea typeface="+mn-lt"/>
                <a:cs typeface="Calibri Light"/>
              </a:rPr>
            </a:br>
            <a:r>
              <a:rPr lang="en-GB" sz="1200">
                <a:latin typeface="Calibri Light"/>
                <a:ea typeface="+mn-lt"/>
                <a:cs typeface="Calibri Light"/>
              </a:rPr>
              <a:t>LED_RD2S3 BIT P3.0</a:t>
            </a:r>
            <a:br>
              <a:rPr lang="en-GB" sz="1200">
                <a:latin typeface="Calibri Light"/>
                <a:ea typeface="+mn-lt"/>
                <a:cs typeface="Calibri Light"/>
              </a:rPr>
            </a:br>
            <a:r>
              <a:rPr lang="en-GB" sz="1200">
                <a:latin typeface="Calibri Light"/>
                <a:ea typeface="+mn-lt"/>
                <a:cs typeface="Calibri Light"/>
              </a:rPr>
              <a:t>IP_LDR BIT P1.0</a:t>
            </a:r>
            <a:br>
              <a:rPr lang="en-GB" sz="1200">
                <a:latin typeface="Calibri Light"/>
                <a:ea typeface="+mn-lt"/>
                <a:cs typeface="Calibri Light"/>
              </a:rPr>
            </a:br>
            <a:r>
              <a:rPr lang="en-GB" sz="1200">
                <a:latin typeface="Calibri Light"/>
                <a:ea typeface="+mn-lt"/>
                <a:cs typeface="Calibri Light"/>
              </a:rPr>
              <a:t>IP_IR1 BIT P1.1</a:t>
            </a:r>
            <a:br>
              <a:rPr lang="en-GB" sz="1200">
                <a:latin typeface="Calibri Light"/>
                <a:ea typeface="+mn-lt"/>
                <a:cs typeface="Calibri Light"/>
              </a:rPr>
            </a:br>
            <a:r>
              <a:rPr lang="en-GB" sz="1200">
                <a:latin typeface="Calibri Light"/>
                <a:ea typeface="+mn-lt"/>
                <a:cs typeface="Calibri Light"/>
              </a:rPr>
              <a:t>IP_IR2 BIT P1.2</a:t>
            </a:r>
            <a:br>
              <a:rPr lang="en-GB" sz="1200">
                <a:latin typeface="Calibri Light"/>
                <a:ea typeface="+mn-lt"/>
                <a:cs typeface="Calibri Light"/>
              </a:rPr>
            </a:br>
            <a:r>
              <a:rPr lang="en-GB" sz="1200">
                <a:latin typeface="Calibri Light"/>
                <a:ea typeface="+mn-lt"/>
                <a:cs typeface="Calibri Light"/>
              </a:rPr>
              <a:t>IP_IR3 BIT P1.3</a:t>
            </a:r>
            <a:br>
              <a:rPr lang="en-GB" sz="1200">
                <a:latin typeface="Calibri Light"/>
                <a:ea typeface="+mn-lt"/>
                <a:cs typeface="Calibri Light"/>
              </a:rPr>
            </a:br>
            <a:r>
              <a:rPr lang="en-GB" sz="1200">
                <a:latin typeface="Calibri Light"/>
                <a:ea typeface="+mn-lt"/>
                <a:cs typeface="Calibri Light"/>
              </a:rPr>
              <a:t>CONT1 EQU 25H</a:t>
            </a:r>
            <a:br>
              <a:rPr lang="en-GB" sz="1200">
                <a:latin typeface="Calibri Light"/>
                <a:ea typeface="+mn-lt"/>
                <a:cs typeface="Calibri Light"/>
              </a:rPr>
            </a:br>
            <a:r>
              <a:rPr lang="en-GB" sz="1200">
                <a:latin typeface="Calibri Light"/>
                <a:ea typeface="+mn-lt"/>
                <a:cs typeface="Calibri Light"/>
              </a:rPr>
              <a:t>CONT2 EQU 26H</a:t>
            </a:r>
            <a:br>
              <a:rPr lang="en-GB" sz="1200">
                <a:latin typeface="Calibri Light"/>
                <a:ea typeface="+mn-lt"/>
                <a:cs typeface="Calibri Light"/>
              </a:rPr>
            </a:br>
            <a:r>
              <a:rPr lang="en-GB" sz="1200">
                <a:latin typeface="Calibri Light"/>
                <a:ea typeface="+mn-lt"/>
                <a:cs typeface="Calibri Light"/>
              </a:rPr>
              <a:t>CONT3 EQU 27H</a:t>
            </a:r>
            <a:br>
              <a:rPr lang="en-GB" sz="1200">
                <a:latin typeface="Calibri Light"/>
                <a:ea typeface="+mn-lt"/>
                <a:cs typeface="Calibri Light"/>
              </a:rPr>
            </a:br>
            <a:r>
              <a:rPr lang="en-GB" sz="1200">
                <a:latin typeface="Calibri Light"/>
                <a:ea typeface="+mn-lt"/>
                <a:cs typeface="Calibri Light"/>
              </a:rPr>
              <a:t>CONT4 EQU 28H</a:t>
            </a:r>
            <a:br>
              <a:rPr lang="en-GB" sz="1200">
                <a:latin typeface="Calibri Light"/>
                <a:ea typeface="+mn-lt"/>
                <a:cs typeface="Calibri Light"/>
              </a:rPr>
            </a:br>
            <a:endParaRPr lang="en-GB" sz="1200">
              <a:latin typeface="Calibri Light"/>
              <a:cs typeface="Calibri Light"/>
            </a:endParaRPr>
          </a:p>
        </p:txBody>
      </p:sp>
      <p:sp>
        <p:nvSpPr>
          <p:cNvPr id="4" name="TextBox 3">
            <a:extLst>
              <a:ext uri="{FF2B5EF4-FFF2-40B4-BE49-F238E27FC236}">
                <a16:creationId xmlns:a16="http://schemas.microsoft.com/office/drawing/2014/main" id="{1223DAD4-9504-4B1F-A4E8-FCC6E36B064E}"/>
              </a:ext>
            </a:extLst>
          </p:cNvPr>
          <p:cNvSpPr txBox="1"/>
          <p:nvPr/>
        </p:nvSpPr>
        <p:spPr>
          <a:xfrm>
            <a:off x="2927232" y="1719532"/>
            <a:ext cx="206746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latin typeface="Calibri Light"/>
                <a:ea typeface="+mn-lt"/>
                <a:cs typeface="Calibri Light"/>
              </a:rPr>
              <a:t>ORG 0000H</a:t>
            </a:r>
            <a:br>
              <a:rPr lang="en-GB" sz="1200">
                <a:latin typeface="Calibri Light"/>
                <a:ea typeface="+mn-lt"/>
                <a:cs typeface="Calibri Light"/>
              </a:rPr>
            </a:br>
            <a:r>
              <a:rPr lang="en-GB" sz="1200">
                <a:latin typeface="Calibri Light"/>
                <a:ea typeface="+mn-lt"/>
                <a:cs typeface="Calibri Light"/>
              </a:rPr>
              <a:t>LJMP MAIN</a:t>
            </a:r>
            <a:br>
              <a:rPr lang="en-GB" sz="1200">
                <a:latin typeface="Calibri Light"/>
                <a:ea typeface="+mn-lt"/>
                <a:cs typeface="Calibri Light"/>
              </a:rPr>
            </a:br>
            <a:r>
              <a:rPr lang="en-GB" sz="1200">
                <a:latin typeface="Calibri Light"/>
                <a:ea typeface="+mn-lt"/>
                <a:cs typeface="Calibri Light"/>
              </a:rPr>
              <a:t>ORG 0003H</a:t>
            </a:r>
            <a:br>
              <a:rPr lang="en-GB" sz="1200">
                <a:latin typeface="Calibri Light"/>
                <a:ea typeface="+mn-lt"/>
                <a:cs typeface="Calibri Light"/>
              </a:rPr>
            </a:br>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ORG 000BH</a:t>
            </a:r>
            <a:br>
              <a:rPr lang="en-GB" sz="1200">
                <a:latin typeface="Calibri Light"/>
                <a:ea typeface="+mn-lt"/>
                <a:cs typeface="Calibri Light"/>
              </a:rPr>
            </a:br>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ORG 0013H</a:t>
            </a:r>
            <a:br>
              <a:rPr lang="en-GB" sz="1200">
                <a:latin typeface="Calibri Light"/>
                <a:ea typeface="+mn-lt"/>
                <a:cs typeface="Calibri Light"/>
              </a:rPr>
            </a:br>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ORG 001BH</a:t>
            </a:r>
            <a:br>
              <a:rPr lang="en-GB" sz="1200">
                <a:latin typeface="Calibri Light"/>
                <a:ea typeface="+mn-lt"/>
                <a:cs typeface="Calibri Light"/>
              </a:rPr>
            </a:br>
            <a:r>
              <a:rPr lang="en-GB" sz="1200">
                <a:latin typeface="Calibri Light"/>
                <a:ea typeface="+mn-lt"/>
                <a:cs typeface="Calibri Light"/>
              </a:rPr>
              <a:t>LJMP TIMER_1</a:t>
            </a:r>
            <a:br>
              <a:rPr lang="en-GB" sz="1200">
                <a:latin typeface="Calibri Light"/>
                <a:ea typeface="+mn-lt"/>
                <a:cs typeface="Calibri Light"/>
              </a:rPr>
            </a:br>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ORG 0023H</a:t>
            </a:r>
            <a:br>
              <a:rPr lang="en-GB" sz="1200">
                <a:latin typeface="Calibri Light"/>
                <a:ea typeface="+mn-lt"/>
                <a:cs typeface="Calibri Light"/>
              </a:rPr>
            </a:br>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TIMER_1:</a:t>
            </a:r>
            <a:br>
              <a:rPr lang="en-GB" sz="1200">
                <a:latin typeface="Calibri Light"/>
                <a:ea typeface="+mn-lt"/>
                <a:cs typeface="Calibri Light"/>
              </a:rPr>
            </a:br>
            <a:r>
              <a:rPr lang="en-GB" sz="1200">
                <a:latin typeface="Calibri Light"/>
                <a:ea typeface="+mn-lt"/>
                <a:cs typeface="Calibri Light"/>
              </a:rPr>
              <a:t>CLR TR1</a:t>
            </a:r>
            <a:br>
              <a:rPr lang="en-GB" sz="1200">
                <a:latin typeface="Calibri Light"/>
                <a:ea typeface="+mn-lt"/>
                <a:cs typeface="Calibri Light"/>
              </a:rPr>
            </a:br>
            <a:r>
              <a:rPr lang="en-GB" sz="1200">
                <a:latin typeface="Calibri Light"/>
                <a:ea typeface="+mn-lt"/>
                <a:cs typeface="Calibri Light"/>
              </a:rPr>
              <a:t>MOV TL1,#0B2H</a:t>
            </a:r>
            <a:br>
              <a:rPr lang="en-GB" sz="1200">
                <a:latin typeface="Calibri Light"/>
                <a:ea typeface="+mn-lt"/>
                <a:cs typeface="Calibri Light"/>
              </a:rPr>
            </a:br>
            <a:r>
              <a:rPr lang="en-GB" sz="1200">
                <a:latin typeface="Calibri Light"/>
                <a:ea typeface="+mn-lt"/>
                <a:cs typeface="Calibri Light"/>
              </a:rPr>
              <a:t>MOV TH1,#03AH</a:t>
            </a:r>
          </a:p>
          <a:p>
            <a:r>
              <a:rPr lang="en-GB" sz="1200">
                <a:latin typeface="Calibri Light"/>
                <a:ea typeface="+mn-lt"/>
                <a:cs typeface="Calibri Light"/>
              </a:rPr>
              <a:t>MOV A,CONT1</a:t>
            </a:r>
            <a:br>
              <a:rPr lang="en-GB" sz="1200">
                <a:latin typeface="Calibri Light"/>
                <a:ea typeface="+mn-lt"/>
                <a:cs typeface="Calibri Light"/>
              </a:rPr>
            </a:br>
            <a:r>
              <a:rPr lang="en-GB" sz="1200">
                <a:latin typeface="Calibri Light"/>
                <a:ea typeface="+mn-lt"/>
                <a:cs typeface="Calibri Light"/>
              </a:rPr>
              <a:t>INC A</a:t>
            </a:r>
            <a:br>
              <a:rPr lang="en-GB" sz="1200">
                <a:latin typeface="Calibri Light"/>
                <a:ea typeface="+mn-lt"/>
                <a:cs typeface="Calibri Light"/>
              </a:rPr>
            </a:br>
            <a:r>
              <a:rPr lang="en-GB" sz="1200">
                <a:latin typeface="Calibri Light"/>
                <a:ea typeface="+mn-lt"/>
                <a:cs typeface="Calibri Light"/>
              </a:rPr>
              <a:t>CJNE A,#20D,TIMER_NXT3</a:t>
            </a:r>
            <a:br>
              <a:rPr lang="en-GB" sz="1200">
                <a:latin typeface="Calibri Light"/>
                <a:ea typeface="+mn-lt"/>
                <a:cs typeface="Calibri Light"/>
              </a:rPr>
            </a:br>
            <a:r>
              <a:rPr lang="en-GB" sz="1200">
                <a:latin typeface="Calibri Light"/>
                <a:ea typeface="+mn-lt"/>
                <a:cs typeface="Calibri Light"/>
              </a:rPr>
              <a:t>MOV A,CONT2</a:t>
            </a:r>
            <a:br>
              <a:rPr lang="en-GB" sz="1200">
                <a:latin typeface="Calibri Light"/>
                <a:ea typeface="+mn-lt"/>
                <a:cs typeface="Calibri Light"/>
              </a:rPr>
            </a:br>
            <a:r>
              <a:rPr lang="en-GB" sz="1200">
                <a:latin typeface="Calibri Light"/>
                <a:ea typeface="+mn-lt"/>
                <a:cs typeface="Calibri Light"/>
              </a:rPr>
              <a:t>JZ TIMER_NXT1</a:t>
            </a:r>
            <a:br>
              <a:rPr lang="en-GB" sz="1200">
                <a:latin typeface="Calibri Light"/>
                <a:ea typeface="+mn-lt"/>
                <a:cs typeface="Calibri Light"/>
              </a:rPr>
            </a:br>
            <a:r>
              <a:rPr lang="en-GB" sz="1200">
                <a:latin typeface="Calibri Light"/>
                <a:ea typeface="+mn-lt"/>
                <a:cs typeface="Calibri Light"/>
              </a:rPr>
              <a:t>MOV CONT2,A</a:t>
            </a:r>
            <a:br>
              <a:rPr lang="en-GB" sz="1200">
                <a:latin typeface="Calibri Light"/>
                <a:ea typeface="+mn-lt"/>
                <a:cs typeface="Calibri Light"/>
              </a:rPr>
            </a:br>
            <a:endParaRPr lang="en-GB" sz="1200">
              <a:latin typeface="Calibri Light"/>
              <a:cs typeface="Calibri Light"/>
            </a:endParaRPr>
          </a:p>
        </p:txBody>
      </p:sp>
      <p:sp>
        <p:nvSpPr>
          <p:cNvPr id="5" name="TextBox 4">
            <a:extLst>
              <a:ext uri="{FF2B5EF4-FFF2-40B4-BE49-F238E27FC236}">
                <a16:creationId xmlns:a16="http://schemas.microsoft.com/office/drawing/2014/main" id="{AB65A29E-29C3-4BD6-955B-C93D0A55E7D6}"/>
              </a:ext>
            </a:extLst>
          </p:cNvPr>
          <p:cNvSpPr txBox="1"/>
          <p:nvPr/>
        </p:nvSpPr>
        <p:spPr>
          <a:xfrm>
            <a:off x="4967917" y="1560482"/>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GB" sz="1200">
                <a:latin typeface="Calibri Light"/>
                <a:cs typeface="Calibri Light"/>
              </a:rPr>
            </a:br>
            <a:r>
              <a:rPr lang="en-GB" sz="1200">
                <a:latin typeface="Calibri Light"/>
                <a:cs typeface="Calibri Light"/>
              </a:rPr>
              <a:t>CJNE A,#0D,TIMER_NXT1</a:t>
            </a:r>
            <a:endParaRPr lang="en-GB" sz="1200">
              <a:latin typeface="Calibri Light"/>
              <a:ea typeface="+mn-lt"/>
              <a:cs typeface="Calibri Light"/>
            </a:endParaRPr>
          </a:p>
          <a:p>
            <a:r>
              <a:rPr lang="en-GB" sz="1200">
                <a:latin typeface="Calibri Light"/>
                <a:ea typeface="+mn-lt"/>
                <a:cs typeface="Calibri Light"/>
              </a:rPr>
              <a:t>TIMER_NXT1:</a:t>
            </a:r>
            <a:br>
              <a:rPr lang="en-GB" sz="1200">
                <a:latin typeface="Calibri Light"/>
                <a:ea typeface="+mn-lt"/>
                <a:cs typeface="Calibri Light"/>
              </a:rPr>
            </a:br>
            <a:r>
              <a:rPr lang="en-GB" sz="1200">
                <a:latin typeface="Calibri Light"/>
                <a:ea typeface="+mn-lt"/>
                <a:cs typeface="Calibri Light"/>
              </a:rPr>
              <a:t>MOV A,CONT3</a:t>
            </a:r>
            <a:br>
              <a:rPr lang="en-GB" sz="1200">
                <a:latin typeface="Calibri Light"/>
                <a:ea typeface="+mn-lt"/>
                <a:cs typeface="Calibri Light"/>
              </a:rPr>
            </a:br>
            <a:r>
              <a:rPr lang="en-GB" sz="1200">
                <a:latin typeface="Calibri Light"/>
                <a:ea typeface="+mn-lt"/>
                <a:cs typeface="Calibri Light"/>
              </a:rPr>
              <a:t>JZ TIMER_NXT2</a:t>
            </a:r>
            <a:br>
              <a:rPr lang="en-GB" sz="1200">
                <a:latin typeface="Calibri Light"/>
                <a:ea typeface="+mn-lt"/>
                <a:cs typeface="Calibri Light"/>
              </a:rPr>
            </a:br>
            <a:r>
              <a:rPr lang="en-GB" sz="1200">
                <a:latin typeface="Calibri Light"/>
                <a:ea typeface="+mn-lt"/>
                <a:cs typeface="Calibri Light"/>
              </a:rPr>
              <a:t>MOV CONT3,A</a:t>
            </a:r>
            <a:br>
              <a:rPr lang="en-GB" sz="1200">
                <a:latin typeface="Calibri Light"/>
                <a:ea typeface="+mn-lt"/>
                <a:cs typeface="Calibri Light"/>
              </a:rPr>
            </a:br>
            <a:r>
              <a:rPr lang="en-GB" sz="1200">
                <a:latin typeface="Calibri Light"/>
                <a:ea typeface="+mn-lt"/>
                <a:cs typeface="Calibri Light"/>
              </a:rPr>
              <a:t>CJNE A,#0D,TIMER_NXT2</a:t>
            </a:r>
            <a:br>
              <a:rPr lang="en-GB" sz="1200">
                <a:latin typeface="Calibri Light"/>
                <a:ea typeface="+mn-lt"/>
                <a:cs typeface="Calibri Light"/>
              </a:rPr>
            </a:br>
            <a:r>
              <a:rPr lang="en-GB" sz="1200">
                <a:latin typeface="Calibri Light"/>
                <a:ea typeface="+mn-lt"/>
                <a:cs typeface="Calibri Light"/>
              </a:rPr>
              <a:t>SETB LED_RD1S2</a:t>
            </a:r>
            <a:br>
              <a:rPr lang="en-GB" sz="1200">
                <a:latin typeface="Calibri Light"/>
                <a:ea typeface="+mn-lt"/>
                <a:cs typeface="Calibri Light"/>
              </a:rPr>
            </a:br>
            <a:r>
              <a:rPr lang="en-GB" sz="1200">
                <a:latin typeface="Calibri Light"/>
                <a:ea typeface="+mn-lt"/>
                <a:cs typeface="Calibri Light"/>
              </a:rPr>
              <a:t>SETB LED_RD2S2</a:t>
            </a:r>
            <a:br>
              <a:rPr lang="en-GB" sz="1200">
                <a:latin typeface="Calibri Light"/>
                <a:ea typeface="+mn-lt"/>
                <a:cs typeface="Calibri Light"/>
              </a:rPr>
            </a:br>
            <a:r>
              <a:rPr lang="en-GB" sz="1200">
                <a:latin typeface="Calibri Light"/>
                <a:ea typeface="+mn-lt"/>
                <a:cs typeface="Calibri Light"/>
              </a:rPr>
              <a:t>TIMER_NXT2:</a:t>
            </a:r>
            <a:br>
              <a:rPr lang="en-GB" sz="1200">
                <a:latin typeface="Calibri Light"/>
                <a:ea typeface="+mn-lt"/>
                <a:cs typeface="Calibri Light"/>
              </a:rPr>
            </a:br>
            <a:r>
              <a:rPr lang="en-GB" sz="1200">
                <a:latin typeface="Calibri Light"/>
                <a:ea typeface="+mn-lt"/>
                <a:cs typeface="Calibri Light"/>
              </a:rPr>
              <a:t>MOV A,CONT4</a:t>
            </a:r>
            <a:br>
              <a:rPr lang="en-GB" sz="1200">
                <a:latin typeface="Calibri Light"/>
                <a:ea typeface="+mn-lt"/>
                <a:cs typeface="Calibri Light"/>
              </a:rPr>
            </a:br>
            <a:r>
              <a:rPr lang="en-GB" sz="1200">
                <a:latin typeface="Calibri Light"/>
                <a:ea typeface="+mn-lt"/>
                <a:cs typeface="Calibri Light"/>
              </a:rPr>
              <a:t>JZ TIMER_NXT3</a:t>
            </a:r>
          </a:p>
          <a:p>
            <a:r>
              <a:rPr lang="en-GB" sz="1200">
                <a:latin typeface="Calibri Light"/>
                <a:ea typeface="+mn-lt"/>
                <a:cs typeface="Calibri Light"/>
              </a:rPr>
              <a:t>MOV CONT4,A</a:t>
            </a:r>
            <a:br>
              <a:rPr lang="en-GB" sz="1200">
                <a:latin typeface="Calibri Light"/>
                <a:ea typeface="+mn-lt"/>
                <a:cs typeface="Calibri Light"/>
              </a:rPr>
            </a:br>
            <a:r>
              <a:rPr lang="en-GB" sz="1200">
                <a:latin typeface="Calibri Light"/>
                <a:ea typeface="+mn-lt"/>
                <a:cs typeface="Calibri Light"/>
              </a:rPr>
              <a:t>CJNE A,#0D,TIMER_NXT3</a:t>
            </a:r>
            <a:endParaRPr lang="en-US" sz="1200">
              <a:latin typeface="Calibri Light"/>
              <a:ea typeface="+mn-lt"/>
              <a:cs typeface="Calibri Light"/>
            </a:endParaRPr>
          </a:p>
          <a:p>
            <a:r>
              <a:rPr lang="en-GB" sz="1200">
                <a:latin typeface="Calibri Light"/>
                <a:ea typeface="+mn-lt"/>
                <a:cs typeface="Calibri Light"/>
              </a:rPr>
              <a:t>SETB LED_RD1S3</a:t>
            </a:r>
            <a:br>
              <a:rPr lang="en-GB" sz="1200">
                <a:latin typeface="Calibri Light"/>
                <a:ea typeface="+mn-lt"/>
                <a:cs typeface="Calibri Light"/>
              </a:rPr>
            </a:br>
            <a:r>
              <a:rPr lang="en-GB" sz="1200">
                <a:latin typeface="Calibri Light"/>
                <a:ea typeface="+mn-lt"/>
                <a:cs typeface="Calibri Light"/>
              </a:rPr>
              <a:t>SETB LED_RD2S3</a:t>
            </a:r>
            <a:br>
              <a:rPr lang="en-GB" sz="1200">
                <a:latin typeface="Calibri Light"/>
                <a:ea typeface="+mn-lt"/>
                <a:cs typeface="Calibri Light"/>
              </a:rPr>
            </a:br>
            <a:r>
              <a:rPr lang="en-GB" sz="1200">
                <a:latin typeface="Calibri Light"/>
                <a:ea typeface="+mn-lt"/>
                <a:cs typeface="Calibri Light"/>
              </a:rPr>
              <a:t>TIMER_NXT3:</a:t>
            </a:r>
            <a:br>
              <a:rPr lang="en-GB" sz="1200">
                <a:latin typeface="Calibri Light"/>
                <a:ea typeface="+mn-lt"/>
                <a:cs typeface="Calibri Light"/>
              </a:rPr>
            </a:br>
            <a:r>
              <a:rPr lang="en-GB" sz="1200">
                <a:latin typeface="Calibri Light"/>
                <a:ea typeface="+mn-lt"/>
                <a:cs typeface="Calibri Light"/>
              </a:rPr>
              <a:t>SETB TR1</a:t>
            </a:r>
            <a:endParaRPr lang="en-US" sz="1200">
              <a:latin typeface="Calibri Light"/>
              <a:ea typeface="+mn-lt"/>
              <a:cs typeface="Calibri Light"/>
            </a:endParaRPr>
          </a:p>
          <a:p>
            <a:r>
              <a:rPr lang="en-GB" sz="1200">
                <a:latin typeface="Calibri Light"/>
                <a:ea typeface="+mn-lt"/>
                <a:cs typeface="Calibri Light"/>
              </a:rPr>
              <a:t>RETI</a:t>
            </a:r>
            <a:br>
              <a:rPr lang="en-GB" sz="1200">
                <a:latin typeface="Calibri Light"/>
                <a:ea typeface="+mn-lt"/>
                <a:cs typeface="Calibri Light"/>
              </a:rPr>
            </a:br>
            <a:r>
              <a:rPr lang="en-GB" sz="1200">
                <a:latin typeface="Calibri Light"/>
                <a:ea typeface="+mn-lt"/>
                <a:cs typeface="Calibri Light"/>
              </a:rPr>
              <a:t>MAIN:</a:t>
            </a:r>
            <a:br>
              <a:rPr lang="en-GB" sz="1200">
                <a:latin typeface="Calibri Light"/>
                <a:ea typeface="+mn-lt"/>
                <a:cs typeface="Calibri Light"/>
              </a:rPr>
            </a:br>
            <a:r>
              <a:rPr lang="en-GB" sz="1200">
                <a:latin typeface="Calibri Light"/>
                <a:ea typeface="+mn-lt"/>
                <a:cs typeface="Calibri Light"/>
              </a:rPr>
              <a:t>MOV PSW,#00H</a:t>
            </a:r>
            <a:br>
              <a:rPr lang="en-GB" sz="1200">
                <a:latin typeface="Calibri Light"/>
                <a:ea typeface="+mn-lt"/>
                <a:cs typeface="Calibri Light"/>
              </a:rPr>
            </a:br>
            <a:r>
              <a:rPr lang="en-GB" sz="1200">
                <a:latin typeface="Calibri Light"/>
                <a:ea typeface="+mn-lt"/>
                <a:cs typeface="Calibri Light"/>
              </a:rPr>
              <a:t>MOV SP,#70H</a:t>
            </a:r>
            <a:br>
              <a:rPr lang="en-GB" sz="1200">
                <a:latin typeface="Calibri Light"/>
                <a:ea typeface="+mn-lt"/>
                <a:cs typeface="Calibri Light"/>
              </a:rPr>
            </a:br>
            <a:r>
              <a:rPr lang="en-GB" sz="1200">
                <a:latin typeface="Calibri Light"/>
                <a:ea typeface="+mn-lt"/>
                <a:cs typeface="Calibri Light"/>
              </a:rPr>
              <a:t>MOV P0,#0FFH</a:t>
            </a:r>
            <a:br>
              <a:rPr lang="en-GB" sz="1200">
                <a:latin typeface="Calibri Light"/>
                <a:ea typeface="+mn-lt"/>
                <a:cs typeface="Calibri Light"/>
              </a:rPr>
            </a:br>
            <a:endParaRPr lang="en-GB" sz="1200">
              <a:latin typeface="Calibri Light"/>
              <a:cs typeface="Calibri Light"/>
            </a:endParaRPr>
          </a:p>
        </p:txBody>
      </p:sp>
      <p:sp>
        <p:nvSpPr>
          <p:cNvPr id="6" name="TextBox 5">
            <a:extLst>
              <a:ext uri="{FF2B5EF4-FFF2-40B4-BE49-F238E27FC236}">
                <a16:creationId xmlns:a16="http://schemas.microsoft.com/office/drawing/2014/main" id="{9666B5A2-6076-453D-B4F9-7CBE3814005B}"/>
              </a:ext>
            </a:extLst>
          </p:cNvPr>
          <p:cNvSpPr txBox="1"/>
          <p:nvPr/>
        </p:nvSpPr>
        <p:spPr>
          <a:xfrm>
            <a:off x="6994225" y="1559585"/>
            <a:ext cx="274320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GB" sz="1200">
                <a:latin typeface="Calibri Light"/>
                <a:ea typeface="+mn-lt"/>
                <a:cs typeface="+mn-lt"/>
              </a:rPr>
            </a:br>
            <a:r>
              <a:rPr lang="en-GB" sz="1200">
                <a:latin typeface="Calibri Light"/>
                <a:ea typeface="+mn-lt"/>
                <a:cs typeface="+mn-lt"/>
              </a:rPr>
              <a:t>MOV P1,#0FFH</a:t>
            </a:r>
            <a:br>
              <a:rPr lang="en-GB" sz="1200">
                <a:latin typeface="Calibri Light"/>
                <a:ea typeface="+mn-lt"/>
                <a:cs typeface="+mn-lt"/>
              </a:rPr>
            </a:br>
            <a:r>
              <a:rPr lang="en-GB" sz="1200">
                <a:latin typeface="Calibri Light"/>
                <a:ea typeface="+mn-lt"/>
                <a:cs typeface="+mn-lt"/>
              </a:rPr>
              <a:t>MOV P2,#0FFH</a:t>
            </a:r>
            <a:br>
              <a:rPr lang="en-GB" sz="1200">
                <a:latin typeface="Calibri Light"/>
                <a:ea typeface="+mn-lt"/>
                <a:cs typeface="+mn-lt"/>
              </a:rPr>
            </a:br>
            <a:r>
              <a:rPr lang="en-GB" sz="1200">
                <a:latin typeface="Calibri Light"/>
                <a:ea typeface="+mn-lt"/>
                <a:cs typeface="+mn-lt"/>
              </a:rPr>
              <a:t>MOV P3,#0FFH</a:t>
            </a:r>
            <a:br>
              <a:rPr lang="en-GB" sz="1200">
                <a:latin typeface="Calibri Light"/>
                <a:ea typeface="+mn-lt"/>
                <a:cs typeface="+mn-lt"/>
              </a:rPr>
            </a:br>
            <a:r>
              <a:rPr lang="en-GB" sz="1200">
                <a:latin typeface="Calibri Light"/>
                <a:ea typeface="+mn-lt"/>
                <a:cs typeface="+mn-lt"/>
              </a:rPr>
              <a:t>MOV TMOD,#10H</a:t>
            </a:r>
            <a:br>
              <a:rPr lang="en-GB" sz="1200">
                <a:latin typeface="Calibri Light"/>
                <a:ea typeface="+mn-lt"/>
                <a:cs typeface="+mn-lt"/>
              </a:rPr>
            </a:br>
            <a:r>
              <a:rPr lang="en-GB" sz="1200">
                <a:latin typeface="Calibri Light"/>
                <a:ea typeface="+mn-lt"/>
                <a:cs typeface="+mn-lt"/>
              </a:rPr>
              <a:t>MOV TCON,#00H</a:t>
            </a:r>
            <a:endParaRPr lang="en-US" sz="1200">
              <a:latin typeface="Calibri Light"/>
              <a:ea typeface="+mn-lt"/>
              <a:cs typeface="+mn-lt"/>
            </a:endParaRPr>
          </a:p>
          <a:p>
            <a:r>
              <a:rPr lang="en-GB" sz="1200">
                <a:latin typeface="Calibri Light"/>
                <a:ea typeface="+mn-lt"/>
                <a:cs typeface="+mn-lt"/>
              </a:rPr>
              <a:t>MOV SCON,#00H</a:t>
            </a:r>
            <a:br>
              <a:rPr lang="en-GB" sz="1200">
                <a:latin typeface="Calibri Light"/>
                <a:ea typeface="+mn-lt"/>
                <a:cs typeface="+mn-lt"/>
              </a:rPr>
            </a:br>
            <a:r>
              <a:rPr lang="en-GB" sz="1200">
                <a:latin typeface="Calibri Light"/>
                <a:ea typeface="+mn-lt"/>
                <a:cs typeface="+mn-lt"/>
              </a:rPr>
              <a:t>MOV TL1,#0B2H</a:t>
            </a:r>
            <a:br>
              <a:rPr lang="en-GB" sz="1200">
                <a:latin typeface="Calibri Light"/>
                <a:ea typeface="+mn-lt"/>
                <a:cs typeface="+mn-lt"/>
              </a:rPr>
            </a:br>
            <a:r>
              <a:rPr lang="en-GB" sz="1200">
                <a:latin typeface="Calibri Light"/>
                <a:ea typeface="+mn-lt"/>
                <a:cs typeface="+mn-lt"/>
              </a:rPr>
              <a:t>MOV TH1,#03AH</a:t>
            </a:r>
            <a:br>
              <a:rPr lang="en-GB" sz="1200">
                <a:latin typeface="Calibri Light"/>
                <a:ea typeface="+mn-lt"/>
                <a:cs typeface="+mn-lt"/>
              </a:rPr>
            </a:br>
            <a:r>
              <a:rPr lang="en-GB" sz="1200">
                <a:latin typeface="Calibri Light"/>
                <a:ea typeface="+mn-lt"/>
                <a:cs typeface="+mn-lt"/>
              </a:rPr>
              <a:t>MOV IE,#88H</a:t>
            </a:r>
            <a:br>
              <a:rPr lang="en-GB" sz="1200">
                <a:latin typeface="Calibri Light"/>
                <a:ea typeface="+mn-lt"/>
                <a:cs typeface="+mn-lt"/>
              </a:rPr>
            </a:br>
            <a:r>
              <a:rPr lang="en-GB" sz="1200">
                <a:latin typeface="Calibri Light"/>
                <a:ea typeface="+mn-lt"/>
                <a:cs typeface="+mn-lt"/>
              </a:rPr>
              <a:t>MOV IP,#00H</a:t>
            </a:r>
            <a:br>
              <a:rPr lang="en-GB" sz="1200">
                <a:latin typeface="Calibri Light"/>
                <a:ea typeface="+mn-lt"/>
                <a:cs typeface="+mn-lt"/>
              </a:rPr>
            </a:br>
            <a:r>
              <a:rPr lang="en-GB" sz="1200">
                <a:latin typeface="Calibri Light"/>
                <a:ea typeface="+mn-lt"/>
                <a:cs typeface="+mn-lt"/>
              </a:rPr>
              <a:t>SETB LED_NL1</a:t>
            </a:r>
            <a:br>
              <a:rPr lang="en-GB" sz="1200">
                <a:latin typeface="Calibri Light"/>
                <a:ea typeface="+mn-lt"/>
                <a:cs typeface="+mn-lt"/>
              </a:rPr>
            </a:br>
            <a:r>
              <a:rPr lang="en-GB" sz="1200">
                <a:latin typeface="Calibri Light"/>
                <a:ea typeface="+mn-lt"/>
                <a:cs typeface="+mn-lt"/>
              </a:rPr>
              <a:t>SETB LED_NL2</a:t>
            </a:r>
            <a:br>
              <a:rPr lang="en-GB" sz="1200">
                <a:latin typeface="Calibri Light"/>
                <a:ea typeface="+mn-lt"/>
                <a:cs typeface="+mn-lt"/>
              </a:rPr>
            </a:br>
            <a:r>
              <a:rPr lang="en-GB" sz="1200">
                <a:latin typeface="Calibri Light"/>
                <a:ea typeface="+mn-lt"/>
                <a:cs typeface="+mn-lt"/>
              </a:rPr>
              <a:t>SETB LED_NL3</a:t>
            </a:r>
            <a:br>
              <a:rPr lang="en-GB" sz="1200">
                <a:latin typeface="Calibri Light"/>
                <a:ea typeface="+mn-lt"/>
                <a:cs typeface="+mn-lt"/>
              </a:rPr>
            </a:br>
            <a:r>
              <a:rPr lang="en-GB" sz="1200">
                <a:latin typeface="Calibri Light"/>
                <a:ea typeface="+mn-lt"/>
                <a:cs typeface="+mn-lt"/>
              </a:rPr>
              <a:t>SETB LED_RD1S1</a:t>
            </a:r>
            <a:br>
              <a:rPr lang="en-GB" sz="1200">
                <a:latin typeface="Calibri Light"/>
                <a:ea typeface="+mn-lt"/>
                <a:cs typeface="+mn-lt"/>
              </a:rPr>
            </a:br>
            <a:r>
              <a:rPr lang="en-GB" sz="1200">
                <a:latin typeface="Calibri Light"/>
                <a:ea typeface="+mn-lt"/>
                <a:cs typeface="+mn-lt"/>
              </a:rPr>
              <a:t>SETB LED_RD2S1</a:t>
            </a:r>
            <a:br>
              <a:rPr lang="en-GB" sz="1200">
                <a:latin typeface="Calibri Light"/>
                <a:ea typeface="+mn-lt"/>
                <a:cs typeface="+mn-lt"/>
              </a:rPr>
            </a:br>
            <a:r>
              <a:rPr lang="en-GB" sz="1200">
                <a:latin typeface="Calibri Light"/>
                <a:ea typeface="+mn-lt"/>
                <a:cs typeface="+mn-lt"/>
              </a:rPr>
              <a:t>SETB LED_RD1S2</a:t>
            </a:r>
            <a:br>
              <a:rPr lang="en-GB" sz="1200">
                <a:latin typeface="Calibri Light"/>
                <a:ea typeface="+mn-lt"/>
                <a:cs typeface="+mn-lt"/>
              </a:rPr>
            </a:br>
            <a:r>
              <a:rPr lang="en-GB" sz="1200">
                <a:latin typeface="Calibri Light"/>
                <a:ea typeface="+mn-lt"/>
                <a:cs typeface="+mn-lt"/>
              </a:rPr>
              <a:t>SETB LED_RD2S2</a:t>
            </a:r>
            <a:br>
              <a:rPr lang="en-GB" sz="1200">
                <a:latin typeface="Calibri Light"/>
                <a:ea typeface="+mn-lt"/>
                <a:cs typeface="+mn-lt"/>
              </a:rPr>
            </a:br>
            <a:r>
              <a:rPr lang="en-GB" sz="1200">
                <a:latin typeface="Calibri Light"/>
                <a:ea typeface="+mn-lt"/>
                <a:cs typeface="+mn-lt"/>
              </a:rPr>
              <a:t>SETB LED_RD1S3</a:t>
            </a:r>
            <a:br>
              <a:rPr lang="en-GB" sz="1200">
                <a:latin typeface="Calibri Light"/>
                <a:ea typeface="+mn-lt"/>
                <a:cs typeface="+mn-lt"/>
              </a:rPr>
            </a:br>
            <a:r>
              <a:rPr lang="en-GB" sz="1200">
                <a:latin typeface="Calibri Light"/>
                <a:ea typeface="+mn-lt"/>
                <a:cs typeface="+mn-lt"/>
              </a:rPr>
              <a:t>SETB LED_RD2S3</a:t>
            </a:r>
            <a:br>
              <a:rPr lang="en-GB" sz="1200">
                <a:latin typeface="Calibri Light"/>
                <a:ea typeface="+mn-lt"/>
                <a:cs typeface="+mn-lt"/>
              </a:rPr>
            </a:br>
            <a:r>
              <a:rPr lang="en-GB" sz="1200">
                <a:latin typeface="Calibri Light"/>
                <a:ea typeface="+mn-lt"/>
                <a:cs typeface="+mn-lt"/>
              </a:rPr>
              <a:t>MOV CONT1,#00H</a:t>
            </a:r>
            <a:br>
              <a:rPr lang="en-GB" sz="1200">
                <a:latin typeface="Calibri Light"/>
                <a:ea typeface="+mn-lt"/>
                <a:cs typeface="+mn-lt"/>
              </a:rPr>
            </a:br>
            <a:r>
              <a:rPr lang="en-GB" sz="1200">
                <a:latin typeface="Calibri Light"/>
                <a:ea typeface="+mn-lt"/>
                <a:cs typeface="+mn-lt"/>
              </a:rPr>
              <a:t>MOV CONT2,#00H</a:t>
            </a:r>
            <a:br>
              <a:rPr lang="en-GB" sz="1200">
                <a:latin typeface="Calibri Light"/>
                <a:ea typeface="+mn-lt"/>
                <a:cs typeface="+mn-lt"/>
              </a:rPr>
            </a:br>
            <a:r>
              <a:rPr lang="en-GB" sz="1200">
                <a:latin typeface="Calibri Light"/>
                <a:ea typeface="+mn-lt"/>
                <a:cs typeface="+mn-lt"/>
              </a:rPr>
              <a:t>MOV CONT3,#00H</a:t>
            </a:r>
            <a:br>
              <a:rPr lang="en-GB" sz="1200">
                <a:latin typeface="Calibri Light"/>
                <a:ea typeface="+mn-lt"/>
                <a:cs typeface="+mn-lt"/>
              </a:rPr>
            </a:br>
            <a:r>
              <a:rPr lang="en-GB" sz="1200">
                <a:latin typeface="Calibri Light"/>
                <a:ea typeface="+mn-lt"/>
                <a:cs typeface="+mn-lt"/>
              </a:rPr>
              <a:t>MOV CONT4,#00H</a:t>
            </a:r>
            <a:br>
              <a:rPr lang="en-GB" sz="1200">
                <a:latin typeface="Calibri Light"/>
                <a:ea typeface="+mn-lt"/>
                <a:cs typeface="+mn-lt"/>
              </a:rPr>
            </a:br>
            <a:endParaRPr lang="en-GB" sz="1200">
              <a:latin typeface="Calibri Light"/>
              <a:cs typeface="Calibri"/>
            </a:endParaRPr>
          </a:p>
        </p:txBody>
      </p:sp>
      <p:sp>
        <p:nvSpPr>
          <p:cNvPr id="7" name="TextBox 6">
            <a:extLst>
              <a:ext uri="{FF2B5EF4-FFF2-40B4-BE49-F238E27FC236}">
                <a16:creationId xmlns:a16="http://schemas.microsoft.com/office/drawing/2014/main" id="{BD29C74E-9E80-4CCE-A033-AC546D7A387D}"/>
              </a:ext>
            </a:extLst>
          </p:cNvPr>
          <p:cNvSpPr txBox="1"/>
          <p:nvPr/>
        </p:nvSpPr>
        <p:spPr>
          <a:xfrm>
            <a:off x="8934271" y="1716837"/>
            <a:ext cx="160738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latin typeface="Calibri Light"/>
                <a:cs typeface="Calibri Light"/>
              </a:rPr>
              <a:t>SETB TR1</a:t>
            </a:r>
            <a:br>
              <a:rPr lang="en-GB" sz="1200">
                <a:latin typeface="Calibri Light"/>
                <a:cs typeface="Calibri Light"/>
              </a:rPr>
            </a:br>
            <a:r>
              <a:rPr lang="en-GB" sz="1200">
                <a:latin typeface="Calibri Light"/>
                <a:cs typeface="Calibri Light"/>
              </a:rPr>
              <a:t>MAIN_LP:</a:t>
            </a:r>
            <a:br>
              <a:rPr lang="en-GB" sz="1200">
                <a:latin typeface="Calibri Light"/>
                <a:cs typeface="Calibri Light"/>
              </a:rPr>
            </a:br>
            <a:r>
              <a:rPr lang="en-GB" sz="1200">
                <a:latin typeface="Calibri Light"/>
                <a:cs typeface="Calibri Light"/>
              </a:rPr>
              <a:t>JNB IP_LDR,NXT4</a:t>
            </a:r>
            <a:endParaRPr lang="en-GB" sz="1200">
              <a:latin typeface="Calibri Light"/>
              <a:ea typeface="+mn-lt"/>
              <a:cs typeface="Calibri Light"/>
            </a:endParaRPr>
          </a:p>
          <a:p>
            <a:r>
              <a:rPr lang="en-GB" sz="1200">
                <a:latin typeface="Calibri Light"/>
                <a:ea typeface="+mn-lt"/>
                <a:cs typeface="Calibri Light"/>
              </a:rPr>
              <a:t>CLR LED_NL1</a:t>
            </a:r>
            <a:br>
              <a:rPr lang="en-GB" sz="1200">
                <a:latin typeface="Calibri Light"/>
                <a:ea typeface="+mn-lt"/>
                <a:cs typeface="Calibri Light"/>
              </a:rPr>
            </a:br>
            <a:r>
              <a:rPr lang="en-GB" sz="1200">
                <a:latin typeface="Calibri Light"/>
                <a:ea typeface="+mn-lt"/>
                <a:cs typeface="Calibri Light"/>
              </a:rPr>
              <a:t>CLR LED_NL2</a:t>
            </a:r>
            <a:br>
              <a:rPr lang="en-GB" sz="1200">
                <a:latin typeface="Calibri Light"/>
                <a:ea typeface="+mn-lt"/>
                <a:cs typeface="Calibri Light"/>
              </a:rPr>
            </a:br>
            <a:r>
              <a:rPr lang="en-GB" sz="1200">
                <a:latin typeface="Calibri Light"/>
                <a:ea typeface="+mn-lt"/>
                <a:cs typeface="Calibri Light"/>
              </a:rPr>
              <a:t>CLR LED_NL3</a:t>
            </a:r>
            <a:br>
              <a:rPr lang="en-GB" sz="1200">
                <a:latin typeface="Calibri Light"/>
                <a:ea typeface="+mn-lt"/>
                <a:cs typeface="Calibri Light"/>
              </a:rPr>
            </a:br>
            <a:r>
              <a:rPr lang="en-GB" sz="1200">
                <a:latin typeface="Calibri Light"/>
                <a:ea typeface="+mn-lt"/>
                <a:cs typeface="Calibri Light"/>
              </a:rPr>
              <a:t>NXT1:</a:t>
            </a:r>
            <a:br>
              <a:rPr lang="en-GB" sz="1200">
                <a:latin typeface="Calibri Light"/>
                <a:ea typeface="+mn-lt"/>
                <a:cs typeface="Calibri Light"/>
              </a:rPr>
            </a:br>
            <a:r>
              <a:rPr lang="en-GB" sz="1200">
                <a:latin typeface="Calibri Light"/>
                <a:ea typeface="+mn-lt"/>
                <a:cs typeface="Calibri Light"/>
              </a:rPr>
              <a:t>JB IP_IR1,NXT2</a:t>
            </a:r>
            <a:br>
              <a:rPr lang="en-GB" sz="1200">
                <a:latin typeface="Calibri Light"/>
                <a:ea typeface="+mn-lt"/>
                <a:cs typeface="Calibri Light"/>
              </a:rPr>
            </a:br>
            <a:r>
              <a:rPr lang="en-GB" sz="1200">
                <a:latin typeface="Calibri Light"/>
                <a:ea typeface="+mn-lt"/>
                <a:cs typeface="Calibri Light"/>
              </a:rPr>
              <a:t>CLR LED_RD1S1</a:t>
            </a:r>
            <a:br>
              <a:rPr lang="en-GB" sz="1200">
                <a:latin typeface="Calibri Light"/>
                <a:ea typeface="+mn-lt"/>
                <a:cs typeface="Calibri Light"/>
              </a:rPr>
            </a:br>
            <a:r>
              <a:rPr lang="en-GB" sz="1200">
                <a:latin typeface="Calibri Light"/>
                <a:ea typeface="+mn-lt"/>
                <a:cs typeface="Calibri Light"/>
              </a:rPr>
              <a:t>CLR LED_RD2S1</a:t>
            </a:r>
            <a:br>
              <a:rPr lang="en-GB" sz="1200">
                <a:latin typeface="Calibri Light"/>
                <a:ea typeface="+mn-lt"/>
                <a:cs typeface="Calibri Light"/>
              </a:rPr>
            </a:br>
            <a:r>
              <a:rPr lang="en-GB" sz="1200">
                <a:latin typeface="Calibri Light"/>
                <a:ea typeface="+mn-lt"/>
                <a:cs typeface="Calibri Light"/>
              </a:rPr>
              <a:t>MOV CONT2,#05H</a:t>
            </a:r>
            <a:br>
              <a:rPr lang="en-GB" sz="1200">
                <a:latin typeface="Calibri Light"/>
                <a:ea typeface="+mn-lt"/>
                <a:cs typeface="Calibri Light"/>
              </a:rPr>
            </a:br>
            <a:r>
              <a:rPr lang="en-GB" sz="1200">
                <a:latin typeface="Calibri Light"/>
                <a:ea typeface="+mn-lt"/>
                <a:cs typeface="Calibri Light"/>
              </a:rPr>
              <a:t>NXT2:</a:t>
            </a:r>
            <a:br>
              <a:rPr lang="en-GB" sz="1200">
                <a:latin typeface="Calibri Light"/>
                <a:ea typeface="+mn-lt"/>
                <a:cs typeface="Calibri Light"/>
              </a:rPr>
            </a:br>
            <a:r>
              <a:rPr lang="en-GB" sz="1200">
                <a:latin typeface="Calibri Light"/>
                <a:ea typeface="+mn-lt"/>
                <a:cs typeface="Calibri Light"/>
              </a:rPr>
              <a:t>JB IP_IR2,NXT3</a:t>
            </a:r>
            <a:br>
              <a:rPr lang="en-GB" sz="1200">
                <a:latin typeface="Calibri Light"/>
                <a:ea typeface="+mn-lt"/>
                <a:cs typeface="Calibri Light"/>
              </a:rPr>
            </a:br>
            <a:r>
              <a:rPr lang="en-GB" sz="1200">
                <a:latin typeface="Calibri Light"/>
                <a:ea typeface="+mn-lt"/>
                <a:cs typeface="Calibri Light"/>
              </a:rPr>
              <a:t>CLR LED_RD1S2</a:t>
            </a:r>
            <a:br>
              <a:rPr lang="en-GB" sz="1200">
                <a:latin typeface="Calibri Light"/>
                <a:ea typeface="+mn-lt"/>
                <a:cs typeface="Calibri Light"/>
              </a:rPr>
            </a:br>
            <a:r>
              <a:rPr lang="en-GB" sz="1200">
                <a:latin typeface="Calibri Light"/>
                <a:ea typeface="+mn-lt"/>
                <a:cs typeface="Calibri Light"/>
              </a:rPr>
              <a:t>CLR LED_RD2S2</a:t>
            </a:r>
            <a:br>
              <a:rPr lang="en-GB" sz="1200">
                <a:latin typeface="Calibri Light"/>
                <a:ea typeface="+mn-lt"/>
                <a:cs typeface="Calibri Light"/>
              </a:rPr>
            </a:br>
            <a:r>
              <a:rPr lang="en-GB" sz="1200">
                <a:latin typeface="Calibri Light"/>
                <a:ea typeface="+mn-lt"/>
                <a:cs typeface="Calibri Light"/>
              </a:rPr>
              <a:t>MOV CONT3,#05H</a:t>
            </a:r>
            <a:br>
              <a:rPr lang="en-GB" sz="1200">
                <a:latin typeface="Calibri Light"/>
                <a:ea typeface="+mn-lt"/>
                <a:cs typeface="Calibri Light"/>
              </a:rPr>
            </a:br>
            <a:r>
              <a:rPr lang="en-GB" sz="1200">
                <a:latin typeface="Calibri Light"/>
                <a:ea typeface="+mn-lt"/>
                <a:cs typeface="Calibri Light"/>
              </a:rPr>
              <a:t>NXT3:</a:t>
            </a:r>
            <a:br>
              <a:rPr lang="en-GB" sz="1200">
                <a:latin typeface="Calibri Light"/>
                <a:ea typeface="+mn-lt"/>
                <a:cs typeface="Calibri Light"/>
              </a:rPr>
            </a:br>
            <a:r>
              <a:rPr lang="en-GB" sz="1200">
                <a:latin typeface="Calibri Light"/>
                <a:ea typeface="+mn-lt"/>
                <a:cs typeface="Calibri Light"/>
              </a:rPr>
              <a:t>JB IP_IR3,NXT4</a:t>
            </a:r>
            <a:br>
              <a:rPr lang="en-GB" sz="1200">
                <a:latin typeface="Calibri Light"/>
                <a:ea typeface="+mn-lt"/>
                <a:cs typeface="Calibri Light"/>
              </a:rPr>
            </a:br>
            <a:r>
              <a:rPr lang="en-GB" sz="1200">
                <a:latin typeface="Calibri Light"/>
                <a:ea typeface="+mn-lt"/>
                <a:cs typeface="Calibri Light"/>
              </a:rPr>
              <a:t>CLR LED_RD1S3</a:t>
            </a:r>
            <a:br>
              <a:rPr lang="en-GB" sz="1200">
                <a:latin typeface="Calibri Light"/>
                <a:ea typeface="+mn-lt"/>
                <a:cs typeface="Calibri Light"/>
              </a:rPr>
            </a:br>
            <a:r>
              <a:rPr lang="en-GB" sz="1200">
                <a:latin typeface="Calibri Light"/>
                <a:ea typeface="+mn-lt"/>
                <a:cs typeface="Calibri Light"/>
              </a:rPr>
              <a:t>CLR LED_RD2S3</a:t>
            </a:r>
            <a:br>
              <a:rPr lang="en-GB" sz="1200">
                <a:latin typeface="Calibri Light"/>
                <a:ea typeface="+mn-lt"/>
                <a:cs typeface="Calibri Light"/>
              </a:rPr>
            </a:br>
            <a:r>
              <a:rPr lang="en-GB" sz="1200">
                <a:latin typeface="Calibri Light"/>
                <a:ea typeface="+mn-lt"/>
                <a:cs typeface="Calibri Light"/>
              </a:rPr>
              <a:t>MOV CONT4,#02H</a:t>
            </a:r>
            <a:br>
              <a:rPr lang="en-GB" sz="1200">
                <a:latin typeface="Calibri Light"/>
                <a:ea typeface="+mn-lt"/>
                <a:cs typeface="Calibri Light"/>
              </a:rPr>
            </a:br>
            <a:r>
              <a:rPr lang="en-GB" sz="1200">
                <a:latin typeface="Calibri Light"/>
                <a:ea typeface="+mn-lt"/>
                <a:cs typeface="Calibri Light"/>
              </a:rPr>
              <a:t>NXT4:</a:t>
            </a:r>
            <a:br>
              <a:rPr lang="en-GB" sz="1200">
                <a:latin typeface="Calibri Light"/>
                <a:ea typeface="+mn-lt"/>
                <a:cs typeface="Calibri Light"/>
              </a:rPr>
            </a:br>
            <a:r>
              <a:rPr lang="en-GB" sz="1200">
                <a:latin typeface="Calibri Light"/>
                <a:ea typeface="+mn-lt"/>
                <a:cs typeface="Calibri Light"/>
              </a:rPr>
              <a:t>JNB IP_LDR,NXT5</a:t>
            </a:r>
            <a:br>
              <a:rPr lang="en-GB" sz="1200">
                <a:latin typeface="Calibri Light"/>
                <a:ea typeface="+mn-lt"/>
                <a:cs typeface="Calibri Light"/>
              </a:rPr>
            </a:br>
            <a:endParaRPr lang="en-GB" sz="1200">
              <a:latin typeface="Calibri Light"/>
              <a:cs typeface="Calibri Light"/>
            </a:endParaRPr>
          </a:p>
        </p:txBody>
      </p:sp>
      <p:sp>
        <p:nvSpPr>
          <p:cNvPr id="9" name="TextBox 8">
            <a:extLst>
              <a:ext uri="{FF2B5EF4-FFF2-40B4-BE49-F238E27FC236}">
                <a16:creationId xmlns:a16="http://schemas.microsoft.com/office/drawing/2014/main" id="{6790F98E-5254-489C-9164-74C65F0BE63A}"/>
              </a:ext>
            </a:extLst>
          </p:cNvPr>
          <p:cNvSpPr txBox="1"/>
          <p:nvPr/>
        </p:nvSpPr>
        <p:spPr>
          <a:xfrm>
            <a:off x="10543637" y="1744693"/>
            <a:ext cx="1391729" cy="2337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latin typeface="Calibri Light"/>
                <a:cs typeface="Calibri Light"/>
              </a:rPr>
              <a:t>SETB LED_NL1</a:t>
            </a:r>
            <a:br>
              <a:rPr lang="en-GB" sz="1200">
                <a:latin typeface="Calibri Light"/>
                <a:cs typeface="Calibri Light"/>
              </a:rPr>
            </a:br>
            <a:r>
              <a:rPr lang="en-GB" sz="1200">
                <a:latin typeface="Calibri Light"/>
                <a:cs typeface="Calibri Light"/>
              </a:rPr>
              <a:t>SETB LED_NL2</a:t>
            </a:r>
            <a:br>
              <a:rPr lang="en-GB" sz="1200">
                <a:latin typeface="Calibri Light"/>
                <a:cs typeface="Calibri Light"/>
              </a:rPr>
            </a:br>
            <a:r>
              <a:rPr lang="en-GB" sz="1200">
                <a:latin typeface="Calibri Light"/>
                <a:cs typeface="Calibri Light"/>
              </a:rPr>
              <a:t>SETB LED_NL3</a:t>
            </a:r>
            <a:br>
              <a:rPr lang="en-GB" sz="1200">
                <a:latin typeface="Calibri Light"/>
                <a:cs typeface="Calibri Light"/>
              </a:rPr>
            </a:br>
            <a:r>
              <a:rPr lang="en-GB" sz="1200">
                <a:latin typeface="Calibri Light"/>
                <a:cs typeface="Calibri Light"/>
              </a:rPr>
              <a:t>SETB LED_RD1S1</a:t>
            </a:r>
            <a:br>
              <a:rPr lang="en-GB" sz="1200">
                <a:latin typeface="Calibri Light"/>
                <a:cs typeface="Calibri Light"/>
              </a:rPr>
            </a:br>
            <a:r>
              <a:rPr lang="en-GB" sz="1200">
                <a:latin typeface="Calibri Light"/>
                <a:cs typeface="Calibri Light"/>
              </a:rPr>
              <a:t>SETB LED_RD2S1</a:t>
            </a:r>
            <a:br>
              <a:rPr lang="en-GB" sz="1200">
                <a:latin typeface="Calibri Light"/>
                <a:cs typeface="Calibri Light"/>
              </a:rPr>
            </a:br>
            <a:r>
              <a:rPr lang="en-GB" sz="1200">
                <a:latin typeface="Calibri Light"/>
                <a:cs typeface="Calibri Light"/>
              </a:rPr>
              <a:t>SETB LED_RD1S2</a:t>
            </a:r>
            <a:br>
              <a:rPr lang="en-GB" sz="1200">
                <a:latin typeface="Calibri Light"/>
                <a:cs typeface="Calibri Light"/>
              </a:rPr>
            </a:br>
            <a:r>
              <a:rPr lang="en-GB" sz="1200">
                <a:latin typeface="Calibri Light"/>
                <a:cs typeface="Calibri Light"/>
              </a:rPr>
              <a:t>SETB LED_RD2S2</a:t>
            </a:r>
            <a:br>
              <a:rPr lang="en-GB" sz="1200">
                <a:latin typeface="Calibri Light"/>
                <a:cs typeface="Calibri Light"/>
              </a:rPr>
            </a:br>
            <a:r>
              <a:rPr lang="en-GB" sz="1200">
                <a:latin typeface="Calibri Light"/>
                <a:cs typeface="Calibri Light"/>
              </a:rPr>
              <a:t>SETB LED_RD1S3</a:t>
            </a:r>
            <a:br>
              <a:rPr lang="en-GB" sz="1200">
                <a:latin typeface="Calibri Light"/>
                <a:cs typeface="Calibri Light"/>
              </a:rPr>
            </a:br>
            <a:r>
              <a:rPr lang="en-GB" sz="1200">
                <a:latin typeface="Calibri Light"/>
                <a:cs typeface="Calibri Light"/>
              </a:rPr>
              <a:t>SETB LED_RD2S3</a:t>
            </a:r>
            <a:br>
              <a:rPr lang="en-GB" sz="1200">
                <a:latin typeface="Calibri Light"/>
                <a:cs typeface="Calibri Light"/>
              </a:rPr>
            </a:br>
            <a:r>
              <a:rPr lang="en-GB" sz="1200">
                <a:latin typeface="Calibri Light"/>
                <a:cs typeface="Calibri Light"/>
              </a:rPr>
              <a:t>NXT5:</a:t>
            </a:r>
            <a:br>
              <a:rPr lang="en-GB" sz="1200">
                <a:latin typeface="Calibri Light"/>
                <a:cs typeface="Calibri Light"/>
              </a:rPr>
            </a:br>
            <a:r>
              <a:rPr lang="en-GB" sz="1200">
                <a:latin typeface="Calibri Light"/>
                <a:cs typeface="Calibri Light"/>
              </a:rPr>
              <a:t>LJMP MAIN_LP</a:t>
            </a:r>
            <a:br>
              <a:rPr lang="en-GB" sz="1200">
                <a:latin typeface="Calibri Light"/>
                <a:cs typeface="Calibri Light"/>
              </a:rPr>
            </a:br>
            <a:r>
              <a:rPr lang="en-GB" sz="1200">
                <a:latin typeface="Calibri Light"/>
                <a:cs typeface="Calibri Light"/>
              </a:rPr>
              <a:t>END</a:t>
            </a:r>
            <a:endParaRPr lang="en-US" sz="1200">
              <a:latin typeface="Calibri Light"/>
              <a:cs typeface="Calibri Light"/>
            </a:endParaRPr>
          </a:p>
        </p:txBody>
      </p:sp>
    </p:spTree>
    <p:extLst>
      <p:ext uri="{BB962C8B-B14F-4D97-AF65-F5344CB8AC3E}">
        <p14:creationId xmlns:p14="http://schemas.microsoft.com/office/powerpoint/2010/main" val="36108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FBE4-FA3F-422D-A60E-5B65FACE4906}"/>
              </a:ext>
            </a:extLst>
          </p:cNvPr>
          <p:cNvSpPr>
            <a:spLocks noGrp="1"/>
          </p:cNvSpPr>
          <p:nvPr>
            <p:ph type="title"/>
          </p:nvPr>
        </p:nvSpPr>
        <p:spPr>
          <a:xfrm>
            <a:off x="1653363" y="495156"/>
            <a:ext cx="3228071" cy="1188720"/>
          </a:xfrm>
        </p:spPr>
        <p:txBody>
          <a:bodyPr>
            <a:normAutofit/>
          </a:bodyPr>
          <a:lstStyle/>
          <a:p>
            <a:r>
              <a:rPr lang="en-GB" b="1"/>
              <a:t>Advantages</a:t>
            </a:r>
            <a:endParaRPr lang="en-US"/>
          </a:p>
          <a:p>
            <a:endParaRPr lang="en-GB">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E09D87-E389-4662-B1B1-6B4BA67471FC}"/>
              </a:ext>
            </a:extLst>
          </p:cNvPr>
          <p:cNvSpPr>
            <a:spLocks noGrp="1"/>
          </p:cNvSpPr>
          <p:nvPr>
            <p:ph idx="1"/>
          </p:nvPr>
        </p:nvSpPr>
        <p:spPr>
          <a:xfrm>
            <a:off x="1322684" y="1989366"/>
            <a:ext cx="4680186" cy="2790818"/>
          </a:xfrm>
        </p:spPr>
        <p:txBody>
          <a:bodyPr vert="horz" lIns="91440" tIns="45720" rIns="91440" bIns="45720" rtlCol="0" anchor="t">
            <a:normAutofit fontScale="92500" lnSpcReduction="20000"/>
          </a:bodyPr>
          <a:lstStyle/>
          <a:p>
            <a:r>
              <a:rPr lang="en-GB" sz="2400">
                <a:latin typeface="Calibri Light"/>
                <a:ea typeface="+mn-lt"/>
                <a:cs typeface="Calibri Light"/>
              </a:rPr>
              <a:t>If the lighting system implements all LED lights, the cost of the maintenance can be reduced as the life span and durability of LEDs is higher than Neon based lights which are normally used as street lights.</a:t>
            </a:r>
            <a:br>
              <a:rPr lang="en-GB" sz="2400">
                <a:latin typeface="Calibri Light"/>
                <a:ea typeface="+mn-lt"/>
                <a:cs typeface="Calibri Light"/>
              </a:rPr>
            </a:br>
            <a:endParaRPr lang="en-GB" sz="2400">
              <a:latin typeface="Calibri Light"/>
              <a:cs typeface="Calibri Light"/>
            </a:endParaRPr>
          </a:p>
          <a:p>
            <a:r>
              <a:rPr lang="en-GB" sz="2400">
                <a:latin typeface="Calibri Light"/>
                <a:ea typeface="+mn-lt"/>
                <a:cs typeface="Calibri Light"/>
              </a:rPr>
              <a:t>As the lights are automatically turned ON or OFF, huge amount of energy can be saved.</a:t>
            </a:r>
            <a:endParaRPr lang="en-GB" sz="2400">
              <a:latin typeface="Calibri Light"/>
              <a:cs typeface="Calibri Light"/>
            </a:endParaRPr>
          </a:p>
          <a:p>
            <a:endParaRPr lang="en-GB" sz="2400">
              <a:latin typeface="Calibri Light"/>
              <a:cs typeface="Calibri Light"/>
            </a:endParaRPr>
          </a:p>
        </p:txBody>
      </p:sp>
      <p:sp>
        <p:nvSpPr>
          <p:cNvPr id="4" name="TextBox 3">
            <a:extLst>
              <a:ext uri="{FF2B5EF4-FFF2-40B4-BE49-F238E27FC236}">
                <a16:creationId xmlns:a16="http://schemas.microsoft.com/office/drawing/2014/main" id="{0BC5E713-F0EC-4B4B-9433-86C5947346AD}"/>
              </a:ext>
            </a:extLst>
          </p:cNvPr>
          <p:cNvSpPr txBox="1"/>
          <p:nvPr/>
        </p:nvSpPr>
        <p:spPr>
          <a:xfrm>
            <a:off x="7283570" y="324928"/>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b="1">
                <a:latin typeface="Calibri Light"/>
                <a:cs typeface="Calibri Light"/>
              </a:rPr>
              <a:t>Conclusion</a:t>
            </a:r>
            <a:endParaRPr lang="en-US" sz="4400" b="1">
              <a:latin typeface="Calibri Light"/>
              <a:cs typeface="Calibri Light"/>
            </a:endParaRPr>
          </a:p>
        </p:txBody>
      </p:sp>
      <p:sp>
        <p:nvSpPr>
          <p:cNvPr id="5" name="TextBox 4">
            <a:extLst>
              <a:ext uri="{FF2B5EF4-FFF2-40B4-BE49-F238E27FC236}">
                <a16:creationId xmlns:a16="http://schemas.microsoft.com/office/drawing/2014/main" id="{B6CB5AD7-2858-4F24-9F09-67A12E9FB878}"/>
              </a:ext>
            </a:extLst>
          </p:cNvPr>
          <p:cNvSpPr txBox="1"/>
          <p:nvPr/>
        </p:nvSpPr>
        <p:spPr>
          <a:xfrm>
            <a:off x="7095766" y="19918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115680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95E3FDC-5BAE-4AF4-9D93-89159FDEFEF3}"/>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6600" kern="1200">
                <a:solidFill>
                  <a:srgbClr val="080808"/>
                </a:solidFill>
                <a:latin typeface="STXingkai"/>
                <a:ea typeface="STXingkai"/>
              </a:rPr>
              <a:t>Thank you</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491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40EB-788B-462C-996D-8DEE8E391DAC}"/>
              </a:ext>
            </a:extLst>
          </p:cNvPr>
          <p:cNvSpPr>
            <a:spLocks noGrp="1"/>
          </p:cNvSpPr>
          <p:nvPr>
            <p:ph type="title"/>
          </p:nvPr>
        </p:nvSpPr>
        <p:spPr>
          <a:xfrm>
            <a:off x="1653363" y="365760"/>
            <a:ext cx="9367203" cy="1188720"/>
          </a:xfrm>
        </p:spPr>
        <p:txBody>
          <a:bodyPr>
            <a:normAutofit/>
          </a:bodyPr>
          <a:lstStyle/>
          <a:p>
            <a:r>
              <a:rPr lang="en-GB">
                <a:cs typeface="Calibri Light"/>
              </a:rPr>
              <a:t>Introduction to Microcontrollers</a:t>
            </a:r>
            <a:endParaRPr lang="en-GB"/>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4860A24-24C3-40BF-B860-68DB7771EF4E}"/>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GB" sz="2000">
                <a:ea typeface="+mn-lt"/>
                <a:cs typeface="+mn-lt"/>
              </a:rPr>
              <a:t>A microcontroller (MCU for microcontroller unit) is a small computer on a single metal-oxide-semiconductor (MOS) integrated circuit (IC) chip. </a:t>
            </a:r>
            <a:endParaRPr lang="en-US" sz="2000"/>
          </a:p>
          <a:p>
            <a:r>
              <a:rPr lang="en-GB" sz="2000">
                <a:ea typeface="+mn-lt"/>
                <a:cs typeface="+mn-lt"/>
              </a:rPr>
              <a:t>A microcontroller contains one or more CPUs (processor cores) along with memory and programmable input/output peripherals.</a:t>
            </a:r>
            <a:br>
              <a:rPr lang="en-US" sz="2000"/>
            </a:br>
            <a:endParaRPr lang="en-GB" sz="2000">
              <a:ea typeface="+mn-lt"/>
              <a:cs typeface="+mn-lt"/>
            </a:endParaRPr>
          </a:p>
          <a:p>
            <a:r>
              <a:rPr lang="en-GB" sz="2000">
                <a:cs typeface="Calibri"/>
              </a:rPr>
              <a:t>Types of Microcontrollers</a:t>
            </a:r>
          </a:p>
          <a:p>
            <a:pPr lvl="1"/>
            <a:r>
              <a:rPr lang="en-GB" sz="2000">
                <a:ea typeface="+mn-lt"/>
                <a:cs typeface="+mn-lt"/>
              </a:rPr>
              <a:t>ARM core processors (many vendors)</a:t>
            </a:r>
            <a:endParaRPr lang="en-GB" sz="2000">
              <a:cs typeface="Calibri"/>
            </a:endParaRPr>
          </a:p>
          <a:p>
            <a:pPr lvl="1"/>
            <a:r>
              <a:rPr lang="en-GB" sz="2000">
                <a:ea typeface="+mn-lt"/>
                <a:cs typeface="+mn-lt"/>
              </a:rPr>
              <a:t>ARM Cortex-M cores are specifically targeted toward microcontroller applications</a:t>
            </a:r>
            <a:endParaRPr lang="en-GB" sz="2000">
              <a:cs typeface="Calibri"/>
            </a:endParaRPr>
          </a:p>
          <a:p>
            <a:pPr lvl="1"/>
            <a:r>
              <a:rPr lang="en-GB" sz="2000">
                <a:ea typeface="+mn-lt"/>
                <a:cs typeface="+mn-lt"/>
              </a:rPr>
              <a:t>Freescale 68HC11 (8-bit), and others based on the Motorola 6800 family</a:t>
            </a:r>
            <a:endParaRPr lang="en-GB" sz="2000">
              <a:cs typeface="Calibri"/>
            </a:endParaRPr>
          </a:p>
          <a:p>
            <a:pPr lvl="1"/>
            <a:r>
              <a:rPr lang="en-GB" sz="2000">
                <a:ea typeface="+mn-lt"/>
                <a:cs typeface="+mn-lt"/>
              </a:rPr>
              <a:t>Intel 8051, also manufactured by NXP Semiconductors, Infineon and many other</a:t>
            </a:r>
            <a:endParaRPr lang="en-GB" sz="2000">
              <a:cs typeface="Calibri"/>
            </a:endParaRPr>
          </a:p>
        </p:txBody>
      </p:sp>
    </p:spTree>
    <p:extLst>
      <p:ext uri="{BB962C8B-B14F-4D97-AF65-F5344CB8AC3E}">
        <p14:creationId xmlns:p14="http://schemas.microsoft.com/office/powerpoint/2010/main" val="115855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6CC8-53F9-4BA6-9641-25DF22799926}"/>
              </a:ext>
            </a:extLst>
          </p:cNvPr>
          <p:cNvSpPr>
            <a:spLocks noGrp="1"/>
          </p:cNvSpPr>
          <p:nvPr>
            <p:ph type="title"/>
          </p:nvPr>
        </p:nvSpPr>
        <p:spPr>
          <a:xfrm>
            <a:off x="838200" y="365126"/>
            <a:ext cx="5340605" cy="1146176"/>
          </a:xfrm>
        </p:spPr>
        <p:txBody>
          <a:bodyPr>
            <a:normAutofit/>
          </a:bodyPr>
          <a:lstStyle/>
          <a:p>
            <a:r>
              <a:rPr lang="en-GB">
                <a:ea typeface="+mj-lt"/>
                <a:cs typeface="+mj-lt"/>
              </a:rPr>
              <a:t>Intel 8051</a:t>
            </a:r>
            <a:endParaRPr lang="en-US"/>
          </a:p>
        </p:txBody>
      </p:sp>
      <p:sp>
        <p:nvSpPr>
          <p:cNvPr id="20" name="Freeform: Shape 1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464BDD-58B5-40B3-AD92-C5A5B6023AA3}"/>
              </a:ext>
            </a:extLst>
          </p:cNvPr>
          <p:cNvSpPr>
            <a:spLocks noGrp="1"/>
          </p:cNvSpPr>
          <p:nvPr>
            <p:ph idx="1"/>
          </p:nvPr>
        </p:nvSpPr>
        <p:spPr>
          <a:xfrm>
            <a:off x="838200" y="2173288"/>
            <a:ext cx="3603171" cy="3639684"/>
          </a:xfrm>
        </p:spPr>
        <p:txBody>
          <a:bodyPr vert="horz" lIns="91440" tIns="45720" rIns="91440" bIns="45720" rtlCol="0" anchor="ctr">
            <a:normAutofit/>
          </a:bodyPr>
          <a:lstStyle/>
          <a:p>
            <a:r>
              <a:rPr lang="en-GB" sz="1700">
                <a:solidFill>
                  <a:srgbClr val="FFFFFF"/>
                </a:solidFill>
                <a:latin typeface="Calibri Light"/>
                <a:ea typeface="+mn-lt"/>
                <a:cs typeface="Calibri Light"/>
              </a:rPr>
              <a:t>In 1981, Intel introduced an 8-bit microcontroller called the </a:t>
            </a:r>
            <a:r>
              <a:rPr lang="en-GB" sz="1700" b="1">
                <a:solidFill>
                  <a:srgbClr val="FFFFFF"/>
                </a:solidFill>
                <a:latin typeface="Calibri Light"/>
                <a:ea typeface="+mn-lt"/>
                <a:cs typeface="Calibri Light"/>
              </a:rPr>
              <a:t>8051</a:t>
            </a:r>
            <a:r>
              <a:rPr lang="en-GB" sz="1700">
                <a:solidFill>
                  <a:srgbClr val="FFFFFF"/>
                </a:solidFill>
                <a:latin typeface="Calibri Light"/>
                <a:ea typeface="+mn-lt"/>
                <a:cs typeface="Calibri Light"/>
              </a:rPr>
              <a:t>. It was referred as </a:t>
            </a:r>
            <a:r>
              <a:rPr lang="en-GB" sz="1700" b="1">
                <a:solidFill>
                  <a:srgbClr val="FFFFFF"/>
                </a:solidFill>
                <a:latin typeface="Calibri Light"/>
                <a:ea typeface="+mn-lt"/>
                <a:cs typeface="Calibri Light"/>
              </a:rPr>
              <a:t>system on a chip</a:t>
            </a:r>
            <a:r>
              <a:rPr lang="en-GB" sz="1700">
                <a:solidFill>
                  <a:srgbClr val="FFFFFF"/>
                </a:solidFill>
                <a:latin typeface="Calibri Light"/>
                <a:ea typeface="+mn-lt"/>
                <a:cs typeface="Calibri Light"/>
              </a:rPr>
              <a:t> because it had 128 bytes of RAM, 4K byte of on-chip ROM, two timers, one serial port, and 4 ports (8-bit wide), all on a single chip. </a:t>
            </a:r>
          </a:p>
          <a:p>
            <a:r>
              <a:rPr lang="en-GB" sz="1700">
                <a:solidFill>
                  <a:srgbClr val="FFFFFF"/>
                </a:solidFill>
                <a:latin typeface="Calibri Light"/>
                <a:ea typeface="+mn-lt"/>
                <a:cs typeface="Calibri Light"/>
              </a:rPr>
              <a:t>When it became widely popular, Intel allowed other manufacturers to make and market different variations of 8051 with its code compatible with 8051. </a:t>
            </a:r>
            <a:endParaRPr lang="en-GB" sz="1700">
              <a:solidFill>
                <a:srgbClr val="FFFFFF"/>
              </a:solidFill>
              <a:latin typeface="Calibri Light"/>
              <a:cs typeface="Calibri Light"/>
            </a:endParaRPr>
          </a:p>
        </p:txBody>
      </p:sp>
      <p:sp>
        <p:nvSpPr>
          <p:cNvPr id="6" name="TextBox 5">
            <a:extLst>
              <a:ext uri="{FF2B5EF4-FFF2-40B4-BE49-F238E27FC236}">
                <a16:creationId xmlns:a16="http://schemas.microsoft.com/office/drawing/2014/main" id="{0EDE61D4-3086-458F-91E5-BCD91351E0BA}"/>
              </a:ext>
            </a:extLst>
          </p:cNvPr>
          <p:cNvSpPr txBox="1"/>
          <p:nvPr/>
        </p:nvSpPr>
        <p:spPr>
          <a:xfrm>
            <a:off x="6176513" y="1863305"/>
            <a:ext cx="5489274"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000" b="1">
                <a:latin typeface="Calibri Light"/>
                <a:cs typeface="Calibri Light"/>
              </a:rPr>
              <a:t>Comparison between 8051 Family Members</a:t>
            </a:r>
            <a:endParaRPr lang="en-US" b="1">
              <a:latin typeface="Calibri Light"/>
              <a:cs typeface="Calibri Light"/>
            </a:endParaRPr>
          </a:p>
          <a:p>
            <a:pPr algn="l">
              <a:spcAft>
                <a:spcPts val="600"/>
              </a:spcAft>
            </a:pPr>
            <a:endParaRPr lang="en-GB">
              <a:latin typeface="Calibri Light"/>
              <a:cs typeface="Calibri Light"/>
            </a:endParaRPr>
          </a:p>
        </p:txBody>
      </p:sp>
      <p:graphicFrame>
        <p:nvGraphicFramePr>
          <p:cNvPr id="5" name="Table 4">
            <a:extLst>
              <a:ext uri="{FF2B5EF4-FFF2-40B4-BE49-F238E27FC236}">
                <a16:creationId xmlns:a16="http://schemas.microsoft.com/office/drawing/2014/main" id="{8FB87D34-095B-4463-BCF5-8E1EC275A4A8}"/>
              </a:ext>
            </a:extLst>
          </p:cNvPr>
          <p:cNvGraphicFramePr>
            <a:graphicFrameLocks noGrp="1"/>
          </p:cNvGraphicFramePr>
          <p:nvPr>
            <p:extLst>
              <p:ext uri="{D42A27DB-BD31-4B8C-83A1-F6EECF244321}">
                <p14:modId xmlns:p14="http://schemas.microsoft.com/office/powerpoint/2010/main" val="2822334237"/>
              </p:ext>
            </p:extLst>
          </p:nvPr>
        </p:nvGraphicFramePr>
        <p:xfrm>
          <a:off x="6183088" y="2384821"/>
          <a:ext cx="5170711" cy="3868158"/>
        </p:xfrm>
        <a:graphic>
          <a:graphicData uri="http://schemas.openxmlformats.org/drawingml/2006/table">
            <a:tbl>
              <a:tblPr firstRow="1" bandRow="1">
                <a:noFill/>
                <a:tableStyleId>{5C22544A-7EE6-4342-B048-85BDC9FD1C3A}</a:tableStyleId>
              </a:tblPr>
              <a:tblGrid>
                <a:gridCol w="1754857">
                  <a:extLst>
                    <a:ext uri="{9D8B030D-6E8A-4147-A177-3AD203B41FA5}">
                      <a16:colId xmlns:a16="http://schemas.microsoft.com/office/drawing/2014/main" val="450267154"/>
                    </a:ext>
                  </a:extLst>
                </a:gridCol>
                <a:gridCol w="1138618">
                  <a:extLst>
                    <a:ext uri="{9D8B030D-6E8A-4147-A177-3AD203B41FA5}">
                      <a16:colId xmlns:a16="http://schemas.microsoft.com/office/drawing/2014/main" val="3434200615"/>
                    </a:ext>
                  </a:extLst>
                </a:gridCol>
                <a:gridCol w="1138618">
                  <a:extLst>
                    <a:ext uri="{9D8B030D-6E8A-4147-A177-3AD203B41FA5}">
                      <a16:colId xmlns:a16="http://schemas.microsoft.com/office/drawing/2014/main" val="2218928590"/>
                    </a:ext>
                  </a:extLst>
                </a:gridCol>
                <a:gridCol w="1138618">
                  <a:extLst>
                    <a:ext uri="{9D8B030D-6E8A-4147-A177-3AD203B41FA5}">
                      <a16:colId xmlns:a16="http://schemas.microsoft.com/office/drawing/2014/main" val="707444668"/>
                    </a:ext>
                  </a:extLst>
                </a:gridCol>
              </a:tblGrid>
              <a:tr h="465360">
                <a:tc>
                  <a:txBody>
                    <a:bodyPr/>
                    <a:lstStyle/>
                    <a:p>
                      <a:pPr algn="ctr" fontAlgn="t"/>
                      <a:r>
                        <a:rPr lang="en-GB" sz="1400" b="1" cap="all" spc="60">
                          <a:solidFill>
                            <a:schemeClr val="bg1"/>
                          </a:solidFill>
                          <a:effectLst/>
                        </a:rPr>
                        <a:t>Feature</a:t>
                      </a:r>
                    </a:p>
                  </a:txBody>
                  <a:tcPr marL="90022" marR="90022" marT="105763" marB="105763" anchor="b">
                    <a:lnL w="12700" cmpd="sng">
                      <a:noFill/>
                    </a:lnL>
                    <a:lnR w="12700" cmpd="sng">
                      <a:noFill/>
                    </a:lnR>
                    <a:lnT w="12700" cmpd="sng">
                      <a:noFill/>
                    </a:lnT>
                    <a:lnB w="38100" cmpd="sng">
                      <a:noFill/>
                    </a:lnB>
                    <a:solidFill>
                      <a:schemeClr val="tx1">
                        <a:lumMod val="75000"/>
                        <a:lumOff val="25000"/>
                      </a:schemeClr>
                    </a:solidFill>
                  </a:tcPr>
                </a:tc>
                <a:tc>
                  <a:txBody>
                    <a:bodyPr/>
                    <a:lstStyle/>
                    <a:p>
                      <a:pPr algn="ctr" fontAlgn="t"/>
                      <a:r>
                        <a:rPr lang="en-GB" sz="1400" b="1" cap="all" spc="60">
                          <a:solidFill>
                            <a:schemeClr val="bg1"/>
                          </a:solidFill>
                          <a:effectLst/>
                        </a:rPr>
                        <a:t>8051</a:t>
                      </a:r>
                    </a:p>
                  </a:txBody>
                  <a:tcPr marL="90022" marR="90022" marT="105763" marB="105763" anchor="b">
                    <a:lnL w="12700" cmpd="sng">
                      <a:noFill/>
                    </a:lnL>
                    <a:lnR w="12700" cmpd="sng">
                      <a:noFill/>
                    </a:lnR>
                    <a:lnT w="12700" cmpd="sng">
                      <a:noFill/>
                    </a:lnT>
                    <a:lnB w="38100" cmpd="sng">
                      <a:noFill/>
                    </a:lnB>
                    <a:solidFill>
                      <a:schemeClr val="tx1">
                        <a:lumMod val="75000"/>
                        <a:lumOff val="25000"/>
                      </a:schemeClr>
                    </a:solidFill>
                  </a:tcPr>
                </a:tc>
                <a:tc>
                  <a:txBody>
                    <a:bodyPr/>
                    <a:lstStyle/>
                    <a:p>
                      <a:pPr algn="ctr" fontAlgn="t"/>
                      <a:r>
                        <a:rPr lang="en-GB" sz="1400" b="1" cap="all" spc="60">
                          <a:solidFill>
                            <a:schemeClr val="bg1"/>
                          </a:solidFill>
                          <a:effectLst/>
                        </a:rPr>
                        <a:t>8052</a:t>
                      </a:r>
                    </a:p>
                  </a:txBody>
                  <a:tcPr marL="90022" marR="90022" marT="105763" marB="105763" anchor="b">
                    <a:lnL w="12700" cmpd="sng">
                      <a:noFill/>
                    </a:lnL>
                    <a:lnR w="12700" cmpd="sng">
                      <a:noFill/>
                    </a:lnR>
                    <a:lnT w="12700" cmpd="sng">
                      <a:noFill/>
                    </a:lnT>
                    <a:lnB w="38100" cmpd="sng">
                      <a:noFill/>
                    </a:lnB>
                    <a:solidFill>
                      <a:schemeClr val="tx1">
                        <a:lumMod val="75000"/>
                        <a:lumOff val="25000"/>
                      </a:schemeClr>
                    </a:solidFill>
                  </a:tcPr>
                </a:tc>
                <a:tc>
                  <a:txBody>
                    <a:bodyPr/>
                    <a:lstStyle/>
                    <a:p>
                      <a:pPr algn="ctr" fontAlgn="t"/>
                      <a:r>
                        <a:rPr lang="en-GB" sz="1400" b="1" cap="all" spc="60">
                          <a:solidFill>
                            <a:schemeClr val="bg1"/>
                          </a:solidFill>
                          <a:effectLst/>
                        </a:rPr>
                        <a:t>8031</a:t>
                      </a:r>
                    </a:p>
                  </a:txBody>
                  <a:tcPr marL="90022" marR="90022" marT="105763" marB="105763" anchor="b">
                    <a:lnL w="12700" cmpd="sng">
                      <a:noFill/>
                    </a:lnL>
                    <a:lnR w="12700" cmpd="sng">
                      <a:noFill/>
                    </a:lnR>
                    <a:lnT w="12700" cmpd="sng">
                      <a:noFill/>
                    </a:lnT>
                    <a:lnB w="38100" cmpd="sng">
                      <a:noFill/>
                    </a:lnB>
                    <a:solidFill>
                      <a:schemeClr val="tx1">
                        <a:lumMod val="75000"/>
                        <a:lumOff val="25000"/>
                      </a:schemeClr>
                    </a:solidFill>
                  </a:tcPr>
                </a:tc>
                <a:extLst>
                  <a:ext uri="{0D108BD9-81ED-4DB2-BD59-A6C34878D82A}">
                    <a16:rowId xmlns:a16="http://schemas.microsoft.com/office/drawing/2014/main" val="78591399"/>
                  </a:ext>
                </a:extLst>
              </a:tr>
              <a:tr h="520127">
                <a:tc>
                  <a:txBody>
                    <a:bodyPr/>
                    <a:lstStyle/>
                    <a:p>
                      <a:pPr fontAlgn="t"/>
                      <a:r>
                        <a:rPr lang="en-GB" sz="1900" cap="none" spc="0">
                          <a:solidFill>
                            <a:schemeClr val="tx1"/>
                          </a:solidFill>
                          <a:effectLst/>
                        </a:rPr>
                        <a:t>ROM(bytes)</a:t>
                      </a:r>
                    </a:p>
                  </a:txBody>
                  <a:tcPr marL="90022" marR="90022" marT="90022" marB="105763">
                    <a:lnL w="12700" cap="flat" cmpd="sng" algn="ctr">
                      <a:noFill/>
                      <a:prstDash val="solid"/>
                    </a:lnL>
                    <a:lnR w="12700" cmpd="sng">
                      <a:noFill/>
                      <a:prstDash val="solid"/>
                    </a:lnR>
                    <a:lnT w="38100" cmpd="sng">
                      <a:noFill/>
                    </a:lnT>
                    <a:lnB w="12700" cmpd="sng">
                      <a:noFill/>
                      <a:prstDash val="solid"/>
                    </a:lnB>
                    <a:noFill/>
                  </a:tcPr>
                </a:tc>
                <a:tc>
                  <a:txBody>
                    <a:bodyPr/>
                    <a:lstStyle/>
                    <a:p>
                      <a:pPr fontAlgn="t"/>
                      <a:r>
                        <a:rPr lang="en-GB" sz="1900" cap="none" spc="0">
                          <a:solidFill>
                            <a:schemeClr val="tx1"/>
                          </a:solidFill>
                          <a:effectLst/>
                        </a:rPr>
                        <a:t>4K</a:t>
                      </a:r>
                    </a:p>
                  </a:txBody>
                  <a:tcPr marL="90022" marR="90022" marT="90022" marB="105763">
                    <a:lnL w="12700" cmpd="sng">
                      <a:noFill/>
                      <a:prstDash val="solid"/>
                    </a:lnL>
                    <a:lnR w="12700" cmpd="sng">
                      <a:noFill/>
                      <a:prstDash val="solid"/>
                    </a:lnR>
                    <a:lnT w="38100" cmpd="sng">
                      <a:noFill/>
                    </a:lnT>
                    <a:lnB w="12700" cmpd="sng">
                      <a:noFill/>
                      <a:prstDash val="solid"/>
                    </a:lnB>
                    <a:noFill/>
                  </a:tcPr>
                </a:tc>
                <a:tc>
                  <a:txBody>
                    <a:bodyPr/>
                    <a:lstStyle/>
                    <a:p>
                      <a:pPr fontAlgn="t"/>
                      <a:r>
                        <a:rPr lang="en-GB" sz="1900" cap="none" spc="0">
                          <a:solidFill>
                            <a:schemeClr val="tx1"/>
                          </a:solidFill>
                          <a:effectLst/>
                        </a:rPr>
                        <a:t>8K</a:t>
                      </a:r>
                    </a:p>
                  </a:txBody>
                  <a:tcPr marL="90022" marR="90022" marT="90022" marB="105763">
                    <a:lnL w="12700" cmpd="sng">
                      <a:noFill/>
                      <a:prstDash val="solid"/>
                    </a:lnL>
                    <a:lnR w="12700" cmpd="sng">
                      <a:noFill/>
                      <a:prstDash val="solid"/>
                    </a:lnR>
                    <a:lnT w="38100" cmpd="sng">
                      <a:noFill/>
                    </a:lnT>
                    <a:lnB w="12700" cmpd="sng">
                      <a:noFill/>
                      <a:prstDash val="solid"/>
                    </a:lnB>
                    <a:noFill/>
                  </a:tcPr>
                </a:tc>
                <a:tc>
                  <a:txBody>
                    <a:bodyPr/>
                    <a:lstStyle/>
                    <a:p>
                      <a:pPr fontAlgn="t"/>
                      <a:r>
                        <a:rPr lang="en-GB" sz="1900" cap="none" spc="0">
                          <a:solidFill>
                            <a:schemeClr val="tx1"/>
                          </a:solidFill>
                          <a:effectLst/>
                        </a:rPr>
                        <a:t>0K</a:t>
                      </a:r>
                    </a:p>
                  </a:txBody>
                  <a:tcPr marL="90022" marR="90022" marT="90022" marB="10576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11163655"/>
                  </a:ext>
                </a:extLst>
              </a:tr>
              <a:tr h="520127">
                <a:tc>
                  <a:txBody>
                    <a:bodyPr/>
                    <a:lstStyle/>
                    <a:p>
                      <a:pPr fontAlgn="t"/>
                      <a:r>
                        <a:rPr lang="en-GB" sz="1900" cap="none" spc="0">
                          <a:solidFill>
                            <a:schemeClr val="tx1"/>
                          </a:solidFill>
                          <a:effectLst/>
                        </a:rPr>
                        <a:t>RAM(bytes)</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128</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256</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128</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99809847"/>
                  </a:ext>
                </a:extLst>
              </a:tr>
              <a:tr h="520127">
                <a:tc>
                  <a:txBody>
                    <a:bodyPr/>
                    <a:lstStyle/>
                    <a:p>
                      <a:pPr fontAlgn="t"/>
                      <a:r>
                        <a:rPr lang="en-GB" sz="1900" cap="none" spc="0">
                          <a:solidFill>
                            <a:schemeClr val="tx1"/>
                          </a:solidFill>
                          <a:effectLst/>
                        </a:rPr>
                        <a:t>Timers</a:t>
                      </a:r>
                    </a:p>
                  </a:txBody>
                  <a:tcPr marL="90022" marR="90022" marT="90022" marB="105763">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2</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3</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2</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59387888"/>
                  </a:ext>
                </a:extLst>
              </a:tr>
              <a:tr h="520127">
                <a:tc>
                  <a:txBody>
                    <a:bodyPr/>
                    <a:lstStyle/>
                    <a:p>
                      <a:pPr fontAlgn="t"/>
                      <a:r>
                        <a:rPr lang="en-GB" sz="1900" cap="none" spc="0">
                          <a:solidFill>
                            <a:schemeClr val="tx1"/>
                          </a:solidFill>
                          <a:effectLst/>
                        </a:rPr>
                        <a:t>I/O pins</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32</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32</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32</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65398655"/>
                  </a:ext>
                </a:extLst>
              </a:tr>
              <a:tr h="520127">
                <a:tc>
                  <a:txBody>
                    <a:bodyPr/>
                    <a:lstStyle/>
                    <a:p>
                      <a:pPr fontAlgn="t"/>
                      <a:r>
                        <a:rPr lang="en-GB" sz="1900" cap="none" spc="0">
                          <a:solidFill>
                            <a:schemeClr val="tx1"/>
                          </a:solidFill>
                          <a:effectLst/>
                        </a:rPr>
                        <a:t>Serial port</a:t>
                      </a:r>
                    </a:p>
                  </a:txBody>
                  <a:tcPr marL="90022" marR="90022" marT="90022" marB="105763">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1</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1</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tc>
                  <a:txBody>
                    <a:bodyPr/>
                    <a:lstStyle/>
                    <a:p>
                      <a:pPr fontAlgn="t"/>
                      <a:r>
                        <a:rPr lang="en-GB" sz="1900" cap="none" spc="0">
                          <a:solidFill>
                            <a:schemeClr val="tx1"/>
                          </a:solidFill>
                          <a:effectLst/>
                        </a:rPr>
                        <a:t>1</a:t>
                      </a:r>
                    </a:p>
                  </a:txBody>
                  <a:tcPr marL="90022" marR="90022" marT="90022" marB="10576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10210685"/>
                  </a:ext>
                </a:extLst>
              </a:tr>
              <a:tr h="802163">
                <a:tc>
                  <a:txBody>
                    <a:bodyPr/>
                    <a:lstStyle/>
                    <a:p>
                      <a:pPr fontAlgn="t"/>
                      <a:r>
                        <a:rPr lang="en-GB" sz="1900" cap="none" spc="0">
                          <a:solidFill>
                            <a:schemeClr val="tx1"/>
                          </a:solidFill>
                          <a:effectLst/>
                        </a:rPr>
                        <a:t>Interrupt sources</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6</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8</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t"/>
                      <a:r>
                        <a:rPr lang="en-GB" sz="1900" cap="none" spc="0">
                          <a:solidFill>
                            <a:schemeClr val="tx1"/>
                          </a:solidFill>
                          <a:effectLst/>
                        </a:rPr>
                        <a:t>6</a:t>
                      </a:r>
                    </a:p>
                  </a:txBody>
                  <a:tcPr marL="90022" marR="90022" marT="90022" marB="1057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38866991"/>
                  </a:ext>
                </a:extLst>
              </a:tr>
            </a:tbl>
          </a:graphicData>
        </a:graphic>
      </p:graphicFrame>
    </p:spTree>
    <p:extLst>
      <p:ext uri="{BB962C8B-B14F-4D97-AF65-F5344CB8AC3E}">
        <p14:creationId xmlns:p14="http://schemas.microsoft.com/office/powerpoint/2010/main" val="7544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66C6E-AA93-48A9-ABEA-0E4662258D5F}"/>
              </a:ext>
            </a:extLst>
          </p:cNvPr>
          <p:cNvSpPr>
            <a:spLocks noGrp="1"/>
          </p:cNvSpPr>
          <p:nvPr>
            <p:ph type="title"/>
          </p:nvPr>
        </p:nvSpPr>
        <p:spPr>
          <a:xfrm>
            <a:off x="589560" y="856180"/>
            <a:ext cx="5279408" cy="1128068"/>
          </a:xfrm>
        </p:spPr>
        <p:txBody>
          <a:bodyPr anchor="ctr">
            <a:normAutofit/>
          </a:bodyPr>
          <a:lstStyle/>
          <a:p>
            <a:r>
              <a:rPr lang="en-GB" sz="3700"/>
              <a:t>Features of 8051 Microcontroller</a:t>
            </a:r>
            <a:endParaRPr lang="en-US" sz="3700"/>
          </a:p>
          <a:p>
            <a:endParaRPr lang="en-GB" sz="3700">
              <a:cs typeface="Calibri Light"/>
            </a:endParaRPr>
          </a:p>
        </p:txBody>
      </p:sp>
      <p:grpSp>
        <p:nvGrpSpPr>
          <p:cNvPr id="8"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cs typeface="Calibri Light"/>
              </a:endParaRPr>
            </a:p>
          </p:txBody>
        </p:sp>
        <p:sp>
          <p:nvSpPr>
            <p:cNvPr id="9"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cs typeface="Calibri Light"/>
              </a:endParaRPr>
            </a:p>
          </p:txBody>
        </p:sp>
      </p:grpSp>
      <p:sp>
        <p:nvSpPr>
          <p:cNvPr id="11"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60A907-1B65-499B-8FFF-286D82CCE781}"/>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n-GB" sz="1300">
                <a:latin typeface="Calibri Light"/>
                <a:ea typeface="+mn-lt"/>
                <a:cs typeface="Calibri Light"/>
              </a:rPr>
              <a:t>4KB bytes on-chip program memory (ROM)</a:t>
            </a:r>
            <a:endParaRPr lang="en-GB" sz="1300">
              <a:latin typeface="Calibri Light"/>
              <a:cs typeface="Calibri Light"/>
            </a:endParaRPr>
          </a:p>
          <a:p>
            <a:r>
              <a:rPr lang="en-GB" sz="1300">
                <a:latin typeface="Calibri Light"/>
                <a:ea typeface="+mn-lt"/>
                <a:cs typeface="Calibri Light"/>
              </a:rPr>
              <a:t>128 bytes on-chip data memory (RAM)</a:t>
            </a:r>
            <a:endParaRPr lang="en-GB" sz="1300">
              <a:latin typeface="Calibri Light"/>
              <a:cs typeface="Calibri Light"/>
            </a:endParaRPr>
          </a:p>
          <a:p>
            <a:r>
              <a:rPr lang="en-GB" sz="1300">
                <a:latin typeface="Calibri Light"/>
                <a:ea typeface="+mn-lt"/>
                <a:cs typeface="Calibri Light"/>
              </a:rPr>
              <a:t>Four register banks</a:t>
            </a:r>
            <a:endParaRPr lang="en-GB" sz="1300">
              <a:latin typeface="Calibri Light"/>
              <a:cs typeface="Calibri Light"/>
            </a:endParaRPr>
          </a:p>
          <a:p>
            <a:r>
              <a:rPr lang="en-GB" sz="1300">
                <a:latin typeface="Calibri Light"/>
                <a:ea typeface="+mn-lt"/>
                <a:cs typeface="Calibri Light"/>
              </a:rPr>
              <a:t>128 user defined software flags</a:t>
            </a:r>
            <a:endParaRPr lang="en-GB" sz="1300">
              <a:latin typeface="Calibri Light"/>
              <a:cs typeface="Calibri Light"/>
            </a:endParaRPr>
          </a:p>
          <a:p>
            <a:r>
              <a:rPr lang="en-GB" sz="1300">
                <a:latin typeface="Calibri Light"/>
                <a:ea typeface="+mn-lt"/>
                <a:cs typeface="Calibri Light"/>
              </a:rPr>
              <a:t>8-bit bidirectional data bus</a:t>
            </a:r>
            <a:endParaRPr lang="en-GB" sz="1300">
              <a:latin typeface="Calibri Light"/>
              <a:cs typeface="Calibri Light"/>
            </a:endParaRPr>
          </a:p>
          <a:p>
            <a:r>
              <a:rPr lang="en-GB" sz="1300">
                <a:latin typeface="Calibri Light"/>
                <a:ea typeface="+mn-lt"/>
                <a:cs typeface="Calibri Light"/>
              </a:rPr>
              <a:t>16-bit unidirectional address bus</a:t>
            </a:r>
            <a:endParaRPr lang="en-GB" sz="1300">
              <a:latin typeface="Calibri Light"/>
              <a:cs typeface="Calibri Light"/>
            </a:endParaRPr>
          </a:p>
          <a:p>
            <a:r>
              <a:rPr lang="en-GB" sz="1300">
                <a:latin typeface="Calibri Light"/>
                <a:ea typeface="+mn-lt"/>
                <a:cs typeface="Calibri Light"/>
              </a:rPr>
              <a:t>32 general purpose registers each of 8-bit</a:t>
            </a:r>
            <a:endParaRPr lang="en-GB" sz="1300">
              <a:latin typeface="Calibri Light"/>
              <a:cs typeface="Calibri Light"/>
            </a:endParaRPr>
          </a:p>
          <a:p>
            <a:r>
              <a:rPr lang="en-GB" sz="1300">
                <a:latin typeface="Calibri Light"/>
                <a:ea typeface="+mn-lt"/>
                <a:cs typeface="Calibri Light"/>
              </a:rPr>
              <a:t>16 bit Timers (usually 2, but may have more or less)</a:t>
            </a:r>
            <a:endParaRPr lang="en-GB" sz="1300">
              <a:latin typeface="Calibri Light"/>
              <a:cs typeface="Calibri Light"/>
            </a:endParaRPr>
          </a:p>
          <a:p>
            <a:r>
              <a:rPr lang="en-GB" sz="1300">
                <a:latin typeface="Calibri Light"/>
                <a:ea typeface="+mn-lt"/>
                <a:cs typeface="Calibri Light"/>
              </a:rPr>
              <a:t>Three internal and two external Interrupts</a:t>
            </a:r>
            <a:endParaRPr lang="en-GB" sz="1300">
              <a:latin typeface="Calibri Light"/>
              <a:cs typeface="Calibri Light"/>
            </a:endParaRPr>
          </a:p>
          <a:p>
            <a:r>
              <a:rPr lang="en-GB" sz="1300">
                <a:latin typeface="Calibri Light"/>
                <a:ea typeface="+mn-lt"/>
                <a:cs typeface="Calibri Light"/>
              </a:rPr>
              <a:t>Four 8-bit ports,(short model have two 8-bit ports)</a:t>
            </a:r>
            <a:endParaRPr lang="en-GB" sz="1300">
              <a:latin typeface="Calibri Light"/>
              <a:cs typeface="Calibri Light"/>
            </a:endParaRPr>
          </a:p>
          <a:p>
            <a:r>
              <a:rPr lang="en-GB" sz="1300">
                <a:latin typeface="Calibri Light"/>
                <a:ea typeface="+mn-lt"/>
                <a:cs typeface="Calibri Light"/>
              </a:rPr>
              <a:t>16-bit program counter and data pointer</a:t>
            </a:r>
            <a:endParaRPr lang="en-GB" sz="1300">
              <a:latin typeface="Calibri Light"/>
              <a:cs typeface="Calibri Light"/>
            </a:endParaRPr>
          </a:p>
          <a:p>
            <a:r>
              <a:rPr lang="en-GB" sz="1300">
                <a:latin typeface="Calibri Light"/>
                <a:ea typeface="+mn-lt"/>
                <a:cs typeface="Calibri Light"/>
              </a:rPr>
              <a:t>8051 may also have a number of special features such as UARTs, ADC, Op-amp, etc.</a:t>
            </a:r>
            <a:endParaRPr lang="en-GB" sz="1300">
              <a:latin typeface="Calibri Light"/>
              <a:cs typeface="Calibri Light"/>
            </a:endParaRPr>
          </a:p>
          <a:p>
            <a:endParaRPr lang="en-GB" sz="1300">
              <a:latin typeface="Calibri Light"/>
              <a:cs typeface="Calibri Light"/>
            </a:endParaRPr>
          </a:p>
        </p:txBody>
      </p:sp>
      <p:sp>
        <p:nvSpPr>
          <p:cNvPr id="15"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electronics, circuit&#10;&#10;Description automatically generated">
            <a:extLst>
              <a:ext uri="{FF2B5EF4-FFF2-40B4-BE49-F238E27FC236}">
                <a16:creationId xmlns:a16="http://schemas.microsoft.com/office/drawing/2014/main" id="{194A9C06-5DED-443B-B7DF-0785BA8EEE51}"/>
              </a:ext>
            </a:extLst>
          </p:cNvPr>
          <p:cNvPicPr>
            <a:picLocks noChangeAspect="1"/>
          </p:cNvPicPr>
          <p:nvPr/>
        </p:nvPicPr>
        <p:blipFill rotWithShape="1">
          <a:blip r:embed="rId2"/>
          <a:srcRect t="3231" b="2832"/>
          <a:stretch/>
        </p:blipFill>
        <p:spPr>
          <a:xfrm>
            <a:off x="7083423" y="581892"/>
            <a:ext cx="4397433" cy="2518756"/>
          </a:xfrm>
          <a:prstGeom prst="rect">
            <a:avLst/>
          </a:prstGeom>
        </p:spPr>
      </p:pic>
      <p:sp>
        <p:nvSpPr>
          <p:cNvPr id="22" name="Rectangle 2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8" descr="A picture containing text, electronics&#10;&#10;Description automatically generated">
            <a:extLst>
              <a:ext uri="{FF2B5EF4-FFF2-40B4-BE49-F238E27FC236}">
                <a16:creationId xmlns:a16="http://schemas.microsoft.com/office/drawing/2014/main" id="{9183DDCF-2A6F-4E92-8B0A-CEADF665785E}"/>
              </a:ext>
            </a:extLst>
          </p:cNvPr>
          <p:cNvPicPr>
            <a:picLocks noChangeAspect="1"/>
          </p:cNvPicPr>
          <p:nvPr/>
        </p:nvPicPr>
        <p:blipFill>
          <a:blip r:embed="rId3"/>
          <a:stretch>
            <a:fillRect/>
          </a:stretch>
        </p:blipFill>
        <p:spPr>
          <a:xfrm>
            <a:off x="8454875" y="3590206"/>
            <a:ext cx="1982098" cy="2754342"/>
          </a:xfrm>
          <a:prstGeom prst="rect">
            <a:avLst/>
          </a:prstGeom>
        </p:spPr>
      </p:pic>
    </p:spTree>
    <p:extLst>
      <p:ext uri="{BB962C8B-B14F-4D97-AF65-F5344CB8AC3E}">
        <p14:creationId xmlns:p14="http://schemas.microsoft.com/office/powerpoint/2010/main" val="206861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E4AA-D9C3-4C3E-BF75-637672D80CB0}"/>
              </a:ext>
            </a:extLst>
          </p:cNvPr>
          <p:cNvSpPr>
            <a:spLocks noGrp="1"/>
          </p:cNvSpPr>
          <p:nvPr>
            <p:ph type="title"/>
          </p:nvPr>
        </p:nvSpPr>
        <p:spPr>
          <a:xfrm>
            <a:off x="1653363" y="365760"/>
            <a:ext cx="9367203" cy="1188720"/>
          </a:xfrm>
        </p:spPr>
        <p:txBody>
          <a:bodyPr>
            <a:normAutofit/>
          </a:bodyPr>
          <a:lstStyle/>
          <a:p>
            <a:r>
              <a:rPr lang="en-GB">
                <a:cs typeface="Calibri Light"/>
              </a:rPr>
              <a:t>Applications of 8051</a:t>
            </a:r>
            <a:endParaRPr lang="en-GB"/>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619209-6784-41F7-8C4A-FA3D011334F8}"/>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GB" sz="2400">
                <a:latin typeface="Calibri Light"/>
                <a:cs typeface="Calibri Light"/>
              </a:rPr>
              <a:t>Automatic washing machine motor control system.</a:t>
            </a:r>
          </a:p>
          <a:p>
            <a:r>
              <a:rPr lang="en-GB" sz="2400">
                <a:latin typeface="Calibri Light"/>
                <a:cs typeface="Calibri Light"/>
              </a:rPr>
              <a:t>Bidirectional Visitor Counter</a:t>
            </a:r>
          </a:p>
          <a:p>
            <a:r>
              <a:rPr lang="en-GB" sz="2400">
                <a:latin typeface="Calibri Light"/>
                <a:cs typeface="Calibri Light"/>
              </a:rPr>
              <a:t>DC Motor Controller Using AT89C51</a:t>
            </a:r>
          </a:p>
          <a:p>
            <a:r>
              <a:rPr lang="en-GB" sz="2400">
                <a:latin typeface="Calibri Light"/>
                <a:cs typeface="Calibri Light"/>
              </a:rPr>
              <a:t>Digital alarm clock</a:t>
            </a:r>
          </a:p>
          <a:p>
            <a:r>
              <a:rPr lang="en-GB" sz="2400">
                <a:latin typeface="Calibri Light"/>
                <a:cs typeface="Calibri Light"/>
              </a:rPr>
              <a:t>Line Follower Robot using 8051</a:t>
            </a:r>
          </a:p>
          <a:p>
            <a:r>
              <a:rPr lang="en-GB" sz="2400">
                <a:latin typeface="Calibri Light"/>
                <a:cs typeface="Calibri Light"/>
              </a:rPr>
              <a:t>Digital clap counter</a:t>
            </a:r>
          </a:p>
          <a:p>
            <a:r>
              <a:rPr lang="en-GB" sz="2400">
                <a:latin typeface="Calibri Light"/>
                <a:ea typeface="+mn-lt"/>
                <a:cs typeface="Calibri Light"/>
              </a:rPr>
              <a:t>Street Lights that Glow on Detecting Vehicle Movement?</a:t>
            </a:r>
            <a:endParaRPr lang="en-GB" sz="2400">
              <a:latin typeface="Calibri Light"/>
              <a:cs typeface="Calibri Light"/>
            </a:endParaRPr>
          </a:p>
          <a:p>
            <a:r>
              <a:rPr lang="en-GB" sz="2400">
                <a:latin typeface="Calibri Light"/>
                <a:ea typeface="+mn-lt"/>
                <a:cs typeface="Calibri Light"/>
              </a:rPr>
              <a:t>A Smart Anti-theft System for Vehicle Security </a:t>
            </a:r>
            <a:endParaRPr lang="en-GB" sz="2400">
              <a:latin typeface="Calibri Light"/>
              <a:cs typeface="Calibri Light"/>
            </a:endParaRPr>
          </a:p>
          <a:p>
            <a:endParaRPr lang="en-GB" sz="2400">
              <a:latin typeface="Calibri Light"/>
              <a:cs typeface="Calibri Light"/>
            </a:endParaRPr>
          </a:p>
        </p:txBody>
      </p:sp>
    </p:spTree>
    <p:extLst>
      <p:ext uri="{BB962C8B-B14F-4D97-AF65-F5344CB8AC3E}">
        <p14:creationId xmlns:p14="http://schemas.microsoft.com/office/powerpoint/2010/main" val="381503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E4AA-D9C3-4C3E-BF75-637672D80CB0}"/>
              </a:ext>
            </a:extLst>
          </p:cNvPr>
          <p:cNvSpPr>
            <a:spLocks noGrp="1"/>
          </p:cNvSpPr>
          <p:nvPr>
            <p:ph type="title"/>
          </p:nvPr>
        </p:nvSpPr>
        <p:spPr>
          <a:xfrm>
            <a:off x="1653363" y="523911"/>
            <a:ext cx="9367203" cy="1188720"/>
          </a:xfrm>
        </p:spPr>
        <p:txBody>
          <a:bodyPr>
            <a:normAutofit/>
          </a:bodyPr>
          <a:lstStyle/>
          <a:p>
            <a:r>
              <a:rPr lang="en-GB" sz="4000">
                <a:ea typeface="+mj-lt"/>
                <a:cs typeface="+mj-lt"/>
              </a:rPr>
              <a:t>Street Lights that Glow on Detecting Vehicle Movement</a:t>
            </a:r>
            <a:endParaRPr lang="en-US" sz="4000">
              <a:cs typeface="Calibri Light"/>
            </a:endParaRPr>
          </a:p>
          <a:p>
            <a:endParaRPr lang="en-GB" sz="400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619209-6784-41F7-8C4A-FA3D011334F8}"/>
              </a:ext>
            </a:extLst>
          </p:cNvPr>
          <p:cNvSpPr>
            <a:spLocks noGrp="1"/>
          </p:cNvSpPr>
          <p:nvPr>
            <p:ph idx="1"/>
          </p:nvPr>
        </p:nvSpPr>
        <p:spPr>
          <a:xfrm>
            <a:off x="1653363" y="2176272"/>
            <a:ext cx="9367204" cy="4041648"/>
          </a:xfrm>
        </p:spPr>
        <p:txBody>
          <a:bodyPr vert="horz" lIns="91440" tIns="45720" rIns="91440" bIns="45720" rtlCol="0" anchor="t">
            <a:normAutofit lnSpcReduction="10000"/>
          </a:bodyPr>
          <a:lstStyle/>
          <a:p>
            <a:r>
              <a:rPr lang="en-GB" sz="2400">
                <a:latin typeface="Calibri Light"/>
                <a:ea typeface="+mn-lt"/>
                <a:cs typeface="Calibri Light"/>
              </a:rPr>
              <a:t>Generally, street lights are switched on for whole night and during the day, they are switched off. But during the night time, street lights are not necessary if there is no traffic. Saving of this energy is very important factor these days as energy resources are getting reduced day by day.?</a:t>
            </a:r>
            <a:endParaRPr lang="en-GB" sz="2400">
              <a:latin typeface="Calibri Light"/>
              <a:cs typeface="Calibri Light"/>
            </a:endParaRPr>
          </a:p>
          <a:p>
            <a:endParaRPr lang="en-GB">
              <a:latin typeface="Calibri Light"/>
              <a:cs typeface="Calibri Light"/>
            </a:endParaRPr>
          </a:p>
          <a:p>
            <a:r>
              <a:rPr lang="en-GB" sz="2400">
                <a:latin typeface="Calibri Light"/>
                <a:ea typeface="+mn-lt"/>
                <a:cs typeface="Calibri Light"/>
              </a:rPr>
              <a:t>Alternatives for natural resources are very less and our next generations may face lot of problems because of lack of these natural resources?</a:t>
            </a:r>
            <a:endParaRPr lang="en-GB">
              <a:latin typeface="Calibri Light"/>
              <a:cs typeface="Calibri Light"/>
            </a:endParaRPr>
          </a:p>
          <a:p>
            <a:endParaRPr lang="en-GB">
              <a:latin typeface="Calibri Light"/>
              <a:cs typeface="Calibri Light"/>
            </a:endParaRPr>
          </a:p>
          <a:p>
            <a:r>
              <a:rPr lang="en-GB" sz="2400">
                <a:latin typeface="Calibri Light"/>
                <a:ea typeface="+mn-lt"/>
                <a:cs typeface="Calibri Light"/>
              </a:rPr>
              <a:t>This application is easily achievable using 8051, let us see the circuit diagram to understand the working.?</a:t>
            </a:r>
            <a:endParaRPr lang="en-GB">
              <a:latin typeface="Calibri Light"/>
              <a:cs typeface="Calibri Light"/>
            </a:endParaRPr>
          </a:p>
        </p:txBody>
      </p:sp>
    </p:spTree>
    <p:extLst>
      <p:ext uri="{BB962C8B-B14F-4D97-AF65-F5344CB8AC3E}">
        <p14:creationId xmlns:p14="http://schemas.microsoft.com/office/powerpoint/2010/main" val="92130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DE703-8FEF-4A80-8215-2ACD08814298}"/>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latin typeface="+mj-lt"/>
                <a:ea typeface="+mj-ea"/>
                <a:cs typeface="+mj-cs"/>
              </a:rPr>
              <a:t>Circuit Diagram</a:t>
            </a:r>
          </a:p>
        </p:txBody>
      </p:sp>
      <p:sp>
        <p:nvSpPr>
          <p:cNvPr id="3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Diagram, schematic&#10;&#10;Description automatically generated">
            <a:extLst>
              <a:ext uri="{FF2B5EF4-FFF2-40B4-BE49-F238E27FC236}">
                <a16:creationId xmlns:a16="http://schemas.microsoft.com/office/drawing/2014/main" id="{773D3458-1159-4467-A0E2-3C9516D5F5FB}"/>
              </a:ext>
            </a:extLst>
          </p:cNvPr>
          <p:cNvPicPr>
            <a:picLocks noChangeAspect="1"/>
          </p:cNvPicPr>
          <p:nvPr/>
        </p:nvPicPr>
        <p:blipFill rotWithShape="1">
          <a:blip r:embed="rId2"/>
          <a:srcRect t="2839" r="130" b="-315"/>
          <a:stretch/>
        </p:blipFill>
        <p:spPr>
          <a:xfrm>
            <a:off x="498559" y="2118408"/>
            <a:ext cx="11053304" cy="4448043"/>
          </a:xfrm>
          <a:prstGeom prst="rect">
            <a:avLst/>
          </a:prstGeom>
        </p:spPr>
      </p:pic>
    </p:spTree>
    <p:extLst>
      <p:ext uri="{BB962C8B-B14F-4D97-AF65-F5344CB8AC3E}">
        <p14:creationId xmlns:p14="http://schemas.microsoft.com/office/powerpoint/2010/main" val="10384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AFC31F-BA8E-42D0-968C-2FFF5ADAEF07}"/>
              </a:ext>
            </a:extLst>
          </p:cNvPr>
          <p:cNvSpPr>
            <a:spLocks noGrp="1"/>
          </p:cNvSpPr>
          <p:nvPr>
            <p:ph type="title"/>
          </p:nvPr>
        </p:nvSpPr>
        <p:spPr>
          <a:xfrm>
            <a:off x="1653363" y="365760"/>
            <a:ext cx="9367203" cy="1188720"/>
          </a:xfrm>
        </p:spPr>
        <p:txBody>
          <a:bodyPr>
            <a:normAutofit/>
          </a:bodyPr>
          <a:lstStyle/>
          <a:p>
            <a:r>
              <a:rPr lang="en-GB">
                <a:cs typeface="Calibri Light"/>
              </a:rPr>
              <a:t>Components</a:t>
            </a:r>
            <a:endParaRPr lang="en-GB"/>
          </a:p>
        </p:txBody>
      </p:sp>
      <p:sp>
        <p:nvSpPr>
          <p:cNvPr id="14" name="Freeform: Shape 1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A90316FD-B1BF-42DB-90FC-CF658B0C43BF}"/>
              </a:ext>
            </a:extLst>
          </p:cNvPr>
          <p:cNvSpPr>
            <a:spLocks noGrp="1"/>
          </p:cNvSpPr>
          <p:nvPr>
            <p:ph idx="1"/>
          </p:nvPr>
        </p:nvSpPr>
        <p:spPr>
          <a:xfrm>
            <a:off x="1078269" y="1989366"/>
            <a:ext cx="5097129" cy="4041648"/>
          </a:xfrm>
        </p:spPr>
        <p:txBody>
          <a:bodyPr vert="horz" lIns="91440" tIns="45720" rIns="91440" bIns="45720" rtlCol="0" anchor="t">
            <a:normAutofit/>
          </a:bodyPr>
          <a:lstStyle/>
          <a:p>
            <a:r>
              <a:rPr lang="en-GB" sz="2000" b="1">
                <a:latin typeface="Calibri Light"/>
                <a:cs typeface="Calibri Light"/>
              </a:rPr>
              <a:t>Microcontroller Section</a:t>
            </a:r>
            <a:endParaRPr lang="en-GB" sz="2000">
              <a:latin typeface="Calibri Light"/>
              <a:cs typeface="Calibri Light"/>
            </a:endParaRPr>
          </a:p>
          <a:p>
            <a:pPr marL="0" indent="0">
              <a:buNone/>
            </a:pPr>
            <a:endParaRPr lang="en-GB" sz="2000">
              <a:latin typeface="Calibri Light"/>
              <a:cs typeface="Calibri Light"/>
            </a:endParaRPr>
          </a:p>
          <a:p>
            <a:pPr lvl="2"/>
            <a:r>
              <a:rPr lang="en-GB">
                <a:latin typeface="Calibri Light"/>
                <a:ea typeface="+mn-lt"/>
                <a:cs typeface="Calibri Light"/>
              </a:rPr>
              <a:t>AT89C52 Microcontroller</a:t>
            </a:r>
            <a:endParaRPr lang="en-GB">
              <a:latin typeface="Calibri Light"/>
              <a:cs typeface="Calibri Light"/>
            </a:endParaRPr>
          </a:p>
          <a:p>
            <a:pPr lvl="2"/>
            <a:r>
              <a:rPr lang="en-GB">
                <a:latin typeface="Calibri Light"/>
                <a:ea typeface="+mn-lt"/>
                <a:cs typeface="Calibri Light"/>
              </a:rPr>
              <a:t>AT89C52 Programmer Board</a:t>
            </a:r>
            <a:endParaRPr lang="en-GB">
              <a:latin typeface="Calibri Light"/>
              <a:cs typeface="Calibri Light"/>
            </a:endParaRPr>
          </a:p>
          <a:p>
            <a:pPr lvl="2"/>
            <a:r>
              <a:rPr lang="en-GB">
                <a:latin typeface="Calibri Light"/>
                <a:ea typeface="+mn-lt"/>
                <a:cs typeface="Calibri Light"/>
              </a:rPr>
              <a:t>11.0592 MHz Quartz Crystal</a:t>
            </a:r>
            <a:endParaRPr lang="en-GB">
              <a:latin typeface="Calibri Light"/>
              <a:cs typeface="Calibri Light"/>
            </a:endParaRPr>
          </a:p>
          <a:p>
            <a:pPr lvl="2"/>
            <a:r>
              <a:rPr lang="en-GB">
                <a:latin typeface="Calibri Light"/>
                <a:ea typeface="+mn-lt"/>
                <a:cs typeface="Calibri Light"/>
              </a:rPr>
              <a:t>22pF Ceramic Capacitor</a:t>
            </a:r>
            <a:endParaRPr lang="en-GB">
              <a:latin typeface="Calibri Light"/>
              <a:cs typeface="Calibri Light"/>
            </a:endParaRPr>
          </a:p>
          <a:p>
            <a:pPr lvl="2"/>
            <a:r>
              <a:rPr lang="en-GB">
                <a:latin typeface="Calibri Light"/>
                <a:ea typeface="+mn-lt"/>
                <a:cs typeface="Calibri Light"/>
              </a:rPr>
              <a:t>2 x 10K Resistor</a:t>
            </a:r>
            <a:endParaRPr lang="en-GB">
              <a:latin typeface="Calibri Light"/>
              <a:cs typeface="Calibri Light"/>
            </a:endParaRPr>
          </a:p>
          <a:p>
            <a:pPr lvl="2"/>
            <a:r>
              <a:rPr lang="en-GB">
                <a:latin typeface="Calibri Light"/>
                <a:ea typeface="+mn-lt"/>
                <a:cs typeface="Calibri Light"/>
              </a:rPr>
              <a:t>10uF Electrolytic Capacitor</a:t>
            </a:r>
            <a:endParaRPr lang="en-GB">
              <a:latin typeface="Calibri Light"/>
              <a:cs typeface="Calibri Light"/>
            </a:endParaRPr>
          </a:p>
          <a:p>
            <a:pPr lvl="2"/>
            <a:r>
              <a:rPr lang="en-GB">
                <a:latin typeface="Calibri Light"/>
                <a:ea typeface="+mn-lt"/>
                <a:cs typeface="Calibri Light"/>
              </a:rPr>
              <a:t>Push Button</a:t>
            </a:r>
            <a:endParaRPr lang="en-GB">
              <a:latin typeface="Calibri Light"/>
              <a:cs typeface="Calibri Light"/>
            </a:endParaRPr>
          </a:p>
          <a:p>
            <a:endParaRPr lang="en-GB" sz="2000">
              <a:latin typeface="Calibri Light"/>
              <a:cs typeface="Calibri Light"/>
            </a:endParaRPr>
          </a:p>
        </p:txBody>
      </p:sp>
      <p:sp>
        <p:nvSpPr>
          <p:cNvPr id="10" name="TextBox 9">
            <a:extLst>
              <a:ext uri="{FF2B5EF4-FFF2-40B4-BE49-F238E27FC236}">
                <a16:creationId xmlns:a16="http://schemas.microsoft.com/office/drawing/2014/main" id="{66A13E15-6F77-4E84-AB3B-EFE4674505A2}"/>
              </a:ext>
            </a:extLst>
          </p:cNvPr>
          <p:cNvSpPr txBox="1"/>
          <p:nvPr/>
        </p:nvSpPr>
        <p:spPr>
          <a:xfrm>
            <a:off x="5313871" y="1992702"/>
            <a:ext cx="318889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a:latin typeface="Calibri Light"/>
                <a:cs typeface="Calibri Light"/>
              </a:rPr>
              <a:t>IR Transmitter and Receiver Section</a:t>
            </a:r>
            <a:endParaRPr lang="en-US">
              <a:latin typeface="Calibri Light"/>
              <a:cs typeface="Calibri Light"/>
            </a:endParaRPr>
          </a:p>
          <a:p>
            <a:endParaRPr lang="en-GB" b="1">
              <a:latin typeface="Calibri Light"/>
              <a:ea typeface="+mn-lt"/>
              <a:cs typeface="Calibri Light"/>
            </a:endParaRPr>
          </a:p>
          <a:p>
            <a:pPr marL="1200150" lvl="2" indent="-285750">
              <a:buFont typeface="Arial"/>
              <a:buChar char="•"/>
            </a:pPr>
            <a:r>
              <a:rPr lang="en-GB">
                <a:latin typeface="Calibri Light"/>
                <a:ea typeface="+mn-lt"/>
                <a:cs typeface="Calibri Light"/>
              </a:rPr>
              <a:t>8 x IR LED (IR Transmitters)</a:t>
            </a:r>
            <a:endParaRPr lang="en-GB">
              <a:latin typeface="Calibri Light"/>
              <a:cs typeface="Calibri Light"/>
            </a:endParaRPr>
          </a:p>
          <a:p>
            <a:pPr marL="1200150" lvl="2" indent="-285750">
              <a:buFont typeface="Arial"/>
              <a:buChar char="•"/>
            </a:pPr>
            <a:r>
              <a:rPr lang="en-GB">
                <a:latin typeface="Calibri Light"/>
                <a:ea typeface="+mn-lt"/>
                <a:cs typeface="Calibri Light"/>
              </a:rPr>
              <a:t>8 x 470R Resistor</a:t>
            </a:r>
            <a:endParaRPr lang="en-GB">
              <a:latin typeface="Calibri Light"/>
              <a:cs typeface="Calibri Light"/>
            </a:endParaRPr>
          </a:p>
          <a:p>
            <a:pPr marL="1200150" lvl="2" indent="-285750">
              <a:buFont typeface="Arial"/>
              <a:buChar char="•"/>
            </a:pPr>
            <a:r>
              <a:rPr lang="en-GB">
                <a:latin typeface="Calibri Light"/>
                <a:ea typeface="+mn-lt"/>
                <a:cs typeface="Calibri Light"/>
              </a:rPr>
              <a:t>8 x Photo Diode (IR Receivers)</a:t>
            </a:r>
            <a:endParaRPr lang="en-GB">
              <a:latin typeface="Calibri Light"/>
              <a:cs typeface="Calibri Light"/>
            </a:endParaRPr>
          </a:p>
          <a:p>
            <a:pPr marL="1200150" lvl="2" indent="-285750">
              <a:buFont typeface="Arial"/>
              <a:buChar char="•"/>
            </a:pPr>
            <a:r>
              <a:rPr lang="en-GB">
                <a:latin typeface="Calibri Light"/>
                <a:ea typeface="+mn-lt"/>
                <a:cs typeface="Calibri Light"/>
              </a:rPr>
              <a:t>8 x 3.3K Resistor</a:t>
            </a:r>
            <a:endParaRPr lang="en-GB">
              <a:latin typeface="Calibri Light"/>
              <a:cs typeface="Calibri Light"/>
            </a:endParaRPr>
          </a:p>
          <a:p>
            <a:pPr marL="1200150" lvl="2" indent="-285750">
              <a:buFont typeface="Arial"/>
              <a:buChar char="•"/>
            </a:pPr>
            <a:r>
              <a:rPr lang="en-GB">
                <a:latin typeface="Calibri Light"/>
                <a:ea typeface="+mn-lt"/>
                <a:cs typeface="Calibri Light"/>
              </a:rPr>
              <a:t>1K x 8 Resistor Pack</a:t>
            </a:r>
            <a:endParaRPr lang="en-GB">
              <a:latin typeface="Calibri Light"/>
              <a:cs typeface="Calibri Light"/>
            </a:endParaRPr>
          </a:p>
          <a:p>
            <a:endParaRPr lang="en-GB">
              <a:latin typeface="Calibri Light"/>
              <a:cs typeface="Calibri Light"/>
            </a:endParaRPr>
          </a:p>
        </p:txBody>
      </p:sp>
      <p:sp>
        <p:nvSpPr>
          <p:cNvPr id="11" name="TextBox 10">
            <a:extLst>
              <a:ext uri="{FF2B5EF4-FFF2-40B4-BE49-F238E27FC236}">
                <a16:creationId xmlns:a16="http://schemas.microsoft.com/office/drawing/2014/main" id="{191CFB3D-38C6-4EEC-9604-98B450F3DC53}"/>
              </a:ext>
            </a:extLst>
          </p:cNvPr>
          <p:cNvSpPr txBox="1"/>
          <p:nvPr/>
        </p:nvSpPr>
        <p:spPr>
          <a:xfrm>
            <a:off x="8792294" y="1991803"/>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a:latin typeface="Calibri Light"/>
                <a:cs typeface="Calibri Light"/>
              </a:rPr>
              <a:t>Load Section</a:t>
            </a:r>
            <a:endParaRPr lang="en-US">
              <a:latin typeface="Calibri Light"/>
              <a:cs typeface="Calibri Light"/>
            </a:endParaRPr>
          </a:p>
          <a:p>
            <a:endParaRPr lang="en-US">
              <a:latin typeface="Calibri Light"/>
              <a:cs typeface="Calibri Light"/>
            </a:endParaRPr>
          </a:p>
          <a:p>
            <a:pPr marL="1200150" lvl="2" indent="-285750">
              <a:buFont typeface="Arial"/>
              <a:buChar char="•"/>
            </a:pPr>
            <a:r>
              <a:rPr lang="en-GB">
                <a:latin typeface="Calibri Light"/>
                <a:ea typeface="+mn-lt"/>
                <a:cs typeface="Calibri Light"/>
              </a:rPr>
              <a:t>8 x 2N2222 NPN Transistors</a:t>
            </a:r>
            <a:endParaRPr lang="en-GB">
              <a:latin typeface="Calibri Light"/>
              <a:cs typeface="Calibri Light"/>
            </a:endParaRPr>
          </a:p>
          <a:p>
            <a:pPr marL="1200150" lvl="2" indent="-285750">
              <a:buFont typeface="Arial"/>
              <a:buChar char="•"/>
            </a:pPr>
            <a:r>
              <a:rPr lang="en-GB">
                <a:latin typeface="Calibri Light"/>
                <a:ea typeface="+mn-lt"/>
                <a:cs typeface="Calibri Light"/>
              </a:rPr>
              <a:t>8 x 100R Resistor</a:t>
            </a:r>
            <a:endParaRPr lang="en-GB">
              <a:latin typeface="Calibri Light"/>
              <a:cs typeface="Calibri Light"/>
            </a:endParaRPr>
          </a:p>
          <a:p>
            <a:pPr marL="1200150" lvl="2" indent="-285750">
              <a:buFont typeface="Arial"/>
              <a:buChar char="•"/>
            </a:pPr>
            <a:r>
              <a:rPr lang="en-GB">
                <a:latin typeface="Calibri Light"/>
                <a:ea typeface="+mn-lt"/>
                <a:cs typeface="Calibri Light"/>
              </a:rPr>
              <a:t>8 x White LEDs</a:t>
            </a:r>
            <a:endParaRPr lang="en-GB">
              <a:latin typeface="Calibri Light"/>
              <a:cs typeface="Calibri Light"/>
            </a:endParaRPr>
          </a:p>
          <a:p>
            <a:pPr algn="l"/>
            <a:endParaRPr lang="en-GB">
              <a:latin typeface="Calibri Light"/>
              <a:cs typeface="Calibri Light"/>
            </a:endParaRPr>
          </a:p>
        </p:txBody>
      </p:sp>
    </p:spTree>
    <p:extLst>
      <p:ext uri="{BB962C8B-B14F-4D97-AF65-F5344CB8AC3E}">
        <p14:creationId xmlns:p14="http://schemas.microsoft.com/office/powerpoint/2010/main" val="30049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51BD3-8750-4B60-AD51-760CC7E8518F}"/>
              </a:ext>
            </a:extLst>
          </p:cNvPr>
          <p:cNvSpPr>
            <a:spLocks noGrp="1"/>
          </p:cNvSpPr>
          <p:nvPr>
            <p:ph type="title"/>
          </p:nvPr>
        </p:nvSpPr>
        <p:spPr>
          <a:xfrm>
            <a:off x="838200" y="365126"/>
            <a:ext cx="9808597" cy="1146176"/>
          </a:xfrm>
        </p:spPr>
        <p:txBody>
          <a:bodyPr>
            <a:normAutofit/>
          </a:bodyPr>
          <a:lstStyle/>
          <a:p>
            <a:r>
              <a:rPr lang="en-GB" b="1">
                <a:solidFill>
                  <a:schemeClr val="bg1"/>
                </a:solidFill>
              </a:rPr>
              <a:t>Principle of Operation</a:t>
            </a:r>
            <a:endParaRPr lang="en-US">
              <a:solidFill>
                <a:schemeClr val="bg1"/>
              </a:solidFill>
            </a:endParaRPr>
          </a:p>
          <a:p>
            <a:endParaRPr lang="en-GB">
              <a:solidFill>
                <a:schemeClr val="bg1"/>
              </a:solidFill>
              <a:cs typeface="Calibri Light"/>
            </a:endParaRPr>
          </a:p>
        </p:txBody>
      </p:sp>
      <p:sp>
        <p:nvSpPr>
          <p:cNvPr id="7"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8BC6B3-B0BA-485F-AB8A-F26D950EB650}"/>
              </a:ext>
            </a:extLst>
          </p:cNvPr>
          <p:cNvSpPr>
            <a:spLocks noGrp="1"/>
          </p:cNvSpPr>
          <p:nvPr>
            <p:ph idx="1"/>
          </p:nvPr>
        </p:nvSpPr>
        <p:spPr>
          <a:xfrm>
            <a:off x="838201" y="2055811"/>
            <a:ext cx="7315200" cy="4121152"/>
          </a:xfrm>
        </p:spPr>
        <p:txBody>
          <a:bodyPr vert="horz" lIns="91440" tIns="45720" rIns="91440" bIns="45720" rtlCol="0">
            <a:normAutofit/>
          </a:bodyPr>
          <a:lstStyle/>
          <a:p>
            <a:r>
              <a:rPr lang="en-GB" sz="2400">
                <a:latin typeface="Calibri Light"/>
                <a:ea typeface="+mn-lt"/>
                <a:cs typeface="Calibri Light"/>
              </a:rPr>
              <a:t>The principle behind the working of the project lies in the functioning of IR Sensor. We are going to use a Transmissive type IR Sensor in this project.</a:t>
            </a:r>
            <a:endParaRPr lang="en-GB" sz="2400">
              <a:latin typeface="Calibri Light"/>
              <a:cs typeface="Calibri Light"/>
            </a:endParaRPr>
          </a:p>
          <a:p>
            <a:r>
              <a:rPr lang="en-GB" sz="2400">
                <a:latin typeface="Calibri Light"/>
                <a:ea typeface="+mn-lt"/>
                <a:cs typeface="Calibri Light"/>
              </a:rPr>
              <a:t>In Transmissive IR Sensor, the IR transmitter and receiver are placed facing each other so that IR receiver always detects IR Rays emitted by the IR Transmitter.</a:t>
            </a:r>
            <a:endParaRPr lang="en-GB" sz="2400">
              <a:latin typeface="Calibri Light"/>
              <a:cs typeface="Calibri Light"/>
            </a:endParaRPr>
          </a:p>
          <a:p>
            <a:r>
              <a:rPr lang="en-GB" sz="2400">
                <a:latin typeface="Calibri Light"/>
                <a:ea typeface="+mn-lt"/>
                <a:cs typeface="Calibri Light"/>
              </a:rPr>
              <a:t>If there is an obstacle between the IR Transmitter and Receiver, the IR Rays are blocked by the obstacle and the IR Receiver stops detecting the IR Rays.</a:t>
            </a:r>
            <a:endParaRPr lang="en-GB" sz="2400">
              <a:latin typeface="Calibri Light"/>
              <a:cs typeface="Calibri Light"/>
            </a:endParaRPr>
          </a:p>
          <a:p>
            <a:r>
              <a:rPr lang="en-GB" sz="2400">
                <a:latin typeface="Calibri Light"/>
                <a:ea typeface="+mn-lt"/>
                <a:cs typeface="Calibri Light"/>
              </a:rPr>
              <a:t>This can be configured to turn ON or OFF the LEDs (or street lights) with the help of microcontroller. </a:t>
            </a:r>
            <a:endParaRPr lang="en-GB" sz="2400">
              <a:latin typeface="Calibri Light"/>
              <a:cs typeface="Calibri Light"/>
            </a:endParaRPr>
          </a:p>
          <a:p>
            <a:endParaRPr lang="en-GB" sz="2400">
              <a:latin typeface="Calibri Light"/>
              <a:cs typeface="Calibri Light"/>
            </a:endParaR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2489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8051 Microcontroller and its application</vt:lpstr>
      <vt:lpstr>Introduction to Microcontrollers</vt:lpstr>
      <vt:lpstr>Intel 8051</vt:lpstr>
      <vt:lpstr>Features of 8051 Microcontroller </vt:lpstr>
      <vt:lpstr>Applications of 8051</vt:lpstr>
      <vt:lpstr>Street Lights that Glow on Detecting Vehicle Movement </vt:lpstr>
      <vt:lpstr>Circuit Diagram</vt:lpstr>
      <vt:lpstr>Components</vt:lpstr>
      <vt:lpstr>Principle of Operation </vt:lpstr>
      <vt:lpstr>Working </vt:lpstr>
      <vt:lpstr>Program</vt:lpstr>
      <vt:lpstr>Advantages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Kadam</dc:creator>
  <cp:revision>3</cp:revision>
  <dcterms:created xsi:type="dcterms:W3CDTF">2021-04-25T15:22:38Z</dcterms:created>
  <dcterms:modified xsi:type="dcterms:W3CDTF">2021-04-26T16:47:23Z</dcterms:modified>
</cp:coreProperties>
</file>