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5" r:id="rId3"/>
    <p:sldId id="268" r:id="rId4"/>
    <p:sldId id="322" r:id="rId5"/>
    <p:sldId id="314" r:id="rId6"/>
    <p:sldId id="316" r:id="rId7"/>
    <p:sldId id="317" r:id="rId8"/>
    <p:sldId id="288" r:id="rId9"/>
    <p:sldId id="318" r:id="rId10"/>
    <p:sldId id="335" r:id="rId11"/>
    <p:sldId id="270" r:id="rId12"/>
    <p:sldId id="320" r:id="rId13"/>
    <p:sldId id="321" r:id="rId14"/>
    <p:sldId id="336" r:id="rId15"/>
    <p:sldId id="323" r:id="rId16"/>
    <p:sldId id="324" r:id="rId17"/>
    <p:sldId id="325" r:id="rId18"/>
    <p:sldId id="326" r:id="rId19"/>
    <p:sldId id="337" r:id="rId20"/>
    <p:sldId id="330" r:id="rId21"/>
    <p:sldId id="331" r:id="rId22"/>
    <p:sldId id="332" r:id="rId23"/>
    <p:sldId id="327" r:id="rId24"/>
    <p:sldId id="329" r:id="rId25"/>
    <p:sldId id="333" r:id="rId26"/>
    <p:sldId id="26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CDCDCD"/>
    <a:srgbClr val="848484"/>
    <a:srgbClr val="5F5F5F"/>
    <a:srgbClr val="3F3F3F"/>
    <a:srgbClr val="F2F2F2"/>
    <a:srgbClr val="2238E3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7" autoAdjust="0"/>
    <p:restoredTop sz="81170" autoAdjust="0"/>
  </p:normalViewPr>
  <p:slideViewPr>
    <p:cSldViewPr snapToGrid="0">
      <p:cViewPr varScale="1">
        <p:scale>
          <a:sx n="90" d="100"/>
          <a:sy n="90" d="100"/>
        </p:scale>
        <p:origin x="13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A03B8-3448-478E-8170-3B970C19ACFC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4265B-940F-4733-81CC-438CF8DD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90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4265B-940F-4733-81CC-438CF8DDC5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15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4265B-940F-4733-81CC-438CF8DDC59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98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4265B-940F-4733-81CC-438CF8DDC59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38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4265B-940F-4733-81CC-438CF8DDC59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13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4265B-940F-4733-81CC-438CF8DDC59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30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follow up work since the publication,</a:t>
            </a:r>
            <a:r>
              <a:rPr lang="en-US" baseline="0" dirty="0"/>
              <a:t> we have successfully trained for 1T token using this method. This method was also successfully applied for continual pre-training of existing LLM with KD, and for applying KD to SFT training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4265B-940F-4733-81CC-438CF8DDC59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17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Teacher model’s logits computed in parallel to the student Training run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Eliminates the overhead of running the teacher repeatedly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4265B-940F-4733-81CC-438CF8DDC5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94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, as the probabilities must be normalized to sum to 1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4265B-940F-4733-81CC-438CF8DDC5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79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metrics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4265B-940F-4733-81CC-438CF8DDC5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07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4265B-940F-4733-81CC-438CF8DDC5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11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4265B-940F-4733-81CC-438CF8DDC5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34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4265B-940F-4733-81CC-438CF8DDC5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4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4265B-940F-4733-81CC-438CF8DDC5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02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Pretraining loss on Llama-style 300M student model trained using 3B student on 10B tokens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4265B-940F-4733-81CC-438CF8DDC59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jpe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4.png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jpe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4.png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jpe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4.png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jpe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4.png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jpe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4.png" 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9D9B712-B196-836F-FD21-EAD372C7AF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6869645A-BB26-4CA9-FFB4-4BC3F158F6E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6555" y="1887191"/>
            <a:ext cx="6133175" cy="5940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spc="-2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Write Your Main Title</a:t>
            </a:r>
            <a:endParaRPr lang="ko-KR" altLang="en-US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3BCB393D-1B8D-29FC-5DA8-637EA90F8B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02201" y="2541751"/>
            <a:ext cx="4673600" cy="4939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spc="-20" baseline="0">
                <a:solidFill>
                  <a:srgbClr val="2238E3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Subtitle here</a:t>
            </a:r>
            <a:endParaRPr lang="ko-KR" altLang="en-US" dirty="0"/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6AC2E406-6FB5-9C9E-069B-77A75B2952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02201" y="5886425"/>
            <a:ext cx="1830195" cy="2793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spc="-20" baseline="0">
                <a:solidFill>
                  <a:schemeClr val="tx1"/>
                </a:solidFill>
                <a:latin typeface="+mn-ea"/>
                <a:ea typeface="+mn-ea"/>
                <a:cs typeface="Samsung Sharp Sans Bold" pitchFamily="2" charset="0"/>
              </a:defRPr>
            </a:lvl1pPr>
          </a:lstStyle>
          <a:p>
            <a:r>
              <a:rPr lang="en-US" altLang="ko-KR" dirty="0"/>
              <a:t>January 1, 2023</a:t>
            </a:r>
            <a:endParaRPr lang="ko-KR" altLang="en-US" dirty="0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010490B1-F06A-07AB-0D9E-F4FD8670CA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05124" y="5886425"/>
            <a:ext cx="3545787" cy="2793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spc="-20" baseline="0">
                <a:solidFill>
                  <a:schemeClr val="tx1"/>
                </a:solidFill>
                <a:latin typeface="+mn-ea"/>
                <a:ea typeface="+mn-ea"/>
                <a:cs typeface="Samsung Sharp Sans Bold" pitchFamily="2" charset="0"/>
              </a:defRPr>
            </a:lvl1pPr>
          </a:lstStyle>
          <a:p>
            <a:r>
              <a:rPr lang="en-US" altLang="ko-KR" dirty="0"/>
              <a:t>Organization / Name</a:t>
            </a:r>
            <a:endParaRPr lang="ko-KR" altLang="en-US" dirty="0"/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F1AA2ECC-9101-C268-44AF-DEF3AB4A382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140" y="365110"/>
            <a:ext cx="2298582" cy="24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9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0746D54-B20B-AC6E-ED64-D584358926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2E256DF1-C0CA-6DE0-477A-1DC58804D5A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55780" y="2651890"/>
            <a:ext cx="2714972" cy="24156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spc="-2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Insert your section title</a:t>
            </a:r>
          </a:p>
        </p:txBody>
      </p:sp>
      <p:sp>
        <p:nvSpPr>
          <p:cNvPr id="6" name="텍스트 개체 틀 40">
            <a:extLst>
              <a:ext uri="{FF2B5EF4-FFF2-40B4-BE49-F238E27FC236}">
                <a16:creationId xmlns:a16="http://schemas.microsoft.com/office/drawing/2014/main" id="{E08A5C9D-FA00-C042-A953-AD79F842A90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80968" y="2439674"/>
            <a:ext cx="610119" cy="13223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500" b="1">
                <a:ln>
                  <a:noFill/>
                </a:ln>
                <a:solidFill>
                  <a:schemeClr val="tx1"/>
                </a:solidFill>
                <a:latin typeface="+mj-ea"/>
                <a:ea typeface="+mj-ea"/>
                <a:cs typeface="Samsung Sharp Sans Bold" pitchFamily="2" charset="0"/>
              </a:defRPr>
            </a:lvl1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7188339-4D08-3089-FA4C-D9543D1C6562}"/>
              </a:ext>
            </a:extLst>
          </p:cNvPr>
          <p:cNvCxnSpPr>
            <a:cxnSpLocks/>
          </p:cNvCxnSpPr>
          <p:nvPr userDrawn="1"/>
        </p:nvCxnSpPr>
        <p:spPr>
          <a:xfrm>
            <a:off x="8616218" y="3042520"/>
            <a:ext cx="237079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1F8629F9-6A88-49E8-3BA6-DAFADDF4D86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555780" y="3158424"/>
            <a:ext cx="2714972" cy="62077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="0" spc="-2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Write text here</a:t>
            </a:r>
          </a:p>
        </p:txBody>
      </p:sp>
      <p:sp>
        <p:nvSpPr>
          <p:cNvPr id="9" name="텍스트 개체 틀 11">
            <a:extLst>
              <a:ext uri="{FF2B5EF4-FFF2-40B4-BE49-F238E27FC236}">
                <a16:creationId xmlns:a16="http://schemas.microsoft.com/office/drawing/2014/main" id="{8C00F80A-55CE-E8C0-436D-A0283D78536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6172" y="1630698"/>
            <a:ext cx="2838719" cy="707942"/>
          </a:xfrm>
          <a:prstGeom prst="rect">
            <a:avLst/>
          </a:prstGeom>
        </p:spPr>
        <p:txBody>
          <a:bodyPr wrap="square" tIns="36000" bIns="36000">
            <a:spAutoFit/>
          </a:bodyPr>
          <a:lstStyle>
            <a:lvl1pPr marL="0" indent="0">
              <a:lnSpc>
                <a:spcPts val="5500"/>
              </a:lnSpc>
              <a:buNone/>
              <a:defRPr sz="3800" b="1" spc="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7C5B0138-48A4-37B8-B6C1-8A9FDBF57F9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555780" y="4373525"/>
            <a:ext cx="2714972" cy="24156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spc="-2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Insert your section title</a:t>
            </a:r>
          </a:p>
        </p:txBody>
      </p:sp>
      <p:sp>
        <p:nvSpPr>
          <p:cNvPr id="12" name="텍스트 개체 틀 40">
            <a:extLst>
              <a:ext uri="{FF2B5EF4-FFF2-40B4-BE49-F238E27FC236}">
                <a16:creationId xmlns:a16="http://schemas.microsoft.com/office/drawing/2014/main" id="{F8C9A7C4-A048-2B4C-88EC-B9C8D0DD8F5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80968" y="4161309"/>
            <a:ext cx="610119" cy="13223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500" b="1">
                <a:ln>
                  <a:noFill/>
                </a:ln>
                <a:solidFill>
                  <a:schemeClr val="tx1"/>
                </a:solidFill>
                <a:latin typeface="+mj-ea"/>
                <a:ea typeface="+mj-ea"/>
                <a:cs typeface="Samsung Sharp Sans Bold" pitchFamily="2" charset="0"/>
              </a:defRPr>
            </a:lvl1pPr>
          </a:lstStyle>
          <a:p>
            <a:pPr lvl="0"/>
            <a:r>
              <a:rPr lang="en-US" altLang="ko-KR" dirty="0"/>
              <a:t>04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D3D4EB1-9254-DA91-A30D-E47A074B4798}"/>
              </a:ext>
            </a:extLst>
          </p:cNvPr>
          <p:cNvCxnSpPr>
            <a:cxnSpLocks/>
          </p:cNvCxnSpPr>
          <p:nvPr userDrawn="1"/>
        </p:nvCxnSpPr>
        <p:spPr>
          <a:xfrm>
            <a:off x="8616218" y="4764155"/>
            <a:ext cx="237079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4279F6B6-A76D-47AC-8CEF-64CC5D00660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55780" y="4880059"/>
            <a:ext cx="2714972" cy="62077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="0" spc="-2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Write text here</a:t>
            </a:r>
          </a:p>
        </p:txBody>
      </p:sp>
      <p:sp>
        <p:nvSpPr>
          <p:cNvPr id="15" name="텍스트 개체 틀 5">
            <a:extLst>
              <a:ext uri="{FF2B5EF4-FFF2-40B4-BE49-F238E27FC236}">
                <a16:creationId xmlns:a16="http://schemas.microsoft.com/office/drawing/2014/main" id="{5554DFF3-409E-96BD-DDE5-B377ACA8CD4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508432" y="2651890"/>
            <a:ext cx="2714972" cy="24156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spc="-2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Insert your section title</a:t>
            </a:r>
          </a:p>
        </p:txBody>
      </p:sp>
      <p:sp>
        <p:nvSpPr>
          <p:cNvPr id="16" name="텍스트 개체 틀 40">
            <a:extLst>
              <a:ext uri="{FF2B5EF4-FFF2-40B4-BE49-F238E27FC236}">
                <a16:creationId xmlns:a16="http://schemas.microsoft.com/office/drawing/2014/main" id="{E4B81527-CF44-9F33-6F8D-9C275DF85CC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833620" y="2453363"/>
            <a:ext cx="610119" cy="13223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500" b="1">
                <a:ln>
                  <a:noFill/>
                </a:ln>
                <a:solidFill>
                  <a:schemeClr val="tx1"/>
                </a:solidFill>
                <a:latin typeface="+mj-ea"/>
                <a:ea typeface="+mj-ea"/>
                <a:cs typeface="Samsung Sharp Sans Bold" pitchFamily="2" charset="0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BAE5441-BF1C-945B-FBB1-BF631B421667}"/>
              </a:ext>
            </a:extLst>
          </p:cNvPr>
          <p:cNvCxnSpPr>
            <a:cxnSpLocks/>
          </p:cNvCxnSpPr>
          <p:nvPr userDrawn="1"/>
        </p:nvCxnSpPr>
        <p:spPr>
          <a:xfrm>
            <a:off x="4568870" y="3042520"/>
            <a:ext cx="237079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텍스트 개체 틀 5">
            <a:extLst>
              <a:ext uri="{FF2B5EF4-FFF2-40B4-BE49-F238E27FC236}">
                <a16:creationId xmlns:a16="http://schemas.microsoft.com/office/drawing/2014/main" id="{82445011-1D2C-9F69-8138-9498E616C63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508432" y="3158424"/>
            <a:ext cx="2714972" cy="62077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="0" spc="-2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Write text here</a:t>
            </a:r>
          </a:p>
        </p:txBody>
      </p:sp>
      <p:sp>
        <p:nvSpPr>
          <p:cNvPr id="19" name="텍스트 개체 틀 5">
            <a:extLst>
              <a:ext uri="{FF2B5EF4-FFF2-40B4-BE49-F238E27FC236}">
                <a16:creationId xmlns:a16="http://schemas.microsoft.com/office/drawing/2014/main" id="{31E12B55-D26C-E97C-1EC8-0B5D66ABEEA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08432" y="4373525"/>
            <a:ext cx="2714972" cy="24156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spc="-2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Insert your section title</a:t>
            </a:r>
          </a:p>
        </p:txBody>
      </p:sp>
      <p:sp>
        <p:nvSpPr>
          <p:cNvPr id="20" name="텍스트 개체 틀 40">
            <a:extLst>
              <a:ext uri="{FF2B5EF4-FFF2-40B4-BE49-F238E27FC236}">
                <a16:creationId xmlns:a16="http://schemas.microsoft.com/office/drawing/2014/main" id="{9A5C414D-F576-09DD-B820-7CF854B413F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833620" y="4161309"/>
            <a:ext cx="610119" cy="13223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500" b="1">
                <a:ln>
                  <a:noFill/>
                </a:ln>
                <a:solidFill>
                  <a:schemeClr val="tx1"/>
                </a:solidFill>
                <a:latin typeface="+mj-ea"/>
                <a:ea typeface="+mj-ea"/>
                <a:cs typeface="Samsung Sharp Sans Bold" pitchFamily="2" charset="0"/>
              </a:defRPr>
            </a:lvl1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563A900-69D2-7E8D-0404-75654267377D}"/>
              </a:ext>
            </a:extLst>
          </p:cNvPr>
          <p:cNvCxnSpPr>
            <a:cxnSpLocks/>
          </p:cNvCxnSpPr>
          <p:nvPr userDrawn="1"/>
        </p:nvCxnSpPr>
        <p:spPr>
          <a:xfrm>
            <a:off x="4568870" y="4764155"/>
            <a:ext cx="237079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텍스트 개체 틀 5">
            <a:extLst>
              <a:ext uri="{FF2B5EF4-FFF2-40B4-BE49-F238E27FC236}">
                <a16:creationId xmlns:a16="http://schemas.microsoft.com/office/drawing/2014/main" id="{54B735AC-78FF-C892-E0B2-757F45C2148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508432" y="4880059"/>
            <a:ext cx="2714972" cy="62077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300" b="0" spc="-2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Write text here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336451F8-1A4D-6D55-EF8B-C4670C28DA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5017" y="365110"/>
            <a:ext cx="2298582" cy="24074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74CFA97-692F-594B-D1B9-9876972491D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" y="6672119"/>
            <a:ext cx="12191990" cy="18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1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AED9DC-981A-1B35-0166-6B158E11A9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텍스트 개체 틀 5">
            <a:extLst>
              <a:ext uri="{FF2B5EF4-FFF2-40B4-BE49-F238E27FC236}">
                <a16:creationId xmlns:a16="http://schemas.microsoft.com/office/drawing/2014/main" id="{BB95351A-BF57-0DCB-C356-A2A2E14369D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3685" y="1303844"/>
            <a:ext cx="4966009" cy="311264"/>
          </a:xfrm>
          <a:prstGeom prst="rect">
            <a:avLst/>
          </a:prstGeom>
        </p:spPr>
        <p:txBody>
          <a:bodyPr anchor="ctr"/>
          <a:lstStyle>
            <a:lvl1pPr marL="457200" indent="-457200" algn="l">
              <a:buClr>
                <a:srgbClr val="2238E3"/>
              </a:buClr>
              <a:buFont typeface="Wingdings" panose="05000000000000000000" pitchFamily="2" charset="2"/>
              <a:buChar char="§"/>
              <a:defRPr sz="2800" spc="-2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Write text here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BB16C6E-0ED1-9095-83D5-E66035A2FE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40262" y="202055"/>
            <a:ext cx="1932127" cy="205485"/>
          </a:xfrm>
          <a:prstGeom prst="rect">
            <a:avLst/>
          </a:prstGeom>
        </p:spPr>
      </p:pic>
      <p:sp>
        <p:nvSpPr>
          <p:cNvPr id="20" name="텍스트 개체 틀 14">
            <a:extLst>
              <a:ext uri="{FF2B5EF4-FFF2-40B4-BE49-F238E27FC236}">
                <a16:creationId xmlns:a16="http://schemas.microsoft.com/office/drawing/2014/main" id="{0240B3EC-A729-DAA9-19C2-E269A5015F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76398" y="2024743"/>
            <a:ext cx="6384690" cy="4322879"/>
          </a:xfrm>
          <a:prstGeom prst="rect">
            <a:avLst/>
          </a:prstGeom>
        </p:spPr>
        <p:txBody>
          <a:bodyPr tIns="46800" anchor="t"/>
          <a:lstStyle>
            <a:lvl1pPr marL="88900" indent="-88900">
              <a:buClr>
                <a:schemeClr val="bg1"/>
              </a:buClr>
              <a:buFont typeface="Wingdings" panose="05000000000000000000" pitchFamily="2" charset="2"/>
              <a:buNone/>
              <a:tabLst/>
              <a:defRPr sz="16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23" name="내용 개체 틀 22">
            <a:extLst>
              <a:ext uri="{FF2B5EF4-FFF2-40B4-BE49-F238E27FC236}">
                <a16:creationId xmlns:a16="http://schemas.microsoft.com/office/drawing/2014/main" id="{7A89C75B-17A7-AF42-538F-C08F37C3759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7494801" y="2024007"/>
            <a:ext cx="4105275" cy="432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Put a picture</a:t>
            </a:r>
            <a:endParaRPr lang="ko-KR" altLang="en-US" dirty="0"/>
          </a:p>
        </p:txBody>
      </p:sp>
      <p:sp>
        <p:nvSpPr>
          <p:cNvPr id="2" name="텍스트 개체 틀 10">
            <a:extLst>
              <a:ext uri="{FF2B5EF4-FFF2-40B4-BE49-F238E27FC236}">
                <a16:creationId xmlns:a16="http://schemas.microsoft.com/office/drawing/2014/main" id="{AF38C66A-53F7-EE27-04E9-61EC2E1448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01613"/>
            <a:ext cx="776398" cy="600075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3000" b="1">
                <a:solidFill>
                  <a:schemeClr val="tx1"/>
                </a:solidFill>
                <a:latin typeface="+mj-ea"/>
                <a:ea typeface="+mj-ea"/>
                <a:cs typeface="Samsung Sharp Sans Bold" pitchFamily="2" charset="0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4" name="텍스트 개체 틀 10">
            <a:extLst>
              <a:ext uri="{FF2B5EF4-FFF2-40B4-BE49-F238E27FC236}">
                <a16:creationId xmlns:a16="http://schemas.microsoft.com/office/drawing/2014/main" id="{819BDB60-A8CB-9348-9531-9AB17AC94A4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97016" y="201613"/>
            <a:ext cx="7731164" cy="6000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chemeClr val="tx1"/>
                </a:solidFill>
                <a:latin typeface="+mj-ea"/>
                <a:ea typeface="+mj-ea"/>
                <a:cs typeface="Samsung Sharp Sans Bold" pitchFamily="2" charset="0"/>
              </a:defRPr>
            </a:lvl1pPr>
          </a:lstStyle>
          <a:p>
            <a:pPr lvl="0"/>
            <a:r>
              <a:rPr lang="en-US" altLang="ko-KR" dirty="0"/>
              <a:t>Insert your section title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517747-C3D6-B442-7AF4-9F202EB5234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" y="6672119"/>
            <a:ext cx="12191990" cy="18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5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AED9DC-981A-1B35-0166-6B158E11A9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텍스트 개체 틀 5">
            <a:extLst>
              <a:ext uri="{FF2B5EF4-FFF2-40B4-BE49-F238E27FC236}">
                <a16:creationId xmlns:a16="http://schemas.microsoft.com/office/drawing/2014/main" id="{BB95351A-BF57-0DCB-C356-A2A2E14369D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3685" y="1303844"/>
            <a:ext cx="4966009" cy="311264"/>
          </a:xfrm>
          <a:prstGeom prst="rect">
            <a:avLst/>
          </a:prstGeom>
        </p:spPr>
        <p:txBody>
          <a:bodyPr anchor="ctr"/>
          <a:lstStyle>
            <a:lvl1pPr marL="457200" indent="-457200" algn="l">
              <a:buClr>
                <a:srgbClr val="2238E3"/>
              </a:buClr>
              <a:buFont typeface="Wingdings" panose="05000000000000000000" pitchFamily="2" charset="2"/>
              <a:buChar char="§"/>
              <a:defRPr sz="2800" spc="-2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Write text here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BB16C6E-0ED1-9095-83D5-E66035A2FE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40262" y="202055"/>
            <a:ext cx="1932127" cy="205485"/>
          </a:xfrm>
          <a:prstGeom prst="rect">
            <a:avLst/>
          </a:prstGeom>
        </p:spPr>
      </p:pic>
      <p:sp>
        <p:nvSpPr>
          <p:cNvPr id="2" name="텍스트 개체 틀 14">
            <a:extLst>
              <a:ext uri="{FF2B5EF4-FFF2-40B4-BE49-F238E27FC236}">
                <a16:creationId xmlns:a16="http://schemas.microsoft.com/office/drawing/2014/main" id="{78145E89-B37A-C9A6-0F07-B259EA21A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76397" y="2024743"/>
            <a:ext cx="10799718" cy="4322879"/>
          </a:xfrm>
          <a:prstGeom prst="rect">
            <a:avLst/>
          </a:prstGeom>
        </p:spPr>
        <p:txBody>
          <a:bodyPr tIns="46800" anchor="t"/>
          <a:lstStyle>
            <a:lvl1pPr marL="88900" indent="-88900">
              <a:buClr>
                <a:schemeClr val="bg1"/>
              </a:buClr>
              <a:buFont typeface="Wingdings" panose="05000000000000000000" pitchFamily="2" charset="2"/>
              <a:buNone/>
              <a:tabLst/>
              <a:defRPr sz="16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Text here</a:t>
            </a:r>
            <a:endParaRPr lang="ko-KR" altLang="en-US" dirty="0"/>
          </a:p>
        </p:txBody>
      </p:sp>
      <p:sp>
        <p:nvSpPr>
          <p:cNvPr id="4" name="텍스트 개체 틀 10">
            <a:extLst>
              <a:ext uri="{FF2B5EF4-FFF2-40B4-BE49-F238E27FC236}">
                <a16:creationId xmlns:a16="http://schemas.microsoft.com/office/drawing/2014/main" id="{88484084-119C-388C-EA40-3B9D3D9C84D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01613"/>
            <a:ext cx="776398" cy="600075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3000" b="1">
                <a:solidFill>
                  <a:schemeClr val="tx1"/>
                </a:solidFill>
                <a:latin typeface="+mj-ea"/>
                <a:ea typeface="+mj-ea"/>
                <a:cs typeface="Samsung Sharp Sans Bold" pitchFamily="2" charset="0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10">
            <a:extLst>
              <a:ext uri="{FF2B5EF4-FFF2-40B4-BE49-F238E27FC236}">
                <a16:creationId xmlns:a16="http://schemas.microsoft.com/office/drawing/2014/main" id="{96065C6E-A49E-AF07-0488-15783410DD0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97016" y="201613"/>
            <a:ext cx="7731164" cy="6000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chemeClr val="tx1"/>
                </a:solidFill>
                <a:latin typeface="+mj-ea"/>
                <a:ea typeface="+mj-ea"/>
                <a:cs typeface="Samsung Sharp Sans Bold" pitchFamily="2" charset="0"/>
              </a:defRPr>
            </a:lvl1pPr>
          </a:lstStyle>
          <a:p>
            <a:pPr lvl="0"/>
            <a:r>
              <a:rPr lang="en-US" altLang="ko-KR" dirty="0"/>
              <a:t>Insert your section title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6AE44C-8A86-D5B7-2CEA-E283067BDF4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" y="6672119"/>
            <a:ext cx="12191990" cy="18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AED9DC-981A-1B35-0166-6B158E11A9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텍스트 개체 틀 5">
            <a:extLst>
              <a:ext uri="{FF2B5EF4-FFF2-40B4-BE49-F238E27FC236}">
                <a16:creationId xmlns:a16="http://schemas.microsoft.com/office/drawing/2014/main" id="{BB95351A-BF57-0DCB-C356-A2A2E14369D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3685" y="1303844"/>
            <a:ext cx="4966009" cy="311264"/>
          </a:xfrm>
          <a:prstGeom prst="rect">
            <a:avLst/>
          </a:prstGeom>
        </p:spPr>
        <p:txBody>
          <a:bodyPr anchor="ctr"/>
          <a:lstStyle>
            <a:lvl1pPr marL="457200" indent="-457200" algn="l">
              <a:buClr>
                <a:srgbClr val="2238E3"/>
              </a:buClr>
              <a:buFont typeface="Wingdings" panose="05000000000000000000" pitchFamily="2" charset="2"/>
              <a:buChar char="§"/>
              <a:defRPr sz="2800" spc="-2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Write text here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BB16C6E-0ED1-9095-83D5-E66035A2FE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40262" y="202055"/>
            <a:ext cx="1932127" cy="205485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A0B442-A8EF-0C24-67DF-E6C74D7E8A6A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76397" y="2023759"/>
            <a:ext cx="3338403" cy="2551215"/>
          </a:xfrm>
          <a:prstGeom prst="rect">
            <a:avLst/>
          </a:prstGeom>
        </p:spPr>
        <p:txBody>
          <a:bodyPr tIns="46800"/>
          <a:lstStyle>
            <a:lvl1pPr marL="0" indent="0">
              <a:buNone/>
              <a:defRPr sz="16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dirty="0"/>
              <a:t>Text or image</a:t>
            </a:r>
            <a:endParaRPr lang="ko-KR" altLang="en-US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367BB652-64E5-818B-466C-9AA1E3C77D47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4426798" y="2023758"/>
            <a:ext cx="3338403" cy="2551215"/>
          </a:xfrm>
          <a:prstGeom prst="rect">
            <a:avLst/>
          </a:prstGeom>
        </p:spPr>
        <p:txBody>
          <a:bodyPr tIns="46800"/>
          <a:lstStyle>
            <a:lvl1pPr marL="0" indent="0">
              <a:buNone/>
              <a:defRPr sz="16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dirty="0"/>
              <a:t>Text or image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A9DD0B71-3F99-463A-9539-79A1760636D6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8077199" y="2023758"/>
            <a:ext cx="3338403" cy="2551215"/>
          </a:xfrm>
          <a:prstGeom prst="rect">
            <a:avLst/>
          </a:prstGeom>
        </p:spPr>
        <p:txBody>
          <a:bodyPr tIns="46800"/>
          <a:lstStyle>
            <a:lvl1pPr marL="0" indent="0">
              <a:buNone/>
              <a:defRPr sz="16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dirty="0"/>
              <a:t>Text or image</a:t>
            </a:r>
            <a:endParaRPr lang="ko-KR" altLang="en-US" dirty="0"/>
          </a:p>
        </p:txBody>
      </p:sp>
      <p:sp>
        <p:nvSpPr>
          <p:cNvPr id="2" name="텍스트 개체 틀 10">
            <a:extLst>
              <a:ext uri="{FF2B5EF4-FFF2-40B4-BE49-F238E27FC236}">
                <a16:creationId xmlns:a16="http://schemas.microsoft.com/office/drawing/2014/main" id="{BBFDB56F-2A9B-593B-9671-4805A77081D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0" y="201613"/>
            <a:ext cx="776398" cy="600075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3000" b="1">
                <a:solidFill>
                  <a:schemeClr val="tx1"/>
                </a:solidFill>
                <a:latin typeface="+mj-ea"/>
                <a:ea typeface="+mj-ea"/>
                <a:cs typeface="Samsung Sharp Sans Bold" pitchFamily="2" charset="0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78626A08-A12B-56B0-F5D4-DEEE5E4A7ED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97016" y="201613"/>
            <a:ext cx="7731164" cy="6000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chemeClr val="tx1"/>
                </a:solidFill>
                <a:latin typeface="+mj-ea"/>
                <a:ea typeface="+mj-ea"/>
                <a:cs typeface="Samsung Sharp Sans Bold" pitchFamily="2" charset="0"/>
              </a:defRPr>
            </a:lvl1pPr>
          </a:lstStyle>
          <a:p>
            <a:pPr lvl="0"/>
            <a:r>
              <a:rPr lang="en-US" altLang="ko-KR" dirty="0"/>
              <a:t>Insert your section title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04E384-646A-25CE-9324-3C32C7912EB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" y="6672119"/>
            <a:ext cx="12191990" cy="18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2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AED9DC-981A-1B35-0166-6B158E11A9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텍스트 개체 틀 5">
            <a:extLst>
              <a:ext uri="{FF2B5EF4-FFF2-40B4-BE49-F238E27FC236}">
                <a16:creationId xmlns:a16="http://schemas.microsoft.com/office/drawing/2014/main" id="{BB95351A-BF57-0DCB-C356-A2A2E14369D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3685" y="1303844"/>
            <a:ext cx="4966009" cy="311264"/>
          </a:xfrm>
          <a:prstGeom prst="rect">
            <a:avLst/>
          </a:prstGeom>
        </p:spPr>
        <p:txBody>
          <a:bodyPr anchor="ctr"/>
          <a:lstStyle>
            <a:lvl1pPr marL="457200" indent="-457200" algn="l">
              <a:buClr>
                <a:srgbClr val="2238E3"/>
              </a:buClr>
              <a:buFont typeface="Wingdings" panose="05000000000000000000" pitchFamily="2" charset="2"/>
              <a:buChar char="§"/>
              <a:defRPr sz="2800" spc="-2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Write text here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BB16C6E-0ED1-9095-83D5-E66035A2FE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40262" y="202055"/>
            <a:ext cx="1932127" cy="205485"/>
          </a:xfrm>
          <a:prstGeom prst="rect">
            <a:avLst/>
          </a:prstGeom>
        </p:spPr>
      </p:pic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92BBB53-696D-9BE2-BB30-83F2F85533A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76398" y="2277519"/>
            <a:ext cx="5157870" cy="255121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txBody>
          <a:bodyPr lIns="90000" rIns="90000"/>
          <a:lstStyle>
            <a:lvl1pPr marL="0" indent="0" latinLnBrk="0">
              <a:buFont typeface="Arial" panose="020B0604020202020204" pitchFamily="34" charset="0"/>
              <a:buNone/>
              <a:defRPr lang="ko-KR" altLang="en-US" sz="1600" spc="-30" baseline="0"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defRPr lang="ko-KR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ko-KR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ko-KR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ko-KR" altLang="en-US"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228600" lvl="0" indent="-228600"/>
            <a:r>
              <a:rPr lang="en-US" altLang="ko-KR" dirty="0"/>
              <a:t>Text or image 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092BC1D-79E7-B9F0-3D19-35A68C155500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332073" y="2277518"/>
            <a:ext cx="5157870" cy="255121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txBody>
          <a:bodyPr lIns="90000" rIns="90000"/>
          <a:lstStyle>
            <a:lvl1pPr marL="0" indent="0" latinLnBrk="0">
              <a:buFont typeface="Arial" panose="020B0604020202020204" pitchFamily="34" charset="0"/>
              <a:buNone/>
              <a:defRPr lang="ko-KR" altLang="en-US" sz="1600" kern="1200" spc="-30" baseline="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>
              <a:defRPr lang="ko-KR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ko-KR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ko-KR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ko-KR" altLang="en-US"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228600" lvl="0" indent="-228600" algn="l" defTabSz="514338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en-US" altLang="ko-KR" dirty="0"/>
              <a:t>Text or image </a:t>
            </a:r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1AA31ED4-EB00-EA9D-BEF8-ECEF1FF1AFBB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776398" y="2001823"/>
            <a:ext cx="5157870" cy="273736"/>
          </a:xfrm>
          <a:prstGeom prst="rect">
            <a:avLst/>
          </a:prstGeom>
          <a:solidFill>
            <a:srgbClr val="2238E3"/>
          </a:solidFill>
          <a:ln w="9525">
            <a:noFill/>
          </a:ln>
        </p:spPr>
        <p:txBody>
          <a:bodyPr anchor="ctr"/>
          <a:lstStyle>
            <a:lvl1pPr marL="0" indent="0" algn="ctr">
              <a:buNone/>
              <a:defRPr sz="1800">
                <a:ln>
                  <a:noFill/>
                </a:ln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1E1913B1-5D31-BBC1-5B47-D0DF70C3E985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332071" y="2001823"/>
            <a:ext cx="5157871" cy="273736"/>
          </a:xfrm>
          <a:prstGeom prst="rect">
            <a:avLst/>
          </a:prstGeom>
          <a:solidFill>
            <a:srgbClr val="2238E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ln>
                  <a:noFill/>
                </a:ln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4" name="텍스트 개체 틀 10">
            <a:extLst>
              <a:ext uri="{FF2B5EF4-FFF2-40B4-BE49-F238E27FC236}">
                <a16:creationId xmlns:a16="http://schemas.microsoft.com/office/drawing/2014/main" id="{6DDFEE61-46E9-98FE-4ECC-EEBABFFC90F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0" y="201613"/>
            <a:ext cx="776398" cy="600075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3000" b="1">
                <a:solidFill>
                  <a:schemeClr val="tx1"/>
                </a:solidFill>
                <a:latin typeface="+mj-ea"/>
                <a:ea typeface="+mj-ea"/>
                <a:cs typeface="Samsung Sharp Sans Bold" pitchFamily="2" charset="0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10">
            <a:extLst>
              <a:ext uri="{FF2B5EF4-FFF2-40B4-BE49-F238E27FC236}">
                <a16:creationId xmlns:a16="http://schemas.microsoft.com/office/drawing/2014/main" id="{AA971738-6DDC-538F-EDDF-9665893B143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97016" y="201613"/>
            <a:ext cx="7731164" cy="6000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chemeClr val="tx1"/>
                </a:solidFill>
                <a:latin typeface="+mj-ea"/>
                <a:ea typeface="+mj-ea"/>
                <a:cs typeface="Samsung Sharp Sans Bold" pitchFamily="2" charset="0"/>
              </a:defRPr>
            </a:lvl1pPr>
          </a:lstStyle>
          <a:p>
            <a:pPr lvl="0"/>
            <a:r>
              <a:rPr lang="en-US" altLang="ko-KR" dirty="0"/>
              <a:t>Insert your section title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824865-F831-5437-729A-51DF63124D4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" y="6672119"/>
            <a:ext cx="12191990" cy="18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54759EE-29F6-22A1-AA67-1B8ED99ABE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텍스트 개체 틀 11">
            <a:extLst>
              <a:ext uri="{FF2B5EF4-FFF2-40B4-BE49-F238E27FC236}">
                <a16:creationId xmlns:a16="http://schemas.microsoft.com/office/drawing/2014/main" id="{F004715E-10FC-431C-C10B-784708721F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45150" y="3060398"/>
            <a:ext cx="5901701" cy="781808"/>
          </a:xfrm>
          <a:prstGeom prst="rect">
            <a:avLst/>
          </a:prstGeom>
        </p:spPr>
        <p:txBody>
          <a:bodyPr wrap="square" tIns="36000" bIns="36000" anchor="ctr">
            <a:spAutoFit/>
          </a:bodyPr>
          <a:lstStyle>
            <a:lvl1pPr marL="0" indent="0" algn="ctr">
              <a:lnSpc>
                <a:spcPts val="5500"/>
              </a:lnSpc>
              <a:buNone/>
              <a:defRPr sz="5300" b="1" spc="-2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Thank you</a:t>
            </a:r>
            <a:endParaRPr lang="ko-KR" altLang="en-US" dirty="0"/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2AB255C2-347A-C788-D78C-9A632493A3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140" y="365110"/>
            <a:ext cx="2298582" cy="24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2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422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7" r:id="rId4"/>
    <p:sldLayoutId id="2147483658" r:id="rId5"/>
    <p:sldLayoutId id="2147483659" r:id="rId6"/>
    <p:sldLayoutId id="2147483654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18.png" /><Relationship Id="rId4" Type="http://schemas.openxmlformats.org/officeDocument/2006/relationships/image" Target="../media/image17.png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20.png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4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4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4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4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4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4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4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7E296C-24AB-D7B1-1BC1-8B55835523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6555" y="1887191"/>
            <a:ext cx="6133175" cy="2262778"/>
          </a:xfrm>
        </p:spPr>
        <p:txBody>
          <a:bodyPr/>
          <a:lstStyle/>
          <a:p>
            <a:pPr eaLnBrk="0" latinLnBrk="0">
              <a:lnSpc>
                <a:spcPts val="4850"/>
              </a:lnSpc>
            </a:pPr>
            <a:r>
              <a:rPr lang="en-US" dirty="0">
                <a:solidFill>
                  <a:srgbClr val="3257B8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Sparse Logit Sampling: Accelerating Knowledge Distillation in LLMs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5F1F21-DCC9-D5E1-B40A-09611DCEFD9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202201" y="5246001"/>
            <a:ext cx="1830195" cy="279307"/>
          </a:xfrm>
        </p:spPr>
        <p:txBody>
          <a:bodyPr/>
          <a:lstStyle/>
          <a:p>
            <a:r>
              <a:rPr lang="en-US" altLang="ko-KR" dirty="0"/>
              <a:t>Jun 29, 2025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0B72DA-94D7-6F4C-FF84-29BB02CA914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1154" y="5757297"/>
            <a:ext cx="4852197" cy="279307"/>
          </a:xfrm>
        </p:spPr>
        <p:txBody>
          <a:bodyPr/>
          <a:lstStyle/>
          <a:p>
            <a:r>
              <a:rPr lang="en-US" altLang="ko-KR" dirty="0"/>
              <a:t>AI Model Team @ ACL 2025</a:t>
            </a:r>
          </a:p>
          <a:p>
            <a:r>
              <a:rPr lang="en-US" altLang="ko-KR" sz="1400" dirty="0"/>
              <a:t> 			</a:t>
            </a:r>
            <a:r>
              <a:rPr lang="en-US" sz="12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      * Equal Contribution</a:t>
            </a:r>
            <a:endParaRPr lang="ko-KR" altLang="en-US" sz="1400" dirty="0"/>
          </a:p>
        </p:txBody>
      </p:sp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3E53C066-C673-A6DA-B80B-1AECECDB98F6}"/>
              </a:ext>
            </a:extLst>
          </p:cNvPr>
          <p:cNvSpPr txBox="1">
            <a:spLocks/>
          </p:cNvSpPr>
          <p:nvPr/>
        </p:nvSpPr>
        <p:spPr>
          <a:xfrm>
            <a:off x="5202201" y="3886563"/>
            <a:ext cx="6693803" cy="11316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kern="1200" spc="-20" baseline="0">
                <a:solidFill>
                  <a:schemeClr val="tx1"/>
                </a:solidFill>
                <a:latin typeface="+mn-ea"/>
                <a:ea typeface="+mn-ea"/>
                <a:cs typeface="Samsung Sharp Sans Bold" pitchFamily="2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15213F"/>
                </a:solidFill>
                <a:latin typeface="+mj-lt"/>
                <a:ea typeface="Roboto Slab" pitchFamily="34" charset="-122"/>
                <a:cs typeface="Roboto Slab" pitchFamily="34" charset="-120"/>
              </a:rPr>
              <a:t>Anshumann*, Mohd Abbas Zaidi*, Akhil Kedia*, Jinwoo Ahn, </a:t>
            </a:r>
          </a:p>
          <a:p>
            <a:r>
              <a:rPr lang="en-US" dirty="0">
                <a:solidFill>
                  <a:srgbClr val="15213F"/>
                </a:solidFill>
                <a:latin typeface="+mj-lt"/>
                <a:ea typeface="Roboto Slab" pitchFamily="34" charset="-122"/>
                <a:cs typeface="Roboto Slab" pitchFamily="34" charset="-120"/>
              </a:rPr>
              <a:t>Taehwak Kwon, Kangwook Lee, Haejun Lee, Joohyung Lee</a:t>
            </a:r>
          </a:p>
          <a:p>
            <a:r>
              <a:rPr lang="en-US" dirty="0">
                <a:solidFill>
                  <a:srgbClr val="15213F"/>
                </a:solidFill>
                <a:latin typeface="+mj-lt"/>
                <a:ea typeface="Roboto Slab" pitchFamily="34" charset="-122"/>
                <a:cs typeface="Roboto Slab" pitchFamily="34" charset="-120"/>
              </a:rPr>
              <a:t>	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56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64F2888-736B-9FC1-0E65-4E4C98003E4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55780" y="2453363"/>
            <a:ext cx="2714972" cy="241561"/>
          </a:xfrm>
        </p:spPr>
        <p:txBody>
          <a:bodyPr/>
          <a:lstStyle/>
          <a:p>
            <a:r>
              <a:rPr lang="en-US" altLang="ko-KR" dirty="0"/>
              <a:t>Partial Remedies for</a:t>
            </a:r>
            <a:br>
              <a:rPr lang="en-US" altLang="ko-KR" dirty="0"/>
            </a:br>
            <a:r>
              <a:rPr lang="en-US" altLang="ko-KR" dirty="0"/>
              <a:t>Top-K KD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DD50FD-1A93-1540-D51F-FA509E0BEF9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94518AE-1C9A-46C9-4AAF-6E14B4D53A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Results &amp; Future Work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8563C51-125A-42E8-3D44-CE742B348E5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04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F8E49273-BE29-9435-BF00-01D31BC435B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508432" y="2453363"/>
            <a:ext cx="3136282" cy="241561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Understanding Limitations of Top-K KD in LLMS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EBC7E581-6F85-5C0D-ABA6-2E28A2251C2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01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7A30BCC6-292F-B154-7F60-1D589F9A126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Random Sampling KD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CF6FADD1-77E4-C5EB-3DEC-4302199751F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03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393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28F819-B59E-299F-8026-6F80EABE260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76591" y="1094926"/>
            <a:ext cx="11685173" cy="1922986"/>
          </a:xfrm>
        </p:spPr>
        <p:txBody>
          <a:bodyPr/>
          <a:lstStyle/>
          <a:p>
            <a:r>
              <a:rPr lang="en-US" altLang="ko-KR" dirty="0"/>
              <a:t>Label Smoothing </a:t>
            </a:r>
          </a:p>
          <a:p>
            <a:pPr lvl="1"/>
            <a:r>
              <a:rPr lang="en-US" altLang="ko-KR" dirty="0"/>
              <a:t>Distribute residual probability over entire vocab</a:t>
            </a:r>
          </a:p>
          <a:p>
            <a:pPr lvl="1"/>
            <a:r>
              <a:rPr lang="en-US" altLang="ko-KR" dirty="0"/>
              <a:t>Fixes calibration issue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Worse than Top-K overall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Expected because probabilities not uniform over vocab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33352A-F818-D75B-8F12-001D5BC85C2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-140635" y="217594"/>
            <a:ext cx="776398" cy="600075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8F98FE-85C3-8E9A-9C85-6EFADA27FF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5763" y="201613"/>
            <a:ext cx="9732669" cy="600075"/>
          </a:xfrm>
        </p:spPr>
        <p:txBody>
          <a:bodyPr/>
          <a:lstStyle/>
          <a:p>
            <a:r>
              <a:rPr lang="en-US" altLang="ko-KR" dirty="0"/>
              <a:t>Proposed Remedies - Partial Solutions for Top-K KD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247" y="3311150"/>
            <a:ext cx="4292785" cy="315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72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28F819-B59E-299F-8026-6F80EABE260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1264" y="1495813"/>
            <a:ext cx="11685173" cy="1922986"/>
          </a:xfrm>
        </p:spPr>
        <p:txBody>
          <a:bodyPr/>
          <a:lstStyle/>
          <a:p>
            <a:r>
              <a:rPr lang="en-US" altLang="ko-KR" dirty="0"/>
              <a:t>Ghost Token</a:t>
            </a:r>
          </a:p>
          <a:p>
            <a:pPr lvl="1"/>
            <a:r>
              <a:rPr lang="en-US" altLang="ko-KR" dirty="0"/>
              <a:t>Distribute non-Top-K probability to “ghost” token</a:t>
            </a:r>
          </a:p>
          <a:p>
            <a:pPr lvl="1"/>
            <a:r>
              <a:rPr lang="en-US" altLang="ko-KR" dirty="0"/>
              <a:t>Combined KLD Loss </a:t>
            </a:r>
          </a:p>
          <a:p>
            <a:pPr lvl="2"/>
            <a:r>
              <a:rPr lang="en-US" altLang="ko-KR" dirty="0"/>
              <a:t>Top-K Tokens and the “ghost” token</a:t>
            </a:r>
          </a:p>
          <a:p>
            <a:pPr lvl="1"/>
            <a:r>
              <a:rPr lang="en-US" altLang="ko-KR" dirty="0"/>
              <a:t>Improved LM Loss and calibration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Still worse than FullKD</a:t>
            </a:r>
            <a:r>
              <a:rPr lang="en-US" altLang="ko-KR" b="1" dirty="0">
                <a:solidFill>
                  <a:srgbClr val="FF0000"/>
                </a:solidFill>
              </a:rPr>
              <a:t>	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Missing explicit supervision in Tail</a:t>
            </a:r>
          </a:p>
          <a:p>
            <a:pPr lvl="1"/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33352A-F818-D75B-8F12-001D5BC85C2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-140635" y="217594"/>
            <a:ext cx="776398" cy="600075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8F98FE-85C3-8E9A-9C85-6EFADA27FF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5763" y="201613"/>
            <a:ext cx="9732669" cy="600075"/>
          </a:xfrm>
        </p:spPr>
        <p:txBody>
          <a:bodyPr/>
          <a:lstStyle/>
          <a:p>
            <a:r>
              <a:rPr lang="en-US" altLang="ko-KR" dirty="0"/>
              <a:t>Proposed Remedies - Partial Solutions for Top-K KD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65122" y="3966284"/>
                <a:ext cx="6009450" cy="13119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  <m:e/>
                      </m:eqAr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22" y="3966284"/>
                <a:ext cx="6009450" cy="13119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39202"/>
            <a:ext cx="3848609" cy="283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77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28F819-B59E-299F-8026-6F80EABE260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0940" y="1384536"/>
            <a:ext cx="11685173" cy="1922986"/>
          </a:xfrm>
        </p:spPr>
        <p:txBody>
          <a:bodyPr/>
          <a:lstStyle/>
          <a:p>
            <a:r>
              <a:rPr lang="en-US" altLang="ko-KR" dirty="0"/>
              <a:t>Naïve Fix</a:t>
            </a:r>
          </a:p>
          <a:p>
            <a:pPr lvl="1"/>
            <a:r>
              <a:rPr lang="en-US" altLang="ko-KR" dirty="0"/>
              <a:t>Assign residual probability to ground truth</a:t>
            </a:r>
          </a:p>
          <a:p>
            <a:pPr lvl="2"/>
            <a:r>
              <a:rPr lang="en-US" altLang="ko-KR" dirty="0"/>
              <a:t>Top-K distribution closer to real distribution</a:t>
            </a:r>
          </a:p>
          <a:p>
            <a:pPr lvl="1"/>
            <a:r>
              <a:rPr lang="en-US" altLang="ko-KR" dirty="0"/>
              <a:t>Large improvements in performance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Still needs ~100 tokens to achieve FullKD performance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33352A-F818-D75B-8F12-001D5BC85C2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-140635" y="217594"/>
            <a:ext cx="776398" cy="600075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8F98FE-85C3-8E9A-9C85-6EFADA27FF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5763" y="201613"/>
            <a:ext cx="9732669" cy="600075"/>
          </a:xfrm>
        </p:spPr>
        <p:txBody>
          <a:bodyPr/>
          <a:lstStyle/>
          <a:p>
            <a:r>
              <a:rPr lang="en-US" altLang="ko-KR" dirty="0"/>
              <a:t>Proposed Remedies - Partial Solutions for Top-K KD</a:t>
            </a:r>
            <a:endParaRPr lang="ko-KR" alt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53" y="3477072"/>
            <a:ext cx="4134004" cy="3041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648" y="3477072"/>
            <a:ext cx="3468784" cy="304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99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64F2888-736B-9FC1-0E65-4E4C98003E4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55780" y="2453363"/>
            <a:ext cx="2714972" cy="241561"/>
          </a:xfrm>
        </p:spPr>
        <p:txBody>
          <a:bodyPr/>
          <a:lstStyle/>
          <a:p>
            <a:r>
              <a:rPr lang="en-US" altLang="ko-KR" dirty="0">
                <a:solidFill>
                  <a:srgbClr val="BFBFBF"/>
                </a:solidFill>
              </a:rPr>
              <a:t>Partial Remedies for</a:t>
            </a:r>
            <a:br>
              <a:rPr lang="en-US" altLang="ko-KR" dirty="0">
                <a:solidFill>
                  <a:srgbClr val="BFBFBF"/>
                </a:solidFill>
              </a:rPr>
            </a:br>
            <a:r>
              <a:rPr lang="en-US" altLang="ko-KR" dirty="0">
                <a:solidFill>
                  <a:srgbClr val="BFBFBF"/>
                </a:solidFill>
              </a:rPr>
              <a:t>Top-K KD</a:t>
            </a:r>
            <a:endParaRPr lang="ko-KR" altLang="en-US" dirty="0">
              <a:solidFill>
                <a:srgbClr val="BFBFBF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DD50FD-1A93-1540-D51F-FA509E0BEF9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848484"/>
                </a:solidFill>
              </a:rPr>
              <a:t>02</a:t>
            </a:r>
            <a:endParaRPr lang="ko-KR" altLang="en-US" dirty="0">
              <a:solidFill>
                <a:srgbClr val="848484"/>
              </a:solidFill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94518AE-1C9A-46C9-4AAF-6E14B4D53A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Results &amp; Future Work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8563C51-125A-42E8-3D44-CE742B348E5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04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F8E49273-BE29-9435-BF00-01D31BC435B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508432" y="2453363"/>
            <a:ext cx="3136282" cy="241561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Understanding Limitations of Top-K KD in LLMS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EBC7E581-6F85-5C0D-ABA6-2E28A2251C2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01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7A30BCC6-292F-B154-7F60-1D589F9A126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altLang="ko-KR" dirty="0"/>
              <a:t>Random Sampling KD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CF6FADD1-77E4-C5EB-3DEC-4302199751F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231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28F819-B59E-299F-8026-6F80EABE260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1912" y="1360346"/>
            <a:ext cx="11685173" cy="1922986"/>
          </a:xfrm>
        </p:spPr>
        <p:txBody>
          <a:bodyPr/>
          <a:lstStyle/>
          <a:p>
            <a:r>
              <a:rPr lang="en-US" altLang="ko-KR" dirty="0"/>
              <a:t>Based on Importance Sampling</a:t>
            </a:r>
          </a:p>
          <a:p>
            <a:pPr lvl="1"/>
            <a:r>
              <a:rPr lang="en-US" altLang="ko-KR" dirty="0"/>
              <a:t>Unbiased estimate of Full Teacher Distribution</a:t>
            </a:r>
          </a:p>
          <a:p>
            <a:pPr lvl="1"/>
            <a:r>
              <a:rPr lang="en-US" altLang="ko-KR" dirty="0"/>
              <a:t>Minimizes Variance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33352A-F818-D75B-8F12-001D5BC85C2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-140635" y="217594"/>
            <a:ext cx="776398" cy="600075"/>
          </a:xfrm>
        </p:spPr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8F98FE-85C3-8E9A-9C85-6EFADA27FF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5763" y="201613"/>
            <a:ext cx="9732669" cy="600075"/>
          </a:xfrm>
        </p:spPr>
        <p:txBody>
          <a:bodyPr/>
          <a:lstStyle/>
          <a:p>
            <a:r>
              <a:rPr lang="en-US" altLang="ko-KR" dirty="0"/>
              <a:t>Random Sampling KD – Description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개체 틀 1">
                <a:extLst>
                  <a:ext uri="{FF2B5EF4-FFF2-40B4-BE49-F238E27FC236}">
                    <a16:creationId xmlns:a16="http://schemas.microsoft.com/office/drawing/2014/main" id="{C228F819-B59E-299F-8026-6F80EABE2604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247564" y="3989849"/>
                <a:ext cx="11685173" cy="1922986"/>
              </a:xfrm>
            </p:spPr>
            <p:txBody>
              <a:bodyPr/>
              <a:lstStyle/>
              <a:p>
                <a:r>
                  <a:rPr lang="en-US" altLang="ko-KR" dirty="0"/>
                  <a:t>Obtaining Sampled Distribution</a:t>
                </a:r>
              </a:p>
              <a:p>
                <a:pPr lvl="1"/>
                <a:r>
                  <a:rPr lang="en-US" altLang="ko-KR" dirty="0"/>
                  <a:t>Sample tokens (with replacement) from teacher dist.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𝑓𝑢𝑙𝑙</m:t>
                        </m:r>
                      </m:sub>
                    </m:sSub>
                  </m:oMath>
                </a14:m>
                <a:r>
                  <a:rPr lang="en-US" altLang="ko-KR" dirty="0"/>
                  <a:t>)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dirty="0"/>
                  <a:t> rounds</a:t>
                </a:r>
              </a:p>
              <a:p>
                <a:pPr lvl="1"/>
                <a:r>
                  <a:rPr lang="en-US" dirty="0"/>
                  <a:t>Obtain Sampled distribution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ar-AE" b="1" i="1"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bSup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Sup>
                            <m:sSub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mr>
                    </m:m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-&gt; #occurrences of token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/>
                  <a:t> during sampling</a:t>
                </a:r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6" name="텍스트 개체 틀 1">
                <a:extLst>
                  <a:ext uri="{FF2B5EF4-FFF2-40B4-BE49-F238E27FC236}">
                    <a16:creationId xmlns:a16="http://schemas.microsoft.com/office/drawing/2014/main" id="{C228F819-B59E-299F-8026-6F80EABE26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247564" y="3989849"/>
                <a:ext cx="11685173" cy="1922986"/>
              </a:xfrm>
              <a:blipFill>
                <a:blip r:embed="rId2"/>
                <a:stretch>
                  <a:fillRect l="-939" t="-19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93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C228F819-B59E-299F-8026-6F80EABE2604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321912" y="1360346"/>
                <a:ext cx="11685173" cy="1922986"/>
              </a:xfrm>
            </p:spPr>
            <p:txBody>
              <a:bodyPr/>
              <a:lstStyle/>
              <a:p>
                <a:r>
                  <a:rPr lang="en-US" altLang="ko-KR" dirty="0"/>
                  <a:t>Size of </a:t>
                </a:r>
                <a:r>
                  <a:rPr lang="en-US" dirty="0"/>
                  <a:t>Sampled distribution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ar-AE" b="1" i="1"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 Very sparse in practice</a:t>
                </a:r>
              </a:p>
              <a:p>
                <a:pPr lvl="2"/>
                <a:r>
                  <a:rPr lang="en-US" altLang="ko-KR" dirty="0"/>
                  <a:t>~12 non-zero probabilities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C228F819-B59E-299F-8026-6F80EABE26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321912" y="1360346"/>
                <a:ext cx="11685173" cy="1922986"/>
              </a:xfrm>
              <a:blipFill>
                <a:blip r:embed="rId3"/>
                <a:stretch>
                  <a:fillRect l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33352A-F818-D75B-8F12-001D5BC85C2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-140635" y="217594"/>
            <a:ext cx="776398" cy="600075"/>
          </a:xfrm>
        </p:spPr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8F98FE-85C3-8E9A-9C85-6EFADA27FF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5763" y="201613"/>
            <a:ext cx="9732669" cy="600075"/>
          </a:xfrm>
        </p:spPr>
        <p:txBody>
          <a:bodyPr/>
          <a:lstStyle/>
          <a:p>
            <a:r>
              <a:rPr lang="en-US" altLang="ko-KR" dirty="0"/>
              <a:t>Random Sampling KD – Description </a:t>
            </a:r>
            <a:endParaRPr lang="ko-KR" altLang="en-US" dirty="0"/>
          </a:p>
        </p:txBody>
      </p:sp>
      <p:sp>
        <p:nvSpPr>
          <p:cNvPr id="6" name="텍스트 개체 틀 1">
            <a:extLst>
              <a:ext uri="{FF2B5EF4-FFF2-40B4-BE49-F238E27FC236}">
                <a16:creationId xmlns:a16="http://schemas.microsoft.com/office/drawing/2014/main" id="{C228F819-B59E-299F-8026-6F80EABE260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7564" y="3989849"/>
            <a:ext cx="11685173" cy="1922986"/>
          </a:xfrm>
        </p:spPr>
        <p:txBody>
          <a:bodyPr/>
          <a:lstStyle/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1"/>
          <a:stretch/>
        </p:blipFill>
        <p:spPr>
          <a:xfrm>
            <a:off x="3451283" y="3098202"/>
            <a:ext cx="4383761" cy="29367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53565" y="6157017"/>
                <a:ext cx="4915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Number of unique tokens vs sampling rounds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565" y="6157017"/>
                <a:ext cx="4915504" cy="338554"/>
              </a:xfrm>
              <a:prstGeom prst="rect">
                <a:avLst/>
              </a:prstGeom>
              <a:blipFill>
                <a:blip r:embed="rId5"/>
                <a:stretch>
                  <a:fillRect l="-620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924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C228F819-B59E-299F-8026-6F80EABE2604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321912" y="1360346"/>
                <a:ext cx="11685173" cy="1922986"/>
              </a:xfrm>
            </p:spPr>
            <p:txBody>
              <a:bodyPr/>
              <a:lstStyle/>
              <a:p>
                <a:r>
                  <a:rPr lang="en-US" altLang="ko-KR" dirty="0"/>
                  <a:t>Calibration</a:t>
                </a:r>
              </a:p>
              <a:p>
                <a:pPr lvl="1"/>
                <a:r>
                  <a:rPr lang="en-US" altLang="ko-KR" dirty="0"/>
                  <a:t> RS-KD is an unbiased estimator</a:t>
                </a:r>
              </a:p>
              <a:p>
                <a:pPr lvl="2"/>
                <a:r>
                  <a:rPr lang="en-US" altLang="ko-KR" dirty="0"/>
                  <a:t>No up-scaling/down-scaling problem (like Top-K)</a:t>
                </a:r>
              </a:p>
              <a:p>
                <a:pPr lvl="2"/>
                <a:r>
                  <a:rPr lang="en-US" altLang="ko-KR" dirty="0"/>
                  <a:t>Perfectly calibrated at all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C228F819-B59E-299F-8026-6F80EABE26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321912" y="1360346"/>
                <a:ext cx="11685173" cy="1922986"/>
              </a:xfrm>
              <a:blipFill>
                <a:blip r:embed="rId3"/>
                <a:stretch>
                  <a:fillRect l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33352A-F818-D75B-8F12-001D5BC85C2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-140635" y="217594"/>
            <a:ext cx="776398" cy="600075"/>
          </a:xfrm>
        </p:spPr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8F98FE-85C3-8E9A-9C85-6EFADA27FF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5763" y="201613"/>
            <a:ext cx="9732669" cy="600075"/>
          </a:xfrm>
        </p:spPr>
        <p:txBody>
          <a:bodyPr/>
          <a:lstStyle/>
          <a:p>
            <a:r>
              <a:rPr lang="en-US" altLang="ko-KR" dirty="0"/>
              <a:t>Random Sampling KD – Analysis </a:t>
            </a:r>
            <a:endParaRPr lang="ko-KR" altLang="en-US" dirty="0"/>
          </a:p>
        </p:txBody>
      </p:sp>
      <p:sp>
        <p:nvSpPr>
          <p:cNvPr id="6" name="텍스트 개체 틀 1">
            <a:extLst>
              <a:ext uri="{FF2B5EF4-FFF2-40B4-BE49-F238E27FC236}">
                <a16:creationId xmlns:a16="http://schemas.microsoft.com/office/drawing/2014/main" id="{C228F819-B59E-299F-8026-6F80EABE260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7564" y="3989849"/>
            <a:ext cx="11685173" cy="1922986"/>
          </a:xfrm>
        </p:spPr>
        <p:txBody>
          <a:bodyPr/>
          <a:lstStyle/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961" y="3181732"/>
            <a:ext cx="4067863" cy="346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24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28F819-B59E-299F-8026-6F80EABE260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1912" y="1360346"/>
            <a:ext cx="11685173" cy="1922986"/>
          </a:xfrm>
        </p:spPr>
        <p:txBody>
          <a:bodyPr/>
          <a:lstStyle/>
          <a:p>
            <a:r>
              <a:rPr lang="en-US" altLang="ko-KR" dirty="0"/>
              <a:t>Gradient Similarity with FullKD</a:t>
            </a:r>
          </a:p>
          <a:p>
            <a:pPr lvl="1"/>
            <a:r>
              <a:rPr lang="en-US" altLang="ko-KR" dirty="0"/>
              <a:t> RS-KD preserves expected gradients w.r.t FullKD</a:t>
            </a:r>
          </a:p>
          <a:p>
            <a:pPr lvl="2"/>
            <a:r>
              <a:rPr lang="en-US" altLang="ko-KR" dirty="0"/>
              <a:t>Batch averaged gradient vector of RS-KD ~ FullKD </a:t>
            </a:r>
          </a:p>
          <a:p>
            <a:pPr lvl="2"/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33352A-F818-D75B-8F12-001D5BC85C2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-140635" y="217594"/>
            <a:ext cx="776398" cy="600075"/>
          </a:xfrm>
        </p:spPr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8F98FE-85C3-8E9A-9C85-6EFADA27FF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5763" y="201613"/>
            <a:ext cx="9732669" cy="600075"/>
          </a:xfrm>
        </p:spPr>
        <p:txBody>
          <a:bodyPr/>
          <a:lstStyle/>
          <a:p>
            <a:r>
              <a:rPr lang="en-US" altLang="ko-KR" dirty="0"/>
              <a:t>Random Sampling KD – Analysis </a:t>
            </a:r>
            <a:endParaRPr lang="ko-KR" altLang="en-US" dirty="0"/>
          </a:p>
        </p:txBody>
      </p:sp>
      <p:sp>
        <p:nvSpPr>
          <p:cNvPr id="6" name="텍스트 개체 틀 1">
            <a:extLst>
              <a:ext uri="{FF2B5EF4-FFF2-40B4-BE49-F238E27FC236}">
                <a16:creationId xmlns:a16="http://schemas.microsoft.com/office/drawing/2014/main" id="{C228F819-B59E-299F-8026-6F80EABE260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7564" y="3989849"/>
            <a:ext cx="11685173" cy="1922986"/>
          </a:xfrm>
        </p:spPr>
        <p:txBody>
          <a:bodyPr/>
          <a:lstStyle/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586" y="3154438"/>
            <a:ext cx="6309227" cy="309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94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64F2888-736B-9FC1-0E65-4E4C98003E4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55780" y="2453363"/>
            <a:ext cx="2714972" cy="241561"/>
          </a:xfrm>
        </p:spPr>
        <p:txBody>
          <a:bodyPr/>
          <a:lstStyle/>
          <a:p>
            <a:r>
              <a:rPr lang="en-US" altLang="ko-KR" dirty="0">
                <a:solidFill>
                  <a:srgbClr val="BFBFBF"/>
                </a:solidFill>
              </a:rPr>
              <a:t>Partial Remedies for</a:t>
            </a:r>
            <a:br>
              <a:rPr lang="en-US" altLang="ko-KR" dirty="0">
                <a:solidFill>
                  <a:srgbClr val="BFBFBF"/>
                </a:solidFill>
              </a:rPr>
            </a:br>
            <a:r>
              <a:rPr lang="en-US" altLang="ko-KR" dirty="0">
                <a:solidFill>
                  <a:srgbClr val="BFBFBF"/>
                </a:solidFill>
              </a:rPr>
              <a:t>Top-K KD</a:t>
            </a:r>
            <a:endParaRPr lang="ko-KR" altLang="en-US" dirty="0">
              <a:solidFill>
                <a:srgbClr val="BFBFBF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DD50FD-1A93-1540-D51F-FA509E0BEF9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848484"/>
                </a:solidFill>
              </a:rPr>
              <a:t>02</a:t>
            </a:r>
            <a:endParaRPr lang="ko-KR" altLang="en-US" dirty="0">
              <a:solidFill>
                <a:srgbClr val="848484"/>
              </a:solidFill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94518AE-1C9A-46C9-4AAF-6E14B4D53A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altLang="ko-KR" dirty="0"/>
              <a:t>Results &amp; Future Work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8563C51-125A-42E8-3D44-CE742B348E5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F8E49273-BE29-9435-BF00-01D31BC435B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508432" y="2453363"/>
            <a:ext cx="3136282" cy="241561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Understanding Limitations of Top-K KD in LLMS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EBC7E581-6F85-5C0D-ABA6-2E28A2251C2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01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7A30BCC6-292F-B154-7F60-1D589F9A126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BFBFBF"/>
                </a:solidFill>
              </a:rPr>
              <a:t>Random Sampling KD</a:t>
            </a:r>
            <a:endParaRPr lang="ko-KR" altLang="en-US" dirty="0">
              <a:solidFill>
                <a:srgbClr val="BFBFBF"/>
              </a:solidFill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CF6FADD1-77E4-C5EB-3DEC-4302199751F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848484"/>
                </a:solidFill>
              </a:rPr>
              <a:t>03</a:t>
            </a:r>
            <a:endParaRPr lang="ko-KR" altLang="en-US" dirty="0">
              <a:solidFill>
                <a:srgbClr val="8484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64F2888-736B-9FC1-0E65-4E4C98003E4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55780" y="2453363"/>
            <a:ext cx="2714972" cy="241561"/>
          </a:xfrm>
        </p:spPr>
        <p:txBody>
          <a:bodyPr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Partial Remedies for</a:t>
            </a:r>
            <a:br>
              <a:rPr lang="en-US" altLang="ko-KR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Top-K KD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DD50FD-1A93-1540-D51F-FA509E0BEF9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02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94518AE-1C9A-46C9-4AAF-6E14B4D53A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Results &amp; Future Work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8563C51-125A-42E8-3D44-CE742B348E5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04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F8E49273-BE29-9435-BF00-01D31BC435B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508432" y="2453363"/>
            <a:ext cx="3136282" cy="241561"/>
          </a:xfrm>
        </p:spPr>
        <p:txBody>
          <a:bodyPr/>
          <a:lstStyle/>
          <a:p>
            <a:r>
              <a:rPr lang="en-US" altLang="ko-KR" dirty="0"/>
              <a:t>Understanding Limitations of Top-K KD in LLMS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EBC7E581-6F85-5C0D-ABA6-2E28A2251C2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7A30BCC6-292F-B154-7F60-1D589F9A126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Random Sampling KD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CF6FADD1-77E4-C5EB-3DEC-4302199751F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03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661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28F819-B59E-299F-8026-6F80EABE260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7564" y="850168"/>
            <a:ext cx="11685173" cy="1922986"/>
          </a:xfrm>
        </p:spPr>
        <p:txBody>
          <a:bodyPr/>
          <a:lstStyle/>
          <a:p>
            <a:r>
              <a:rPr lang="en-US" altLang="ko-KR" dirty="0"/>
              <a:t>FullKD Performance using ~12 unique tokens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33352A-F818-D75B-8F12-001D5BC85C2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-140635" y="217594"/>
            <a:ext cx="776398" cy="600075"/>
          </a:xfrm>
        </p:spPr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8F98FE-85C3-8E9A-9C85-6EFADA27FF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5763" y="201613"/>
            <a:ext cx="9732669" cy="600075"/>
          </a:xfrm>
        </p:spPr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6" name="텍스트 개체 틀 1">
            <a:extLst>
              <a:ext uri="{FF2B5EF4-FFF2-40B4-BE49-F238E27FC236}">
                <a16:creationId xmlns:a16="http://schemas.microsoft.com/office/drawing/2014/main" id="{C228F819-B59E-299F-8026-6F80EABE260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7564" y="3989849"/>
            <a:ext cx="11685173" cy="1922986"/>
          </a:xfrm>
        </p:spPr>
        <p:txBody>
          <a:bodyPr/>
          <a:lstStyle/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175" y="2636761"/>
            <a:ext cx="4545432" cy="346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2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28F819-B59E-299F-8026-6F80EABE260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7564" y="608374"/>
            <a:ext cx="11685173" cy="1922986"/>
          </a:xfrm>
        </p:spPr>
        <p:txBody>
          <a:bodyPr/>
          <a:lstStyle/>
          <a:p>
            <a:r>
              <a:rPr lang="en-US" altLang="ko-KR" dirty="0"/>
              <a:t>Performance on Large-Scale Training</a:t>
            </a:r>
          </a:p>
          <a:p>
            <a:pPr lvl="1"/>
            <a:r>
              <a:rPr lang="en-US" altLang="ko-KR" dirty="0"/>
              <a:t>LLaMA-8B -&gt; 3B distillation for 100B Tokens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33352A-F818-D75B-8F12-001D5BC85C2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-140635" y="217594"/>
            <a:ext cx="776398" cy="600075"/>
          </a:xfrm>
        </p:spPr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8F98FE-85C3-8E9A-9C85-6EFADA27FF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5763" y="201613"/>
            <a:ext cx="9732669" cy="600075"/>
          </a:xfrm>
        </p:spPr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6" name="텍스트 개체 틀 1">
            <a:extLst>
              <a:ext uri="{FF2B5EF4-FFF2-40B4-BE49-F238E27FC236}">
                <a16:creationId xmlns:a16="http://schemas.microsoft.com/office/drawing/2014/main" id="{C228F819-B59E-299F-8026-6F80EABE260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7564" y="3989849"/>
            <a:ext cx="11685173" cy="1922986"/>
          </a:xfrm>
        </p:spPr>
        <p:txBody>
          <a:bodyPr/>
          <a:lstStyle/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30"/>
          <a:stretch>
            <a:fillRect/>
          </a:stretch>
        </p:blipFill>
        <p:spPr>
          <a:xfrm>
            <a:off x="2070901" y="2599410"/>
            <a:ext cx="6862392" cy="23340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8BBF54-E7B8-2D33-9F0B-5841A2CD4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20"/>
          <a:stretch>
            <a:fillRect/>
          </a:stretch>
        </p:blipFill>
        <p:spPr>
          <a:xfrm>
            <a:off x="2070901" y="4933507"/>
            <a:ext cx="6862392" cy="78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25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28F819-B59E-299F-8026-6F80EABE260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7564" y="608374"/>
            <a:ext cx="11685173" cy="1922986"/>
          </a:xfrm>
        </p:spPr>
        <p:txBody>
          <a:bodyPr/>
          <a:lstStyle/>
          <a:p>
            <a:r>
              <a:rPr lang="en-US" altLang="ko-KR" dirty="0"/>
              <a:t>Evaluation on Generative Tasks (LLM-as-a-judge)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33352A-F818-D75B-8F12-001D5BC85C2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-140635" y="217594"/>
            <a:ext cx="776398" cy="600075"/>
          </a:xfrm>
        </p:spPr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8F98FE-85C3-8E9A-9C85-6EFADA27FF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5763" y="201613"/>
            <a:ext cx="9732669" cy="600075"/>
          </a:xfrm>
        </p:spPr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6" name="텍스트 개체 틀 1">
            <a:extLst>
              <a:ext uri="{FF2B5EF4-FFF2-40B4-BE49-F238E27FC236}">
                <a16:creationId xmlns:a16="http://schemas.microsoft.com/office/drawing/2014/main" id="{C228F819-B59E-299F-8026-6F80EABE260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7564" y="3989849"/>
            <a:ext cx="11685173" cy="1922986"/>
          </a:xfrm>
        </p:spPr>
        <p:txBody>
          <a:bodyPr/>
          <a:lstStyle/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832" y="2321228"/>
            <a:ext cx="5606530" cy="381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08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28F819-B59E-299F-8026-6F80EABE260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1912" y="1360346"/>
            <a:ext cx="11685173" cy="1922986"/>
          </a:xfrm>
        </p:spPr>
        <p:txBody>
          <a:bodyPr/>
          <a:lstStyle/>
          <a:p>
            <a:r>
              <a:rPr lang="en-US" altLang="ko-KR" dirty="0"/>
              <a:t>Additional Storage for Sampled Logits</a:t>
            </a:r>
          </a:p>
          <a:p>
            <a:pPr lvl="1"/>
            <a:r>
              <a:rPr lang="en-US" altLang="ko-KR" dirty="0"/>
              <a:t> 3.6TB for 100B Tokens </a:t>
            </a:r>
          </a:p>
          <a:p>
            <a:pPr lvl="2"/>
            <a:r>
              <a:rPr lang="en-US" altLang="ko-KR" dirty="0"/>
              <a:t> 25x less than Top-300 !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33352A-F818-D75B-8F12-001D5BC85C2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-140635" y="217594"/>
            <a:ext cx="776398" cy="600075"/>
          </a:xfrm>
        </p:spPr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8F98FE-85C3-8E9A-9C85-6EFADA27FF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5763" y="201613"/>
            <a:ext cx="9732669" cy="600075"/>
          </a:xfrm>
        </p:spPr>
        <p:txBody>
          <a:bodyPr/>
          <a:lstStyle/>
          <a:p>
            <a:r>
              <a:rPr lang="en-US" altLang="ko-KR" dirty="0"/>
              <a:t>Storage and Compute</a:t>
            </a:r>
            <a:endParaRPr lang="ko-KR" altLang="en-US" dirty="0"/>
          </a:p>
        </p:txBody>
      </p:sp>
      <p:sp>
        <p:nvSpPr>
          <p:cNvPr id="6" name="텍스트 개체 틀 1">
            <a:extLst>
              <a:ext uri="{FF2B5EF4-FFF2-40B4-BE49-F238E27FC236}">
                <a16:creationId xmlns:a16="http://schemas.microsoft.com/office/drawing/2014/main" id="{C228F819-B59E-299F-8026-6F80EABE260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7564" y="3989849"/>
            <a:ext cx="11685173" cy="1922986"/>
          </a:xfrm>
        </p:spPr>
        <p:txBody>
          <a:bodyPr/>
          <a:lstStyle/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790" y="3283332"/>
            <a:ext cx="5750680" cy="282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76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28F819-B59E-299F-8026-6F80EABE260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1912" y="1360346"/>
            <a:ext cx="11685173" cy="1922986"/>
          </a:xfrm>
        </p:spPr>
        <p:txBody>
          <a:bodyPr/>
          <a:lstStyle/>
          <a:p>
            <a:r>
              <a:rPr lang="en-US" altLang="ko-KR" dirty="0"/>
              <a:t>Speed Comparison </a:t>
            </a:r>
          </a:p>
          <a:p>
            <a:pPr lvl="1"/>
            <a:r>
              <a:rPr lang="en-US" altLang="ko-KR" dirty="0"/>
              <a:t>RS-KD 1.7 to 2.6 times faster than FullKD</a:t>
            </a:r>
          </a:p>
          <a:p>
            <a:pPr lvl="2"/>
            <a:r>
              <a:rPr lang="en-US" altLang="ko-KR" dirty="0"/>
              <a:t>Only ~10% slower than CE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33352A-F818-D75B-8F12-001D5BC85C2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-140635" y="217594"/>
            <a:ext cx="776398" cy="600075"/>
          </a:xfrm>
        </p:spPr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8F98FE-85C3-8E9A-9C85-6EFADA27FF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5763" y="201613"/>
            <a:ext cx="9732669" cy="600075"/>
          </a:xfrm>
        </p:spPr>
        <p:txBody>
          <a:bodyPr/>
          <a:lstStyle/>
          <a:p>
            <a:r>
              <a:rPr lang="en-US" altLang="ko-KR" dirty="0"/>
              <a:t>Storage and Compute</a:t>
            </a:r>
            <a:endParaRPr lang="ko-KR" altLang="en-US" dirty="0"/>
          </a:p>
        </p:txBody>
      </p:sp>
      <p:sp>
        <p:nvSpPr>
          <p:cNvPr id="6" name="텍스트 개체 틀 1">
            <a:extLst>
              <a:ext uri="{FF2B5EF4-FFF2-40B4-BE49-F238E27FC236}">
                <a16:creationId xmlns:a16="http://schemas.microsoft.com/office/drawing/2014/main" id="{C228F819-B59E-299F-8026-6F80EABE260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7564" y="3989849"/>
            <a:ext cx="11685173" cy="1922986"/>
          </a:xfrm>
        </p:spPr>
        <p:txBody>
          <a:bodyPr/>
          <a:lstStyle/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591" y="3352798"/>
            <a:ext cx="5605139" cy="275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01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28F819-B59E-299F-8026-6F80EABE260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1912" y="1360346"/>
            <a:ext cx="11685173" cy="3796446"/>
          </a:xfrm>
        </p:spPr>
        <p:txBody>
          <a:bodyPr/>
          <a:lstStyle/>
          <a:p>
            <a:r>
              <a:rPr lang="en-US" altLang="ko-KR" dirty="0"/>
              <a:t>Future work</a:t>
            </a:r>
          </a:p>
          <a:p>
            <a:pPr lvl="1"/>
            <a:r>
              <a:rPr lang="en-US" altLang="ko-KR" dirty="0"/>
              <a:t>Larger Scale, Continual Pre-training, SFT/IF</a:t>
            </a:r>
          </a:p>
          <a:p>
            <a:pPr lvl="1"/>
            <a:r>
              <a:rPr lang="en-US" altLang="ko-KR" dirty="0"/>
              <a:t>Better sampling (without replacement?)</a:t>
            </a:r>
          </a:p>
          <a:p>
            <a:pPr lvl="1"/>
            <a:r>
              <a:rPr lang="en-US" altLang="ko-KR" dirty="0"/>
              <a:t>Cross-tokenizer KD</a:t>
            </a:r>
          </a:p>
          <a:p>
            <a:pPr lvl="1"/>
            <a:r>
              <a:rPr lang="en-US" altLang="ko-KR" dirty="0"/>
              <a:t>Offline KD of Hidden States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33352A-F818-D75B-8F12-001D5BC85C2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-140635" y="217594"/>
            <a:ext cx="776398" cy="600075"/>
          </a:xfrm>
        </p:spPr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8F98FE-85C3-8E9A-9C85-6EFADA27FF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5763" y="201613"/>
            <a:ext cx="9732669" cy="600075"/>
          </a:xfrm>
        </p:spPr>
        <p:txBody>
          <a:bodyPr/>
          <a:lstStyle/>
          <a:p>
            <a:r>
              <a:rPr lang="en-US" altLang="ko-KR" dirty="0"/>
              <a:t>Future 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998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2CB152B-38E3-B3E2-5530-32B7468010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720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28F819-B59E-299F-8026-6F80EABE260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3685" y="1296029"/>
            <a:ext cx="11523758" cy="1131634"/>
          </a:xfrm>
        </p:spPr>
        <p:txBody>
          <a:bodyPr/>
          <a:lstStyle/>
          <a:p>
            <a:r>
              <a:rPr lang="en-US" dirty="0">
                <a:solidFill>
                  <a:srgbClr val="15213F"/>
                </a:solidFill>
                <a:latin typeface="+mj-lt"/>
                <a:ea typeface="Roboto Slab" pitchFamily="34" charset="-122"/>
                <a:cs typeface="Roboto Slab" pitchFamily="34" charset="-120"/>
              </a:rPr>
              <a:t>Distribution matching</a:t>
            </a:r>
          </a:p>
          <a:p>
            <a:pPr lvl="1"/>
            <a:r>
              <a:rPr lang="en-US" dirty="0"/>
              <a:t>Student LLM tries to replicate the Teacher model’s output distribution</a:t>
            </a:r>
          </a:p>
          <a:p>
            <a:pPr lvl="1"/>
            <a:r>
              <a:rPr lang="en-US" dirty="0"/>
              <a:t>Typically uses KL Divergence Loss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33352A-F818-D75B-8F12-001D5BC85C2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8F98FE-85C3-8E9A-9C85-6EFADA27FF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97015" y="201613"/>
            <a:ext cx="9269199" cy="600075"/>
          </a:xfrm>
        </p:spPr>
        <p:txBody>
          <a:bodyPr/>
          <a:lstStyle/>
          <a:p>
            <a:r>
              <a:rPr lang="en-US" altLang="ko-KR" dirty="0"/>
              <a:t>Understanding Knowledge Distillation in LLMS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24923" y="3016739"/>
                <a:ext cx="3157415" cy="1145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log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923" y="3016739"/>
                <a:ext cx="3157415" cy="11455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17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28F819-B59E-299F-8026-6F80EABE260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3685" y="1296029"/>
            <a:ext cx="11523758" cy="1666002"/>
          </a:xfrm>
        </p:spPr>
        <p:txBody>
          <a:bodyPr/>
          <a:lstStyle/>
          <a:p>
            <a:r>
              <a:rPr lang="en-US" dirty="0">
                <a:solidFill>
                  <a:srgbClr val="15213F"/>
                </a:solidFill>
                <a:latin typeface="+mj-lt"/>
                <a:ea typeface="Roboto Slab" pitchFamily="34" charset="-122"/>
                <a:cs typeface="Roboto Slab" pitchFamily="34" charset="-120"/>
              </a:rPr>
              <a:t>Knowledge Distillation in practice</a:t>
            </a:r>
            <a:endParaRPr lang="en-US" dirty="0">
              <a:latin typeface="+mj-lt"/>
            </a:endParaRPr>
          </a:p>
          <a:p>
            <a:pPr lvl="1"/>
            <a:r>
              <a:rPr lang="en-US" dirty="0"/>
              <a:t>Running Teacher parallel to Student Training:</a:t>
            </a:r>
          </a:p>
          <a:p>
            <a:pPr lvl="2"/>
            <a:r>
              <a:rPr lang="en-US" dirty="0"/>
              <a:t>Expensive!</a:t>
            </a:r>
          </a:p>
          <a:p>
            <a:pPr lvl="2"/>
            <a:r>
              <a:rPr lang="en-US" dirty="0"/>
              <a:t>Extra overhead for multiple runs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33352A-F818-D75B-8F12-001D5BC85C2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8F98FE-85C3-8E9A-9C85-6EFADA27FF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97015" y="201613"/>
            <a:ext cx="9269199" cy="600075"/>
          </a:xfrm>
        </p:spPr>
        <p:txBody>
          <a:bodyPr/>
          <a:lstStyle/>
          <a:p>
            <a:r>
              <a:rPr lang="en-US" altLang="ko-KR" dirty="0"/>
              <a:t>Understanding Knowledge Distillation in LLMS</a:t>
            </a:r>
            <a:endParaRPr lang="ko-KR" altLang="en-US" dirty="0"/>
          </a:p>
        </p:txBody>
      </p:sp>
      <p:sp>
        <p:nvSpPr>
          <p:cNvPr id="6" name="텍스트 개체 틀 1">
            <a:extLst>
              <a:ext uri="{FF2B5EF4-FFF2-40B4-BE49-F238E27FC236}">
                <a16:creationId xmlns:a16="http://schemas.microsoft.com/office/drawing/2014/main" id="{C228F819-B59E-299F-8026-6F80EABE260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3685" y="3456372"/>
            <a:ext cx="11523758" cy="1949938"/>
          </a:xfrm>
        </p:spPr>
        <p:txBody>
          <a:bodyPr/>
          <a:lstStyle/>
          <a:p>
            <a:r>
              <a:rPr lang="en-US" dirty="0">
                <a:solidFill>
                  <a:srgbClr val="15213F"/>
                </a:solidFill>
                <a:latin typeface="+mj-lt"/>
                <a:ea typeface="Roboto Slab" pitchFamily="34" charset="-122"/>
                <a:cs typeface="Roboto Slab" pitchFamily="34" charset="-120"/>
              </a:rPr>
              <a:t>Offline Knowledge Distillation</a:t>
            </a:r>
            <a:endParaRPr lang="en-US" dirty="0">
              <a:latin typeface="+mj-lt"/>
            </a:endParaRPr>
          </a:p>
          <a:p>
            <a:pPr lvl="1"/>
            <a:r>
              <a:rPr lang="en-US" dirty="0"/>
              <a:t>Pre-compute/cache teacher logits</a:t>
            </a:r>
          </a:p>
        </p:txBody>
      </p:sp>
    </p:spTree>
    <p:extLst>
      <p:ext uri="{BB962C8B-B14F-4D97-AF65-F5344CB8AC3E}">
        <p14:creationId xmlns:p14="http://schemas.microsoft.com/office/powerpoint/2010/main" val="2250944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28F819-B59E-299F-8026-6F80EABE260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3785" y="1296029"/>
            <a:ext cx="11753658" cy="1666002"/>
          </a:xfrm>
        </p:spPr>
        <p:txBody>
          <a:bodyPr/>
          <a:lstStyle/>
          <a:p>
            <a:r>
              <a:rPr lang="en-US" dirty="0">
                <a:solidFill>
                  <a:srgbClr val="15213F"/>
                </a:solidFill>
                <a:latin typeface="+mj-lt"/>
                <a:ea typeface="Roboto Slab" pitchFamily="34" charset="-122"/>
                <a:cs typeface="Arial" panose="020B0604020202020204" pitchFamily="34" charset="0"/>
              </a:rPr>
              <a:t>Large Storage Requirements in Offline KD</a:t>
            </a:r>
            <a:endParaRPr lang="en-US" dirty="0">
              <a:latin typeface="+mj-lt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~100K probabilities (vocab size)/token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Requires 128 PetaBytes for 1T tokens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Infeasible!</a:t>
            </a:r>
          </a:p>
          <a:p>
            <a:pPr lvl="1"/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33352A-F818-D75B-8F12-001D5BC85C2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8F98FE-85C3-8E9A-9C85-6EFADA27FF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97015" y="201613"/>
            <a:ext cx="9269199" cy="600075"/>
          </a:xfrm>
        </p:spPr>
        <p:txBody>
          <a:bodyPr/>
          <a:lstStyle/>
          <a:p>
            <a:r>
              <a:rPr lang="en-US" altLang="ko-KR" dirty="0"/>
              <a:t>Understanding Knowledge Distillation in LLMS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개체 틀 1">
                <a:extLst>
                  <a:ext uri="{FF2B5EF4-FFF2-40B4-BE49-F238E27FC236}">
                    <a16:creationId xmlns:a16="http://schemas.microsoft.com/office/drawing/2014/main" id="{C228F819-B59E-299F-8026-6F80EABE2604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93785" y="3456372"/>
                <a:ext cx="11753658" cy="1949938"/>
              </a:xfrm>
            </p:spPr>
            <p:txBody>
              <a:bodyPr/>
              <a:lstStyle/>
              <a:p>
                <a:r>
                  <a:rPr lang="en-US" dirty="0">
                    <a:latin typeface="+mj-lt"/>
                    <a:cs typeface="Arial" panose="020B0604020202020204" pitchFamily="34" charset="0"/>
                  </a:rPr>
                  <a:t>Sparse Knowledge Distillation – Storing Top-K Logits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Only K largest probabilities (e.g. Top-10)</a:t>
                </a:r>
              </a:p>
              <a:p>
                <a:pPr lvl="2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Only until probability mass exceeds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- Top-p</a:t>
                </a:r>
              </a:p>
            </p:txBody>
          </p:sp>
        </mc:Choice>
        <mc:Fallback xmlns="">
          <p:sp>
            <p:nvSpPr>
              <p:cNvPr id="6" name="텍스트 개체 틀 1">
                <a:extLst>
                  <a:ext uri="{FF2B5EF4-FFF2-40B4-BE49-F238E27FC236}">
                    <a16:creationId xmlns:a16="http://schemas.microsoft.com/office/drawing/2014/main" id="{C228F819-B59E-299F-8026-6F80EABE26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93785" y="3456372"/>
                <a:ext cx="11753658" cy="1949938"/>
              </a:xfrm>
              <a:blipFill>
                <a:blip r:embed="rId2"/>
                <a:stretch>
                  <a:fillRect l="-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911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01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4"/>
          </p:nvPr>
        </p:nvSpPr>
        <p:spPr>
          <a:xfrm>
            <a:off x="797016" y="201613"/>
            <a:ext cx="8878430" cy="600075"/>
          </a:xfrm>
        </p:spPr>
        <p:txBody>
          <a:bodyPr/>
          <a:lstStyle/>
          <a:p>
            <a:r>
              <a:rPr lang="en-US" altLang="ko-KR" dirty="0"/>
              <a:t>Limitations of Top-K KD – Fundamental Issues </a:t>
            </a:r>
            <a:endParaRPr lang="ko-KR" altLang="en-US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A7D77CF2-8000-F246-21D5-A560A3B622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96900" lvl="1" indent="0">
              <a:buNone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631" y="2704123"/>
            <a:ext cx="3950386" cy="3463745"/>
          </a:xfrm>
          <a:prstGeom prst="rect">
            <a:avLst/>
          </a:prstGeom>
        </p:spPr>
      </p:pic>
      <p:sp>
        <p:nvSpPr>
          <p:cNvPr id="9" name="Text Placeholder 1"/>
          <p:cNvSpPr txBox="1">
            <a:spLocks/>
          </p:cNvSpPr>
          <p:nvPr/>
        </p:nvSpPr>
        <p:spPr>
          <a:xfrm>
            <a:off x="125047" y="874767"/>
            <a:ext cx="11973168" cy="1681780"/>
          </a:xfrm>
          <a:prstGeom prst="rect">
            <a:avLst/>
          </a:prstGeom>
        </p:spPr>
        <p:txBody>
          <a:bodyPr anchor="ctr"/>
          <a:lstStyle>
            <a:lvl1pPr marL="457200" indent="-4572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238E3"/>
              </a:buClr>
              <a:buFont typeface="Wingdings" panose="05000000000000000000" pitchFamily="2" charset="2"/>
              <a:buChar char="§"/>
              <a:defRPr sz="2800" kern="1200" spc="-2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Up-scaled Teacher Probabilities</a:t>
            </a:r>
          </a:p>
          <a:p>
            <a:pPr lvl="1"/>
            <a:r>
              <a:rPr lang="en-US" altLang="ko-KR" dirty="0"/>
              <a:t>Toy Example - Top-K causes scaling up of the probabilities of top k tokens</a:t>
            </a:r>
          </a:p>
        </p:txBody>
      </p:sp>
    </p:spTree>
    <p:extLst>
      <p:ext uri="{BB962C8B-B14F-4D97-AF65-F5344CB8AC3E}">
        <p14:creationId xmlns:p14="http://schemas.microsoft.com/office/powerpoint/2010/main" val="2255418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01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4"/>
          </p:nvPr>
        </p:nvSpPr>
        <p:spPr>
          <a:xfrm>
            <a:off x="797016" y="201613"/>
            <a:ext cx="8878430" cy="600075"/>
          </a:xfrm>
        </p:spPr>
        <p:txBody>
          <a:bodyPr/>
          <a:lstStyle/>
          <a:p>
            <a:r>
              <a:rPr lang="en-US" altLang="ko-KR" dirty="0"/>
              <a:t>Limitations of Top-K KD – Fundamental Issues </a:t>
            </a:r>
            <a:endParaRPr lang="ko-KR" altLang="en-US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A7D77CF2-8000-F246-21D5-A560A3B622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96900" lvl="1" indent="0">
              <a:buNone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189672" y="1649859"/>
            <a:ext cx="11973168" cy="1446403"/>
          </a:xfrm>
          <a:prstGeom prst="rect">
            <a:avLst/>
          </a:prstGeom>
        </p:spPr>
        <p:txBody>
          <a:bodyPr anchor="ctr"/>
          <a:lstStyle>
            <a:lvl1pPr marL="457200" indent="-4572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238E3"/>
              </a:buClr>
              <a:buFont typeface="Wingdings" panose="05000000000000000000" pitchFamily="2" charset="2"/>
              <a:buChar char="§"/>
              <a:defRPr sz="2800" kern="1200" spc="-2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Mis-Calibration in the student with Top-K KD</a:t>
            </a:r>
          </a:p>
          <a:p>
            <a:pPr lvl="1"/>
            <a:r>
              <a:rPr lang="en-US" altLang="ko-KR" dirty="0"/>
              <a:t>Persists after training</a:t>
            </a:r>
          </a:p>
          <a:p>
            <a:pPr lvl="1"/>
            <a:r>
              <a:rPr lang="en-US" altLang="ko-KR" dirty="0"/>
              <a:t>Student overconfident in head</a:t>
            </a:r>
          </a:p>
          <a:p>
            <a:pPr lvl="2"/>
            <a:r>
              <a:rPr lang="en-US" altLang="ko-KR" dirty="0"/>
              <a:t>under-confident in the tail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150" y="2945975"/>
            <a:ext cx="4231375" cy="365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79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9"/>
          </p:nvPr>
        </p:nvSpPr>
        <p:spPr>
          <a:xfrm>
            <a:off x="323685" y="1303844"/>
            <a:ext cx="11061007" cy="311264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Performance Comparison with FullKD</a:t>
            </a:r>
            <a:endParaRPr lang="ko-KR" altLang="en-US" dirty="0">
              <a:latin typeface="+mj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01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4"/>
          </p:nvPr>
        </p:nvSpPr>
        <p:spPr>
          <a:xfrm>
            <a:off x="797016" y="201613"/>
            <a:ext cx="8878430" cy="600075"/>
          </a:xfrm>
        </p:spPr>
        <p:txBody>
          <a:bodyPr/>
          <a:lstStyle/>
          <a:p>
            <a:r>
              <a:rPr lang="en-US" altLang="ko-KR" dirty="0"/>
              <a:t>Limitations of Top-K Knowledge Distillation</a:t>
            </a:r>
            <a:endParaRPr lang="ko-KR" altLang="en-US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A7D77CF2-8000-F246-21D5-A560A3B622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96900" lvl="1" indent="0">
              <a:buNone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539" y="2024743"/>
            <a:ext cx="3677166" cy="38095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53081" y="6074645"/>
            <a:ext cx="8816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Vanilla Top-K KD LM Loss and ECE Comparison with FullKD</a:t>
            </a:r>
          </a:p>
        </p:txBody>
      </p:sp>
    </p:spTree>
    <p:extLst>
      <p:ext uri="{BB962C8B-B14F-4D97-AF65-F5344CB8AC3E}">
        <p14:creationId xmlns:p14="http://schemas.microsoft.com/office/powerpoint/2010/main" val="2062514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01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4"/>
          </p:nvPr>
        </p:nvSpPr>
        <p:spPr>
          <a:xfrm>
            <a:off x="797016" y="201613"/>
            <a:ext cx="8878430" cy="600075"/>
          </a:xfrm>
        </p:spPr>
        <p:txBody>
          <a:bodyPr/>
          <a:lstStyle/>
          <a:p>
            <a:r>
              <a:rPr lang="en-US" altLang="ko-KR" dirty="0"/>
              <a:t>Limitations of Top-K KD – Fundamental Issues </a:t>
            </a:r>
            <a:endParaRPr lang="ko-KR" altLang="en-US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A7D77CF2-8000-F246-21D5-A560A3B622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96900" lvl="1" indent="0">
              <a:buNone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189672" y="1649859"/>
            <a:ext cx="11973168" cy="1446403"/>
          </a:xfrm>
          <a:prstGeom prst="rect">
            <a:avLst/>
          </a:prstGeom>
        </p:spPr>
        <p:txBody>
          <a:bodyPr anchor="ctr"/>
          <a:lstStyle>
            <a:lvl1pPr marL="457200" indent="-4572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238E3"/>
              </a:buClr>
              <a:buFont typeface="Wingdings" panose="05000000000000000000" pitchFamily="2" charset="2"/>
              <a:buChar char="§"/>
              <a:defRPr sz="2800" kern="1200" spc="-2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Missing Tail Information</a:t>
            </a:r>
          </a:p>
          <a:p>
            <a:pPr lvl="1"/>
            <a:r>
              <a:rPr lang="en-US" altLang="ko-KR" dirty="0"/>
              <a:t>Tail information (non-top-k) discarded</a:t>
            </a:r>
          </a:p>
          <a:p>
            <a:pPr lvl="1"/>
            <a:r>
              <a:rPr lang="en-US" altLang="ko-KR" dirty="0"/>
              <a:t>Prior works show tail information is also important</a:t>
            </a:r>
          </a:p>
          <a:p>
            <a:pPr lvl="2"/>
            <a:r>
              <a:rPr lang="en-US" altLang="ko-KR" dirty="0"/>
              <a:t>Crucial for model performance, even though it has a small probability mass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3734207"/>
      </p:ext>
    </p:extLst>
  </p:cSld>
  <p:clrMapOvr>
    <a:masterClrMapping/>
  </p:clrMapOvr>
</p:sld>
</file>

<file path=ppt/theme/theme1.xml><?xml version="1.0" encoding="utf-8"?>
<a:theme xmlns:a="http://schemas.openxmlformats.org/drawingml/2006/main" name="TypeB_Dark_16x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0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7013</TotalTime>
  <Words>833</Words>
  <Application>Microsoft Office PowerPoint</Application>
  <PresentationFormat>Widescreen</PresentationFormat>
  <Paragraphs>182</Paragraphs>
  <Slides>26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TypeB_Dark_16x9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우경</dc:creator>
  <cp:lastModifiedBy>Akhil Kedia</cp:lastModifiedBy>
  <cp:revision>122</cp:revision>
  <dcterms:created xsi:type="dcterms:W3CDTF">2022-12-05T08:35:29Z</dcterms:created>
  <dcterms:modified xsi:type="dcterms:W3CDTF">2025-06-30T11:25:26Z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FLCMData">
    <vt:lpwstr>D87BE9015901D54660E9DD5D4A5BA789F433F6EC56C03EACBAEB18EDA7C15F250EFDDC81636EA0664E09CFA996B4C9F4E563A74E48304A9B4CC507FBE8994BDC</vt:lpwstr>
  </property>
</Properties>
</file>