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1" r:id="rId6"/>
    <p:sldId id="260" r:id="rId7"/>
    <p:sldId id="262" r:id="rId8"/>
    <p:sldId id="264" r:id="rId9"/>
    <p:sldId id="265" r:id="rId10"/>
    <p:sldId id="268" r:id="rId11"/>
    <p:sldId id="270" r:id="rId12"/>
    <p:sldId id="269"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69" autoAdjust="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399723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88989-336A-466F-8B39-8CEAD65AC90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372361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152011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313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3350880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1039560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1024452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45262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106941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262256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102783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88989-336A-466F-8B39-8CEAD65AC90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372920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88989-336A-466F-8B39-8CEAD65AC906}"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293246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42363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382888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D88989-336A-466F-8B39-8CEAD65AC906}" type="datetimeFigureOut">
              <a:rPr lang="en-IN" smtClean="0"/>
              <a:t>23-08-2024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399574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88989-336A-466F-8B39-8CEAD65AC90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CCED7A-34E0-4E47-9CCA-1ADE5375B161}" type="slidenum">
              <a:rPr lang="en-IN" smtClean="0"/>
              <a:t>‹#›</a:t>
            </a:fld>
            <a:endParaRPr lang="en-IN"/>
          </a:p>
        </p:txBody>
      </p:sp>
    </p:spTree>
    <p:extLst>
      <p:ext uri="{BB962C8B-B14F-4D97-AF65-F5344CB8AC3E}">
        <p14:creationId xmlns:p14="http://schemas.microsoft.com/office/powerpoint/2010/main" val="82935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D88989-336A-466F-8B39-8CEAD65AC906}" type="datetimeFigureOut">
              <a:rPr lang="en-IN" smtClean="0"/>
              <a:t>23-08-2024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CED7A-34E0-4E47-9CCA-1ADE5375B161}" type="slidenum">
              <a:rPr lang="en-IN" smtClean="0"/>
              <a:t>‹#›</a:t>
            </a:fld>
            <a:endParaRPr lang="en-IN"/>
          </a:p>
        </p:txBody>
      </p:sp>
    </p:spTree>
    <p:extLst>
      <p:ext uri="{BB962C8B-B14F-4D97-AF65-F5344CB8AC3E}">
        <p14:creationId xmlns:p14="http://schemas.microsoft.com/office/powerpoint/2010/main" val="4786676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705307-2285-238C-BB3A-0D6BE060ADBF}"/>
              </a:ext>
            </a:extLst>
          </p:cNvPr>
          <p:cNvSpPr txBox="1"/>
          <p:nvPr/>
        </p:nvSpPr>
        <p:spPr>
          <a:xfrm>
            <a:off x="1216404" y="2390862"/>
            <a:ext cx="9088884" cy="3180358"/>
          </a:xfrm>
          <a:prstGeom prst="rect">
            <a:avLst/>
          </a:prstGeom>
          <a:noFill/>
        </p:spPr>
        <p:txBody>
          <a:bodyPr wrap="square" rtlCol="0">
            <a:spAutoFit/>
          </a:bodyPr>
          <a:lstStyle/>
          <a:p>
            <a:pPr marL="45720" marR="452120" algn="ctr">
              <a:spcBef>
                <a:spcPts val="1020"/>
              </a:spcBef>
              <a:spcAft>
                <a:spcPts val="0"/>
              </a:spcAft>
            </a:pPr>
            <a:r>
              <a:rPr lang="en-US" sz="5400" b="1" dirty="0">
                <a:solidFill>
                  <a:srgbClr val="FF385C"/>
                </a:solidFill>
                <a:effectLst/>
                <a:latin typeface="Arial" panose="020B0604020202020204" pitchFamily="34" charset="0"/>
                <a:ea typeface="Arial" panose="020B0604020202020204" pitchFamily="34" charset="0"/>
              </a:rPr>
              <a:t>AirBNB</a:t>
            </a:r>
            <a:r>
              <a:rPr lang="en-US" sz="5400" b="1" spc="-55" dirty="0">
                <a:solidFill>
                  <a:srgbClr val="FF385C"/>
                </a:solidFill>
                <a:effectLst/>
                <a:latin typeface="Arial" panose="020B0604020202020204" pitchFamily="34" charset="0"/>
                <a:ea typeface="Arial" panose="020B0604020202020204" pitchFamily="34" charset="0"/>
              </a:rPr>
              <a:t> </a:t>
            </a:r>
            <a:r>
              <a:rPr lang="en-US" sz="5400" b="1" dirty="0">
                <a:solidFill>
                  <a:srgbClr val="FF385C"/>
                </a:solidFill>
                <a:effectLst/>
                <a:latin typeface="Arial" panose="020B0604020202020204" pitchFamily="34" charset="0"/>
                <a:ea typeface="Arial" panose="020B0604020202020204" pitchFamily="34" charset="0"/>
              </a:rPr>
              <a:t>Data </a:t>
            </a:r>
            <a:r>
              <a:rPr lang="en-US" sz="5400" b="1" spc="-10" dirty="0">
                <a:solidFill>
                  <a:srgbClr val="FF385C"/>
                </a:solidFill>
                <a:effectLst/>
                <a:latin typeface="Arial" panose="020B0604020202020204" pitchFamily="34" charset="0"/>
                <a:ea typeface="Arial" panose="020B0604020202020204" pitchFamily="34" charset="0"/>
              </a:rPr>
              <a:t>Analysis</a:t>
            </a:r>
          </a:p>
          <a:p>
            <a:pPr marL="45720" marR="452120" algn="ctr">
              <a:spcBef>
                <a:spcPts val="1020"/>
              </a:spcBef>
            </a:pPr>
            <a:endParaRPr lang="en-US" sz="2500" b="1" dirty="0">
              <a:solidFill>
                <a:srgbClr val="F4AF83"/>
              </a:solidFill>
              <a:latin typeface="Arial" panose="020B0604020202020204" pitchFamily="34" charset="0"/>
            </a:endParaRPr>
          </a:p>
          <a:p>
            <a:pPr marL="45720" marR="452120" algn="ctr">
              <a:spcBef>
                <a:spcPts val="1020"/>
              </a:spcBef>
            </a:pPr>
            <a:r>
              <a:rPr lang="en-US" sz="2500" b="1" dirty="0">
                <a:solidFill>
                  <a:srgbClr val="F4AF83"/>
                </a:solidFill>
                <a:latin typeface="Arial" panose="020B0604020202020204" pitchFamily="34" charset="0"/>
              </a:rPr>
              <a:t>DETAILED PROJECT REPORT</a:t>
            </a:r>
          </a:p>
          <a:p>
            <a:pPr marL="45720" marR="452120" algn="ctr">
              <a:spcBef>
                <a:spcPts val="1020"/>
              </a:spcBef>
            </a:pPr>
            <a:endParaRPr lang="en-IN" sz="2500" b="1" dirty="0">
              <a:solidFill>
                <a:srgbClr val="F4AF83"/>
              </a:solidFill>
              <a:latin typeface="Arial" panose="020B0604020202020204" pitchFamily="34" charset="0"/>
            </a:endParaRPr>
          </a:p>
          <a:p>
            <a:pPr marL="45720" marR="452120" algn="r">
              <a:spcBef>
                <a:spcPts val="1020"/>
              </a:spcBef>
              <a:spcAft>
                <a:spcPts val="0"/>
              </a:spcAft>
            </a:pPr>
            <a:r>
              <a:rPr lang="en-IN" sz="1500" b="1" dirty="0">
                <a:effectLst/>
                <a:latin typeface="Arial" panose="020B0604020202020204" pitchFamily="34" charset="0"/>
                <a:ea typeface="Arial" panose="020B0604020202020204" pitchFamily="34" charset="0"/>
              </a:rPr>
              <a:t>													AKHIL K N</a:t>
            </a:r>
          </a:p>
          <a:p>
            <a:pPr marL="45720" marR="452120" algn="r">
              <a:spcBef>
                <a:spcPts val="1020"/>
              </a:spcBef>
              <a:spcAft>
                <a:spcPts val="0"/>
              </a:spcAft>
            </a:pPr>
            <a:r>
              <a:rPr lang="en-IN" sz="1500" b="1" dirty="0">
                <a:effectLst/>
                <a:latin typeface="Arial" panose="020B0604020202020204" pitchFamily="34" charset="0"/>
                <a:ea typeface="Arial" panose="020B0604020202020204" pitchFamily="34" charset="0"/>
              </a:rPr>
              <a:t>   USHA YADAV</a:t>
            </a:r>
          </a:p>
        </p:txBody>
      </p:sp>
      <p:pic>
        <p:nvPicPr>
          <p:cNvPr id="2" name="Picture 1">
            <a:extLst>
              <a:ext uri="{FF2B5EF4-FFF2-40B4-BE49-F238E27FC236}">
                <a16:creationId xmlns:a16="http://schemas.microsoft.com/office/drawing/2014/main" id="{EF0EE86B-C8FA-FA22-369B-AA180B8CFA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2228" y="1158240"/>
            <a:ext cx="3715525" cy="1048064"/>
          </a:xfrm>
          <a:prstGeom prst="rect">
            <a:avLst/>
          </a:prstGeom>
        </p:spPr>
      </p:pic>
    </p:spTree>
    <p:extLst>
      <p:ext uri="{BB962C8B-B14F-4D97-AF65-F5344CB8AC3E}">
        <p14:creationId xmlns:p14="http://schemas.microsoft.com/office/powerpoint/2010/main" val="218801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4E6399-7D72-2665-9D4C-AACA0B3C16D7}"/>
              </a:ext>
            </a:extLst>
          </p:cNvPr>
          <p:cNvSpPr txBox="1"/>
          <p:nvPr/>
        </p:nvSpPr>
        <p:spPr>
          <a:xfrm>
            <a:off x="702600" y="470585"/>
            <a:ext cx="9584400" cy="369332"/>
          </a:xfrm>
          <a:prstGeom prst="rect">
            <a:avLst/>
          </a:prstGeom>
          <a:noFill/>
        </p:spPr>
        <p:txBody>
          <a:bodyPr wrap="square">
            <a:spAutoFit/>
          </a:bodyPr>
          <a:lstStyle/>
          <a:p>
            <a:pPr>
              <a:buSzPts val="1100"/>
              <a:tabLst>
                <a:tab pos="519430" algn="l"/>
              </a:tabLst>
            </a:pPr>
            <a:r>
              <a:rPr lang="en-US" sz="1800" b="1" kern="0" spc="-5" dirty="0">
                <a:effectLst/>
                <a:latin typeface="Arial" panose="020B0604020202020204" pitchFamily="34" charset="0"/>
                <a:ea typeface="Arial" panose="020B0604020202020204" pitchFamily="34" charset="0"/>
              </a:rPr>
              <a:t>3. Any particular location getting maximum number of bookings</a:t>
            </a:r>
            <a:r>
              <a:rPr lang="en-US" sz="1800" b="1" kern="0" spc="-10" dirty="0">
                <a:effectLst/>
                <a:latin typeface="Arial" panose="020B0604020202020204" pitchFamily="34" charset="0"/>
                <a:ea typeface="Arial" panose="020B0604020202020204" pitchFamily="34" charset="0"/>
              </a:rPr>
              <a:t>?</a:t>
            </a:r>
            <a:endParaRPr lang="en-IN" sz="1800" b="1" kern="0" spc="-5"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0BB57D4B-C8C6-E5B6-D035-4FC3A10D0636}"/>
              </a:ext>
            </a:extLst>
          </p:cNvPr>
          <p:cNvPicPr>
            <a:picLocks noChangeAspect="1"/>
          </p:cNvPicPr>
          <p:nvPr/>
        </p:nvPicPr>
        <p:blipFill>
          <a:blip r:embed="rId2"/>
          <a:stretch>
            <a:fillRect/>
          </a:stretch>
        </p:blipFill>
        <p:spPr>
          <a:xfrm>
            <a:off x="798990" y="1069854"/>
            <a:ext cx="9268288" cy="4478690"/>
          </a:xfrm>
          <a:prstGeom prst="rect">
            <a:avLst/>
          </a:prstGeom>
        </p:spPr>
      </p:pic>
    </p:spTree>
    <p:extLst>
      <p:ext uri="{BB962C8B-B14F-4D97-AF65-F5344CB8AC3E}">
        <p14:creationId xmlns:p14="http://schemas.microsoft.com/office/powerpoint/2010/main" val="264993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547056-7FB7-218F-71C3-B5A58F68A4A7}"/>
              </a:ext>
            </a:extLst>
          </p:cNvPr>
          <p:cNvSpPr txBox="1"/>
          <p:nvPr/>
        </p:nvSpPr>
        <p:spPr>
          <a:xfrm>
            <a:off x="546100" y="356285"/>
            <a:ext cx="9867900" cy="369332"/>
          </a:xfrm>
          <a:prstGeom prst="rect">
            <a:avLst/>
          </a:prstGeom>
          <a:noFill/>
        </p:spPr>
        <p:txBody>
          <a:bodyPr wrap="square">
            <a:spAutoFit/>
          </a:bodyPr>
          <a:lstStyle/>
          <a:p>
            <a:pPr>
              <a:buSzPts val="1100"/>
              <a:tabLst>
                <a:tab pos="519430" algn="l"/>
              </a:tabLst>
            </a:pPr>
            <a:r>
              <a:rPr lang="en-US" sz="1800" b="1" kern="0" spc="-5" dirty="0">
                <a:effectLst/>
                <a:latin typeface="Arial" panose="020B0604020202020204" pitchFamily="34" charset="0"/>
                <a:ea typeface="Arial" panose="020B0604020202020204" pitchFamily="34" charset="0"/>
              </a:rPr>
              <a:t>4. Price relation with respect to location?</a:t>
            </a:r>
            <a:endParaRPr lang="en-IN" sz="1800" b="1" kern="0" spc="-5"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A17A4828-6D5B-0892-B683-09A9625B2EA0}"/>
              </a:ext>
            </a:extLst>
          </p:cNvPr>
          <p:cNvPicPr>
            <a:picLocks noChangeAspect="1"/>
          </p:cNvPicPr>
          <p:nvPr/>
        </p:nvPicPr>
        <p:blipFill>
          <a:blip r:embed="rId2"/>
          <a:stretch>
            <a:fillRect/>
          </a:stretch>
        </p:blipFill>
        <p:spPr>
          <a:xfrm>
            <a:off x="679266" y="809834"/>
            <a:ext cx="8695553" cy="5691881"/>
          </a:xfrm>
          <a:prstGeom prst="rect">
            <a:avLst/>
          </a:prstGeom>
        </p:spPr>
      </p:pic>
    </p:spTree>
    <p:extLst>
      <p:ext uri="{BB962C8B-B14F-4D97-AF65-F5344CB8AC3E}">
        <p14:creationId xmlns:p14="http://schemas.microsoft.com/office/powerpoint/2010/main" val="369646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A415CC-5A3B-9661-BA72-F92CFACB275C}"/>
              </a:ext>
            </a:extLst>
          </p:cNvPr>
          <p:cNvSpPr txBox="1"/>
          <p:nvPr/>
        </p:nvSpPr>
        <p:spPr>
          <a:xfrm>
            <a:off x="406400" y="274420"/>
            <a:ext cx="9906000" cy="369332"/>
          </a:xfrm>
          <a:prstGeom prst="rect">
            <a:avLst/>
          </a:prstGeom>
          <a:noFill/>
        </p:spPr>
        <p:txBody>
          <a:bodyPr wrap="square">
            <a:spAutoFit/>
          </a:bodyPr>
          <a:lstStyle/>
          <a:p>
            <a:pPr>
              <a:spcBef>
                <a:spcPts val="5"/>
              </a:spcBef>
              <a:buSzPts val="1100"/>
              <a:tabLst>
                <a:tab pos="519430" algn="l"/>
              </a:tabLst>
            </a:pPr>
            <a:r>
              <a:rPr lang="en-US" sz="1800" b="1" kern="0" spc="-5" dirty="0">
                <a:effectLst/>
                <a:latin typeface="Arial" panose="020B0604020202020204" pitchFamily="34" charset="0"/>
                <a:ea typeface="Arial" panose="020B0604020202020204" pitchFamily="34" charset="0"/>
              </a:rPr>
              <a:t>5. Relationship between Quality and Price?</a:t>
            </a:r>
            <a:endParaRPr lang="en-IN" sz="1800" b="1" kern="0" spc="-5"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3BFA671A-7F87-E3C1-5693-E4657FE6982F}"/>
              </a:ext>
            </a:extLst>
          </p:cNvPr>
          <p:cNvPicPr>
            <a:picLocks noChangeAspect="1"/>
          </p:cNvPicPr>
          <p:nvPr/>
        </p:nvPicPr>
        <p:blipFill>
          <a:blip r:embed="rId2"/>
          <a:stretch>
            <a:fillRect/>
          </a:stretch>
        </p:blipFill>
        <p:spPr>
          <a:xfrm>
            <a:off x="356930" y="905523"/>
            <a:ext cx="10029944" cy="4465467"/>
          </a:xfrm>
          <a:prstGeom prst="rect">
            <a:avLst/>
          </a:prstGeom>
        </p:spPr>
      </p:pic>
    </p:spTree>
    <p:extLst>
      <p:ext uri="{BB962C8B-B14F-4D97-AF65-F5344CB8AC3E}">
        <p14:creationId xmlns:p14="http://schemas.microsoft.com/office/powerpoint/2010/main" val="316455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8E7B80-6741-A3D5-CBFC-3C597B7F52A5}"/>
              </a:ext>
            </a:extLst>
          </p:cNvPr>
          <p:cNvSpPr txBox="1"/>
          <p:nvPr/>
        </p:nvSpPr>
        <p:spPr>
          <a:xfrm>
            <a:off x="495300" y="292100"/>
            <a:ext cx="9982200" cy="369332"/>
          </a:xfrm>
          <a:prstGeom prst="rect">
            <a:avLst/>
          </a:prstGeom>
          <a:noFill/>
        </p:spPr>
        <p:txBody>
          <a:bodyPr wrap="square" rtlCol="0">
            <a:spAutoFit/>
          </a:bodyPr>
          <a:lstStyle/>
          <a:p>
            <a:pPr lvl="0">
              <a:spcBef>
                <a:spcPts val="5"/>
              </a:spcBef>
              <a:buSzPts val="1100"/>
              <a:tabLst>
                <a:tab pos="519430" algn="l"/>
              </a:tabLst>
            </a:pPr>
            <a:r>
              <a:rPr lang="en-US" sz="1800" b="1" kern="0" spc="-5" dirty="0">
                <a:effectLst/>
                <a:latin typeface="Arial" panose="020B0604020202020204" pitchFamily="34" charset="0"/>
                <a:ea typeface="Arial" panose="020B0604020202020204" pitchFamily="34" charset="0"/>
              </a:rPr>
              <a:t>6. </a:t>
            </a:r>
            <a:r>
              <a:rPr lang="en-US" sz="1800" b="1" dirty="0">
                <a:effectLst/>
                <a:latin typeface="Arial MT"/>
                <a:ea typeface="Arial MT"/>
                <a:cs typeface="Arial MT"/>
              </a:rPr>
              <a:t>Price vs amenities</a:t>
            </a:r>
            <a:r>
              <a:rPr lang="en-US" sz="1800" b="1" kern="0" spc="-5" dirty="0">
                <a:effectLst/>
                <a:latin typeface="Arial" panose="020B0604020202020204" pitchFamily="34" charset="0"/>
                <a:ea typeface="Arial" panose="020B0604020202020204" pitchFamily="34" charset="0"/>
              </a:rPr>
              <a:t>?</a:t>
            </a:r>
            <a:endParaRPr lang="en-IN" sz="1800" b="1" kern="0" spc="-5"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B38CC746-3E1E-44D2-291C-04214A79EF9E}"/>
              </a:ext>
            </a:extLst>
          </p:cNvPr>
          <p:cNvPicPr>
            <a:picLocks noChangeAspect="1"/>
          </p:cNvPicPr>
          <p:nvPr/>
        </p:nvPicPr>
        <p:blipFill>
          <a:blip r:embed="rId2"/>
          <a:stretch>
            <a:fillRect/>
          </a:stretch>
        </p:blipFill>
        <p:spPr>
          <a:xfrm>
            <a:off x="790112" y="806317"/>
            <a:ext cx="9215022" cy="5245365"/>
          </a:xfrm>
          <a:prstGeom prst="rect">
            <a:avLst/>
          </a:prstGeom>
        </p:spPr>
      </p:pic>
    </p:spTree>
    <p:extLst>
      <p:ext uri="{BB962C8B-B14F-4D97-AF65-F5344CB8AC3E}">
        <p14:creationId xmlns:p14="http://schemas.microsoft.com/office/powerpoint/2010/main" val="250623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5FEA0A-780E-F17A-E9E6-8F74E19C54F0}"/>
              </a:ext>
            </a:extLst>
          </p:cNvPr>
          <p:cNvSpPr>
            <a:spLocks noChangeArrowheads="1"/>
          </p:cNvSpPr>
          <p:nvPr/>
        </p:nvSpPr>
        <p:spPr bwMode="auto">
          <a:xfrm>
            <a:off x="0" y="374175"/>
            <a:ext cx="103632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8949"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ea typeface="Arial" panose="020B0604020202020204" pitchFamily="34" charset="0"/>
              </a:rPr>
              <a:t>7. </a:t>
            </a:r>
            <a:r>
              <a:rPr lang="en-US" sz="1800" b="1" dirty="0">
                <a:effectLst/>
                <a:latin typeface="Arial MT"/>
                <a:ea typeface="Arial MT"/>
                <a:cs typeface="Arial MT"/>
              </a:rPr>
              <a:t>Price vs location</a:t>
            </a:r>
            <a:r>
              <a:rPr kumimoji="0" lang="en-US" altLang="en-US" b="1"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C833DAD-2CAC-81F8-36C5-2ECDE278D9DF}"/>
              </a:ext>
            </a:extLst>
          </p:cNvPr>
          <p:cNvPicPr>
            <a:picLocks noChangeAspect="1"/>
          </p:cNvPicPr>
          <p:nvPr/>
        </p:nvPicPr>
        <p:blipFill>
          <a:blip r:embed="rId2"/>
          <a:stretch>
            <a:fillRect/>
          </a:stretch>
        </p:blipFill>
        <p:spPr>
          <a:xfrm>
            <a:off x="712341" y="974339"/>
            <a:ext cx="8582580" cy="5230481"/>
          </a:xfrm>
          <a:prstGeom prst="rect">
            <a:avLst/>
          </a:prstGeom>
        </p:spPr>
      </p:pic>
    </p:spTree>
    <p:extLst>
      <p:ext uri="{BB962C8B-B14F-4D97-AF65-F5344CB8AC3E}">
        <p14:creationId xmlns:p14="http://schemas.microsoft.com/office/powerpoint/2010/main" val="71137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443A-23C7-500C-B1FA-7F75FDAB1B1B}"/>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PROJECT DETAIL</a:t>
            </a:r>
            <a:endParaRPr lang="en-IN"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F1194BA1-04E0-72F7-B50D-354AE4829BA0}"/>
              </a:ext>
            </a:extLst>
          </p:cNvPr>
          <p:cNvGraphicFramePr>
            <a:graphicFrameLocks noGrp="1"/>
          </p:cNvGraphicFramePr>
          <p:nvPr>
            <p:extLst>
              <p:ext uri="{D42A27DB-BD31-4B8C-83A1-F6EECF244321}">
                <p14:modId xmlns:p14="http://schemas.microsoft.com/office/powerpoint/2010/main" val="99847484"/>
              </p:ext>
            </p:extLst>
          </p:nvPr>
        </p:nvGraphicFramePr>
        <p:xfrm>
          <a:off x="1922834" y="2164079"/>
          <a:ext cx="8128000" cy="2840676"/>
        </p:xfrm>
        <a:graphic>
          <a:graphicData uri="http://schemas.openxmlformats.org/drawingml/2006/table">
            <a:tbl>
              <a:tblPr firstRow="1" bandRow="1">
                <a:tableStyleId>{5C22544A-7EE6-4342-B048-85BDC9FD1C3A}</a:tableStyleId>
              </a:tblPr>
              <a:tblGrid>
                <a:gridCol w="3974627">
                  <a:extLst>
                    <a:ext uri="{9D8B030D-6E8A-4147-A177-3AD203B41FA5}">
                      <a16:colId xmlns:a16="http://schemas.microsoft.com/office/drawing/2014/main" val="1829889575"/>
                    </a:ext>
                  </a:extLst>
                </a:gridCol>
                <a:gridCol w="4153373">
                  <a:extLst>
                    <a:ext uri="{9D8B030D-6E8A-4147-A177-3AD203B41FA5}">
                      <a16:colId xmlns:a16="http://schemas.microsoft.com/office/drawing/2014/main" val="178710277"/>
                    </a:ext>
                  </a:extLst>
                </a:gridCol>
              </a:tblGrid>
              <a:tr h="473446">
                <a:tc>
                  <a:txBody>
                    <a:bodyPr/>
                    <a:lstStyle/>
                    <a:p>
                      <a:pPr marR="77470" algn="r">
                        <a:spcBef>
                          <a:spcPts val="275"/>
                        </a:spcBef>
                        <a:spcAft>
                          <a:spcPts val="0"/>
                        </a:spcAft>
                      </a:pPr>
                      <a:r>
                        <a:rPr lang="en-US" sz="1500" b="1" dirty="0">
                          <a:solidFill>
                            <a:schemeClr val="bg1"/>
                          </a:solidFill>
                          <a:effectLst/>
                          <a:latin typeface="Arial" panose="020B0604020202020204" pitchFamily="34" charset="0"/>
                          <a:cs typeface="Arial" panose="020B0604020202020204" pitchFamily="34" charset="0"/>
                        </a:rPr>
                        <a:t>Project</a:t>
                      </a:r>
                      <a:r>
                        <a:rPr lang="en-US" sz="1500" b="1" spc="-45" dirty="0">
                          <a:solidFill>
                            <a:schemeClr val="bg1"/>
                          </a:solidFill>
                          <a:effectLst/>
                          <a:latin typeface="Arial" panose="020B0604020202020204" pitchFamily="34" charset="0"/>
                          <a:cs typeface="Arial" panose="020B0604020202020204" pitchFamily="34" charset="0"/>
                        </a:rPr>
                        <a:t> </a:t>
                      </a:r>
                      <a:r>
                        <a:rPr lang="en-US" sz="1500" b="1" dirty="0">
                          <a:solidFill>
                            <a:schemeClr val="bg1"/>
                          </a:solidFill>
                          <a:effectLst/>
                          <a:latin typeface="Arial" panose="020B0604020202020204" pitchFamily="34" charset="0"/>
                          <a:cs typeface="Arial" panose="020B0604020202020204" pitchFamily="34" charset="0"/>
                        </a:rPr>
                        <a:t>Title</a:t>
                      </a:r>
                      <a:endParaRPr lang="en-IN" sz="150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tc>
                  <a:txBody>
                    <a:bodyPr/>
                    <a:lstStyle/>
                    <a:p>
                      <a:pPr marL="91440">
                        <a:spcBef>
                          <a:spcPts val="270"/>
                        </a:spcBef>
                      </a:pPr>
                      <a:r>
                        <a:rPr lang="en-US" sz="1500" spc="-5" dirty="0">
                          <a:solidFill>
                            <a:schemeClr val="bg1"/>
                          </a:solidFill>
                          <a:effectLst/>
                          <a:latin typeface="Arial" panose="020B0604020202020204" pitchFamily="34" charset="0"/>
                          <a:cs typeface="Arial" panose="020B0604020202020204" pitchFamily="34" charset="0"/>
                        </a:rPr>
                        <a:t>AirBNB Data</a:t>
                      </a:r>
                      <a:r>
                        <a:rPr lang="en-US" sz="1500" spc="-125" dirty="0">
                          <a:solidFill>
                            <a:schemeClr val="bg1"/>
                          </a:solidFill>
                          <a:effectLst/>
                          <a:latin typeface="Arial" panose="020B0604020202020204" pitchFamily="34" charset="0"/>
                          <a:cs typeface="Arial" panose="020B0604020202020204" pitchFamily="34" charset="0"/>
                        </a:rPr>
                        <a:t> </a:t>
                      </a:r>
                      <a:r>
                        <a:rPr lang="en-US" sz="1500" dirty="0">
                          <a:solidFill>
                            <a:schemeClr val="bg1"/>
                          </a:solidFill>
                          <a:effectLst/>
                          <a:latin typeface="Arial" panose="020B0604020202020204" pitchFamily="34" charset="0"/>
                          <a:cs typeface="Arial" panose="020B0604020202020204" pitchFamily="34" charset="0"/>
                        </a:rPr>
                        <a:t>–</a:t>
                      </a:r>
                      <a:r>
                        <a:rPr lang="en-US" sz="1500" spc="-100" dirty="0">
                          <a:solidFill>
                            <a:schemeClr val="bg1"/>
                          </a:solidFill>
                          <a:effectLst/>
                          <a:latin typeface="Arial" panose="020B0604020202020204" pitchFamily="34" charset="0"/>
                          <a:cs typeface="Arial" panose="020B0604020202020204" pitchFamily="34" charset="0"/>
                        </a:rPr>
                        <a:t> </a:t>
                      </a:r>
                      <a:r>
                        <a:rPr lang="en-US" sz="1500" dirty="0">
                          <a:solidFill>
                            <a:schemeClr val="bg1"/>
                          </a:solidFill>
                          <a:effectLst/>
                          <a:latin typeface="Arial" panose="020B0604020202020204" pitchFamily="34" charset="0"/>
                          <a:cs typeface="Arial" panose="020B0604020202020204" pitchFamily="34" charset="0"/>
                        </a:rPr>
                        <a:t>Analysis</a:t>
                      </a:r>
                      <a:endParaRPr lang="en-IN" sz="150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extLst>
                  <a:ext uri="{0D108BD9-81ED-4DB2-BD59-A6C34878D82A}">
                    <a16:rowId xmlns:a16="http://schemas.microsoft.com/office/drawing/2014/main" val="3954502441"/>
                  </a:ext>
                </a:extLst>
              </a:tr>
              <a:tr h="473446">
                <a:tc>
                  <a:txBody>
                    <a:bodyPr/>
                    <a:lstStyle/>
                    <a:p>
                      <a:pPr marR="76835" algn="r">
                        <a:spcBef>
                          <a:spcPts val="280"/>
                        </a:spcBef>
                        <a:spcAft>
                          <a:spcPts val="0"/>
                        </a:spcAft>
                      </a:pPr>
                      <a:r>
                        <a:rPr lang="en-US" sz="1500" b="1" dirty="0">
                          <a:solidFill>
                            <a:schemeClr val="bg1"/>
                          </a:solidFill>
                          <a:effectLst/>
                          <a:latin typeface="Arial" panose="020B0604020202020204" pitchFamily="34" charset="0"/>
                          <a:cs typeface="Arial" panose="020B0604020202020204" pitchFamily="34" charset="0"/>
                        </a:rPr>
                        <a:t>Technology</a:t>
                      </a:r>
                      <a:endParaRPr lang="en-IN" sz="150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tc>
                  <a:txBody>
                    <a:bodyPr/>
                    <a:lstStyle/>
                    <a:p>
                      <a:pPr marL="91440">
                        <a:spcBef>
                          <a:spcPts val="270"/>
                        </a:spcBef>
                      </a:pPr>
                      <a:r>
                        <a:rPr lang="en-US" sz="1500" spc="-5" dirty="0">
                          <a:solidFill>
                            <a:schemeClr val="bg1"/>
                          </a:solidFill>
                          <a:effectLst/>
                          <a:latin typeface="Arial" panose="020B0604020202020204" pitchFamily="34" charset="0"/>
                          <a:cs typeface="Arial" panose="020B0604020202020204" pitchFamily="34" charset="0"/>
                        </a:rPr>
                        <a:t>Business Intelligence</a:t>
                      </a:r>
                      <a:endParaRPr lang="en-IN" sz="150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extLst>
                  <a:ext uri="{0D108BD9-81ED-4DB2-BD59-A6C34878D82A}">
                    <a16:rowId xmlns:a16="http://schemas.microsoft.com/office/drawing/2014/main" val="220713265"/>
                  </a:ext>
                </a:extLst>
              </a:tr>
              <a:tr h="473446">
                <a:tc>
                  <a:txBody>
                    <a:bodyPr/>
                    <a:lstStyle/>
                    <a:p>
                      <a:pPr marR="77470" algn="r">
                        <a:spcBef>
                          <a:spcPts val="280"/>
                        </a:spcBef>
                        <a:spcAft>
                          <a:spcPts val="0"/>
                        </a:spcAft>
                      </a:pPr>
                      <a:r>
                        <a:rPr lang="en-US" sz="1500" b="1">
                          <a:solidFill>
                            <a:schemeClr val="bg1"/>
                          </a:solidFill>
                          <a:effectLst/>
                          <a:latin typeface="Arial" panose="020B0604020202020204" pitchFamily="34" charset="0"/>
                          <a:cs typeface="Arial" panose="020B0604020202020204" pitchFamily="34" charset="0"/>
                        </a:rPr>
                        <a:t>Domain</a:t>
                      </a:r>
                      <a:endParaRPr lang="en-IN" sz="150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tc>
                  <a:txBody>
                    <a:bodyPr/>
                    <a:lstStyle/>
                    <a:p>
                      <a:pPr marL="91440">
                        <a:spcBef>
                          <a:spcPts val="270"/>
                        </a:spcBef>
                      </a:pPr>
                      <a:r>
                        <a:rPr lang="en-US" sz="1500" dirty="0">
                          <a:solidFill>
                            <a:schemeClr val="bg1"/>
                          </a:solidFill>
                          <a:effectLst/>
                          <a:latin typeface="Arial" panose="020B0604020202020204" pitchFamily="34" charset="0"/>
                          <a:cs typeface="Arial" panose="020B0604020202020204" pitchFamily="34" charset="0"/>
                        </a:rPr>
                        <a:t>Business Analytics</a:t>
                      </a:r>
                      <a:endParaRPr lang="en-IN" sz="150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extLst>
                  <a:ext uri="{0D108BD9-81ED-4DB2-BD59-A6C34878D82A}">
                    <a16:rowId xmlns:a16="http://schemas.microsoft.com/office/drawing/2014/main" val="614491174"/>
                  </a:ext>
                </a:extLst>
              </a:tr>
              <a:tr h="473446">
                <a:tc>
                  <a:txBody>
                    <a:bodyPr/>
                    <a:lstStyle/>
                    <a:p>
                      <a:pPr marR="79375" algn="r">
                        <a:spcBef>
                          <a:spcPts val="280"/>
                        </a:spcBef>
                        <a:spcAft>
                          <a:spcPts val="0"/>
                        </a:spcAft>
                      </a:pPr>
                      <a:r>
                        <a:rPr lang="en-US" sz="1500" b="1">
                          <a:solidFill>
                            <a:schemeClr val="bg1"/>
                          </a:solidFill>
                          <a:effectLst/>
                          <a:latin typeface="Arial" panose="020B0604020202020204" pitchFamily="34" charset="0"/>
                          <a:cs typeface="Arial" panose="020B0604020202020204" pitchFamily="34" charset="0"/>
                        </a:rPr>
                        <a:t>Project</a:t>
                      </a:r>
                      <a:r>
                        <a:rPr lang="en-US" sz="1500" b="1" spc="135">
                          <a:solidFill>
                            <a:schemeClr val="bg1"/>
                          </a:solidFill>
                          <a:effectLst/>
                          <a:latin typeface="Arial" panose="020B0604020202020204" pitchFamily="34" charset="0"/>
                          <a:cs typeface="Arial" panose="020B0604020202020204" pitchFamily="34" charset="0"/>
                        </a:rPr>
                        <a:t> </a:t>
                      </a:r>
                      <a:r>
                        <a:rPr lang="en-US" sz="1500" b="1">
                          <a:solidFill>
                            <a:schemeClr val="bg1"/>
                          </a:solidFill>
                          <a:effectLst/>
                          <a:latin typeface="Arial" panose="020B0604020202020204" pitchFamily="34" charset="0"/>
                          <a:cs typeface="Arial" panose="020B0604020202020204" pitchFamily="34" charset="0"/>
                        </a:rPr>
                        <a:t>Difficulty</a:t>
                      </a:r>
                      <a:r>
                        <a:rPr lang="en-US" sz="1500" b="1" spc="155">
                          <a:solidFill>
                            <a:schemeClr val="bg1"/>
                          </a:solidFill>
                          <a:effectLst/>
                          <a:latin typeface="Arial" panose="020B0604020202020204" pitchFamily="34" charset="0"/>
                          <a:cs typeface="Arial" panose="020B0604020202020204" pitchFamily="34" charset="0"/>
                        </a:rPr>
                        <a:t> </a:t>
                      </a:r>
                      <a:r>
                        <a:rPr lang="en-US" sz="1500" b="1">
                          <a:solidFill>
                            <a:schemeClr val="bg1"/>
                          </a:solidFill>
                          <a:effectLst/>
                          <a:latin typeface="Arial" panose="020B0604020202020204" pitchFamily="34" charset="0"/>
                          <a:cs typeface="Arial" panose="020B0604020202020204" pitchFamily="34" charset="0"/>
                        </a:rPr>
                        <a:t>level</a:t>
                      </a:r>
                      <a:endParaRPr lang="en-IN" sz="150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tc>
                  <a:txBody>
                    <a:bodyPr/>
                    <a:lstStyle/>
                    <a:p>
                      <a:pPr marL="91440">
                        <a:spcBef>
                          <a:spcPts val="270"/>
                        </a:spcBef>
                      </a:pPr>
                      <a:r>
                        <a:rPr lang="en-US" sz="1500" dirty="0">
                          <a:solidFill>
                            <a:schemeClr val="bg1"/>
                          </a:solidFill>
                          <a:effectLst/>
                          <a:latin typeface="Arial" panose="020B0604020202020204" pitchFamily="34" charset="0"/>
                          <a:cs typeface="Arial" panose="020B0604020202020204" pitchFamily="34" charset="0"/>
                        </a:rPr>
                        <a:t>Advanced</a:t>
                      </a:r>
                      <a:endParaRPr lang="en-IN" sz="150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extLst>
                  <a:ext uri="{0D108BD9-81ED-4DB2-BD59-A6C34878D82A}">
                    <a16:rowId xmlns:a16="http://schemas.microsoft.com/office/drawing/2014/main" val="2480357915"/>
                  </a:ext>
                </a:extLst>
              </a:tr>
              <a:tr h="473446">
                <a:tc>
                  <a:txBody>
                    <a:bodyPr/>
                    <a:lstStyle/>
                    <a:p>
                      <a:pPr marR="77470" algn="r">
                        <a:spcBef>
                          <a:spcPts val="280"/>
                        </a:spcBef>
                        <a:spcAft>
                          <a:spcPts val="0"/>
                        </a:spcAft>
                      </a:pPr>
                      <a:r>
                        <a:rPr lang="en-US" sz="1500" b="1">
                          <a:solidFill>
                            <a:schemeClr val="bg1"/>
                          </a:solidFill>
                          <a:effectLst/>
                          <a:latin typeface="Arial" panose="020B0604020202020204" pitchFamily="34" charset="0"/>
                          <a:cs typeface="Arial" panose="020B0604020202020204" pitchFamily="34" charset="0"/>
                        </a:rPr>
                        <a:t>Programming</a:t>
                      </a:r>
                      <a:r>
                        <a:rPr lang="en-US" sz="1500" b="1" spc="145">
                          <a:solidFill>
                            <a:schemeClr val="bg1"/>
                          </a:solidFill>
                          <a:effectLst/>
                          <a:latin typeface="Arial" panose="020B0604020202020204" pitchFamily="34" charset="0"/>
                          <a:cs typeface="Arial" panose="020B0604020202020204" pitchFamily="34" charset="0"/>
                        </a:rPr>
                        <a:t> </a:t>
                      </a:r>
                      <a:r>
                        <a:rPr lang="en-US" sz="1500" b="1">
                          <a:solidFill>
                            <a:schemeClr val="bg1"/>
                          </a:solidFill>
                          <a:effectLst/>
                          <a:latin typeface="Arial" panose="020B0604020202020204" pitchFamily="34" charset="0"/>
                          <a:cs typeface="Arial" panose="020B0604020202020204" pitchFamily="34" charset="0"/>
                        </a:rPr>
                        <a:t>Language</a:t>
                      </a:r>
                      <a:r>
                        <a:rPr lang="en-US" sz="1500" b="1" spc="135">
                          <a:solidFill>
                            <a:schemeClr val="bg1"/>
                          </a:solidFill>
                          <a:effectLst/>
                          <a:latin typeface="Arial" panose="020B0604020202020204" pitchFamily="34" charset="0"/>
                          <a:cs typeface="Arial" panose="020B0604020202020204" pitchFamily="34" charset="0"/>
                        </a:rPr>
                        <a:t> </a:t>
                      </a:r>
                      <a:r>
                        <a:rPr lang="en-US" sz="1500" b="1">
                          <a:solidFill>
                            <a:schemeClr val="bg1"/>
                          </a:solidFill>
                          <a:effectLst/>
                          <a:latin typeface="Arial" panose="020B0604020202020204" pitchFamily="34" charset="0"/>
                          <a:cs typeface="Arial" panose="020B0604020202020204" pitchFamily="34" charset="0"/>
                        </a:rPr>
                        <a:t>Used</a:t>
                      </a:r>
                      <a:endParaRPr lang="en-IN" sz="150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tc>
                  <a:txBody>
                    <a:bodyPr/>
                    <a:lstStyle/>
                    <a:p>
                      <a:pPr marL="91440">
                        <a:spcBef>
                          <a:spcPts val="270"/>
                        </a:spcBef>
                      </a:pPr>
                      <a:r>
                        <a:rPr lang="en-US" sz="1500" dirty="0">
                          <a:solidFill>
                            <a:schemeClr val="bg1"/>
                          </a:solidFill>
                          <a:effectLst/>
                          <a:latin typeface="Arial" panose="020B0604020202020204" pitchFamily="34" charset="0"/>
                          <a:cs typeface="Arial" panose="020B0604020202020204" pitchFamily="34" charset="0"/>
                        </a:rPr>
                        <a:t>Python</a:t>
                      </a:r>
                      <a:endParaRPr lang="en-IN" sz="150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extLst>
                  <a:ext uri="{0D108BD9-81ED-4DB2-BD59-A6C34878D82A}">
                    <a16:rowId xmlns:a16="http://schemas.microsoft.com/office/drawing/2014/main" val="2561912941"/>
                  </a:ext>
                </a:extLst>
              </a:tr>
              <a:tr h="473446">
                <a:tc>
                  <a:txBody>
                    <a:bodyPr/>
                    <a:lstStyle/>
                    <a:p>
                      <a:pPr marR="76835" algn="r">
                        <a:spcBef>
                          <a:spcPts val="280"/>
                        </a:spcBef>
                        <a:spcAft>
                          <a:spcPts val="0"/>
                        </a:spcAft>
                      </a:pPr>
                      <a:r>
                        <a:rPr lang="en-US" sz="1500" b="1">
                          <a:solidFill>
                            <a:schemeClr val="bg1"/>
                          </a:solidFill>
                          <a:effectLst/>
                          <a:latin typeface="Arial" panose="020B0604020202020204" pitchFamily="34" charset="0"/>
                          <a:cs typeface="Arial" panose="020B0604020202020204" pitchFamily="34" charset="0"/>
                        </a:rPr>
                        <a:t>Tools</a:t>
                      </a:r>
                      <a:r>
                        <a:rPr lang="en-US" sz="1500" b="1" spc="110">
                          <a:solidFill>
                            <a:schemeClr val="bg1"/>
                          </a:solidFill>
                          <a:effectLst/>
                          <a:latin typeface="Arial" panose="020B0604020202020204" pitchFamily="34" charset="0"/>
                          <a:cs typeface="Arial" panose="020B0604020202020204" pitchFamily="34" charset="0"/>
                        </a:rPr>
                        <a:t> </a:t>
                      </a:r>
                      <a:r>
                        <a:rPr lang="en-US" sz="1500" b="1">
                          <a:solidFill>
                            <a:schemeClr val="bg1"/>
                          </a:solidFill>
                          <a:effectLst/>
                          <a:latin typeface="Arial" panose="020B0604020202020204" pitchFamily="34" charset="0"/>
                          <a:cs typeface="Arial" panose="020B0604020202020204" pitchFamily="34" charset="0"/>
                        </a:rPr>
                        <a:t>Used</a:t>
                      </a:r>
                      <a:endParaRPr lang="en-IN" sz="150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tc>
                  <a:txBody>
                    <a:bodyPr/>
                    <a:lstStyle/>
                    <a:p>
                      <a:pPr marL="91440">
                        <a:spcBef>
                          <a:spcPts val="270"/>
                        </a:spcBef>
                      </a:pPr>
                      <a:r>
                        <a:rPr lang="en-US" sz="1500" dirty="0">
                          <a:solidFill>
                            <a:schemeClr val="bg1"/>
                          </a:solidFill>
                          <a:effectLst/>
                          <a:latin typeface="Arial" panose="020B0604020202020204" pitchFamily="34" charset="0"/>
                          <a:cs typeface="Arial" panose="020B0604020202020204" pitchFamily="34" charset="0"/>
                        </a:rPr>
                        <a:t>Jupyter</a:t>
                      </a:r>
                      <a:r>
                        <a:rPr lang="en-US" sz="1500" spc="245" dirty="0">
                          <a:solidFill>
                            <a:schemeClr val="bg1"/>
                          </a:solidFill>
                          <a:effectLst/>
                          <a:latin typeface="Arial" panose="020B0604020202020204" pitchFamily="34" charset="0"/>
                          <a:cs typeface="Arial" panose="020B0604020202020204" pitchFamily="34" charset="0"/>
                        </a:rPr>
                        <a:t> </a:t>
                      </a:r>
                      <a:r>
                        <a:rPr lang="en-US" sz="1500" dirty="0">
                          <a:solidFill>
                            <a:schemeClr val="bg1"/>
                          </a:solidFill>
                          <a:effectLst/>
                          <a:latin typeface="Arial" panose="020B0604020202020204" pitchFamily="34" charset="0"/>
                          <a:cs typeface="Arial" panose="020B0604020202020204" pitchFamily="34" charset="0"/>
                        </a:rPr>
                        <a:t>Notebook,</a:t>
                      </a:r>
                      <a:r>
                        <a:rPr lang="en-US" sz="1500" spc="265" dirty="0">
                          <a:solidFill>
                            <a:schemeClr val="bg1"/>
                          </a:solidFill>
                          <a:effectLst/>
                          <a:latin typeface="Arial" panose="020B0604020202020204" pitchFamily="34" charset="0"/>
                          <a:cs typeface="Arial" panose="020B0604020202020204" pitchFamily="34" charset="0"/>
                        </a:rPr>
                        <a:t> </a:t>
                      </a:r>
                      <a:r>
                        <a:rPr lang="en-US" sz="1500" dirty="0">
                          <a:solidFill>
                            <a:schemeClr val="bg1"/>
                          </a:solidFill>
                          <a:effectLst/>
                          <a:latin typeface="Arial" panose="020B0604020202020204" pitchFamily="34" charset="0"/>
                          <a:cs typeface="Arial" panose="020B0604020202020204" pitchFamily="34" charset="0"/>
                        </a:rPr>
                        <a:t>MS-Excel,</a:t>
                      </a:r>
                      <a:r>
                        <a:rPr lang="en-US" sz="1500" spc="180" dirty="0">
                          <a:solidFill>
                            <a:schemeClr val="bg1"/>
                          </a:solidFill>
                          <a:effectLst/>
                          <a:latin typeface="Arial" panose="020B0604020202020204" pitchFamily="34" charset="0"/>
                          <a:cs typeface="Arial" panose="020B0604020202020204" pitchFamily="34" charset="0"/>
                        </a:rPr>
                        <a:t> </a:t>
                      </a:r>
                      <a:r>
                        <a:rPr lang="en-US" sz="1500" dirty="0">
                          <a:solidFill>
                            <a:schemeClr val="bg1"/>
                          </a:solidFill>
                          <a:effectLst/>
                          <a:latin typeface="Arial" panose="020B0604020202020204" pitchFamily="34" charset="0"/>
                          <a:cs typeface="Arial" panose="020B0604020202020204" pitchFamily="34" charset="0"/>
                        </a:rPr>
                        <a:t>MS-Power</a:t>
                      </a:r>
                      <a:r>
                        <a:rPr lang="en-US" sz="1500" spc="235" dirty="0">
                          <a:solidFill>
                            <a:schemeClr val="bg1"/>
                          </a:solidFill>
                          <a:effectLst/>
                          <a:latin typeface="Arial" panose="020B0604020202020204" pitchFamily="34" charset="0"/>
                          <a:cs typeface="Arial" panose="020B0604020202020204" pitchFamily="34" charset="0"/>
                        </a:rPr>
                        <a:t> </a:t>
                      </a:r>
                      <a:r>
                        <a:rPr lang="en-US" sz="1500" dirty="0">
                          <a:solidFill>
                            <a:schemeClr val="bg1"/>
                          </a:solidFill>
                          <a:effectLst/>
                          <a:latin typeface="Arial" panose="020B0604020202020204" pitchFamily="34" charset="0"/>
                          <a:cs typeface="Arial" panose="020B0604020202020204" pitchFamily="34" charset="0"/>
                        </a:rPr>
                        <a:t>BI</a:t>
                      </a:r>
                      <a:endParaRPr lang="en-IN" sz="150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a:txBody>
                  <a:tcPr marL="0" marR="0" marT="0" marB="0"/>
                </a:tc>
                <a:extLst>
                  <a:ext uri="{0D108BD9-81ED-4DB2-BD59-A6C34878D82A}">
                    <a16:rowId xmlns:a16="http://schemas.microsoft.com/office/drawing/2014/main" val="3054288206"/>
                  </a:ext>
                </a:extLst>
              </a:tr>
            </a:tbl>
          </a:graphicData>
        </a:graphic>
      </p:graphicFrame>
    </p:spTree>
    <p:extLst>
      <p:ext uri="{BB962C8B-B14F-4D97-AF65-F5344CB8AC3E}">
        <p14:creationId xmlns:p14="http://schemas.microsoft.com/office/powerpoint/2010/main" val="88144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788-2D2B-B36B-B124-86B4451A7DAB}"/>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OBJECTIVE</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93EE376-B7E2-C2A5-3A13-0511BE938005}"/>
              </a:ext>
            </a:extLst>
          </p:cNvPr>
          <p:cNvSpPr>
            <a:spLocks noGrp="1"/>
          </p:cNvSpPr>
          <p:nvPr>
            <p:ph idx="1"/>
          </p:nvPr>
        </p:nvSpPr>
        <p:spPr>
          <a:xfrm>
            <a:off x="1104293" y="1541190"/>
            <a:ext cx="8946541" cy="2158356"/>
          </a:xfrm>
        </p:spPr>
        <p:txBody>
          <a:bodyPr>
            <a:normAutofit fontScale="92500" lnSpcReduction="10000"/>
          </a:bodyPr>
          <a:lstStyle/>
          <a:p>
            <a:pPr marR="922655" algn="just">
              <a:lnSpc>
                <a:spcPct val="110000"/>
              </a:lnSpc>
              <a:buFont typeface="Wingdings" panose="05000000000000000000" pitchFamily="2" charset="2"/>
              <a:buChar char="v"/>
            </a:pPr>
            <a:r>
              <a:rPr lang="en-US" sz="2400" dirty="0">
                <a:latin typeface="Arial" panose="020B0604020202020204" pitchFamily="34" charset="0"/>
                <a:ea typeface="Verdana" panose="020B0604030504040204" pitchFamily="34" charset="0"/>
                <a:cs typeface="Arial" panose="020B0604020202020204" pitchFamily="34" charset="0"/>
              </a:rPr>
              <a:t> The aim of this project is to analyze Airbnb's 2019 San Diego listings by examining key metrics and host behaviors, to predict trends and draw insights about the short-term rental market in the region.</a:t>
            </a:r>
          </a:p>
          <a:p>
            <a:pPr marL="0" indent="0" algn="just">
              <a:buNone/>
            </a:pPr>
            <a:br>
              <a:rPr lang="en-US" sz="1800" dirty="0">
                <a:effectLst/>
                <a:latin typeface="Verdana" panose="020B0604030504040204" pitchFamily="34" charset="0"/>
                <a:ea typeface="Verdana" panose="020B0604030504040204" pitchFamily="34" charset="0"/>
                <a:cs typeface="Verdana" panose="020B0604030504040204" pitchFamily="34" charset="0"/>
              </a:rPr>
            </a:br>
            <a:endParaRPr lang="en-IN" dirty="0">
              <a:solidFill>
                <a:schemeClr val="tx1">
                  <a:lumMod val="95000"/>
                </a:schemeClr>
              </a:solidFill>
            </a:endParaRPr>
          </a:p>
        </p:txBody>
      </p:sp>
    </p:spTree>
    <p:extLst>
      <p:ext uri="{BB962C8B-B14F-4D97-AF65-F5344CB8AC3E}">
        <p14:creationId xmlns:p14="http://schemas.microsoft.com/office/powerpoint/2010/main" val="227998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9374-FF2F-7231-E4F4-5DAC7236FA4C}"/>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PROBLEM STATEMENT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7AF5669-2EE6-967A-9465-A82CB03F376B}"/>
              </a:ext>
            </a:extLst>
          </p:cNvPr>
          <p:cNvSpPr>
            <a:spLocks noGrp="1"/>
          </p:cNvSpPr>
          <p:nvPr>
            <p:ph idx="1"/>
          </p:nvPr>
        </p:nvSpPr>
        <p:spPr>
          <a:xfrm>
            <a:off x="1103312" y="1669409"/>
            <a:ext cx="8946541" cy="3749879"/>
          </a:xfrm>
        </p:spPr>
        <p:txBody>
          <a:bodyPr>
            <a:normAutofit/>
          </a:bodyPr>
          <a:lstStyle/>
          <a:p>
            <a:pPr algn="just">
              <a:buFont typeface="Wingdings" panose="05000000000000000000" pitchFamily="2" charset="2"/>
              <a:buChar char="v"/>
            </a:pPr>
            <a:r>
              <a:rPr lang="en-US" sz="1800" dirty="0">
                <a:effectLst/>
                <a:latin typeface="Arial MT"/>
                <a:ea typeface="Arial MT"/>
                <a:cs typeface="Arial MT"/>
              </a:rPr>
              <a:t>Since 2008, Airbnb has transformed the way people travel by offering guests and hosts a platform to explore diverse and personalized accommodation options. This dataset provides detailed insights into Airbnb's listing activities and key metrics for San Diego, California, for the year 2019.</a:t>
            </a:r>
            <a:endParaRPr lang="en-IN" sz="1800" dirty="0">
              <a:effectLst/>
              <a:latin typeface="Arial MT"/>
              <a:ea typeface="Arial MT"/>
              <a:cs typeface="Arial MT"/>
            </a:endParaRPr>
          </a:p>
          <a:p>
            <a:pPr algn="just">
              <a:buFont typeface="Wingdings" panose="05000000000000000000" pitchFamily="2" charset="2"/>
              <a:buChar char="v"/>
            </a:pPr>
            <a:r>
              <a:rPr lang="en-US" sz="1800" dirty="0">
                <a:effectLst/>
                <a:latin typeface="Arial MT"/>
                <a:ea typeface="Arial MT"/>
                <a:cs typeface="Arial MT"/>
              </a:rPr>
              <a:t>The dataset contains essential information for understanding host profiles, geographical distribution of listings, and other important metrics. With 18,723 rows and 19 columns, it includes comprehensive data necessary for making predictions and drawing meaningful conclusions about the short-term rental market in San Diego.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045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90CC-7081-A80B-4C8C-415DC7994C52}"/>
              </a:ext>
            </a:extLst>
          </p:cNvPr>
          <p:cNvSpPr>
            <a:spLocks noGrp="1"/>
          </p:cNvSpPr>
          <p:nvPr>
            <p:ph type="title"/>
          </p:nvPr>
        </p:nvSpPr>
        <p:spPr>
          <a:xfrm>
            <a:off x="646111" y="452718"/>
            <a:ext cx="9404723" cy="914688"/>
          </a:xfrm>
        </p:spPr>
        <p:txBody>
          <a:bodyPr/>
          <a:lstStyle/>
          <a:p>
            <a:pPr algn="ctr"/>
            <a:r>
              <a:rPr lang="en-US" dirty="0">
                <a:latin typeface="Arial" panose="020B0604020202020204" pitchFamily="34" charset="0"/>
                <a:cs typeface="Arial" panose="020B0604020202020204" pitchFamily="34" charset="0"/>
              </a:rPr>
              <a:t>ARCHITECTURE</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CB0A0C2-4147-E919-CBE5-4B5F15E20638}"/>
              </a:ext>
            </a:extLst>
          </p:cNvPr>
          <p:cNvPicPr>
            <a:picLocks noChangeAspect="1"/>
          </p:cNvPicPr>
          <p:nvPr/>
        </p:nvPicPr>
        <p:blipFill>
          <a:blip r:embed="rId2"/>
          <a:stretch>
            <a:fillRect/>
          </a:stretch>
        </p:blipFill>
        <p:spPr>
          <a:xfrm>
            <a:off x="864066" y="1786855"/>
            <a:ext cx="9882231" cy="4013813"/>
          </a:xfrm>
          <a:prstGeom prst="rect">
            <a:avLst/>
          </a:prstGeom>
        </p:spPr>
      </p:pic>
    </p:spTree>
    <p:extLst>
      <p:ext uri="{BB962C8B-B14F-4D97-AF65-F5344CB8AC3E}">
        <p14:creationId xmlns:p14="http://schemas.microsoft.com/office/powerpoint/2010/main" val="229970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B24F-7DEC-6968-1558-43B9B03EEBFA}"/>
              </a:ext>
            </a:extLst>
          </p:cNvPr>
          <p:cNvSpPr>
            <a:spLocks noGrp="1"/>
          </p:cNvSpPr>
          <p:nvPr>
            <p:ph type="title"/>
          </p:nvPr>
        </p:nvSpPr>
        <p:spPr/>
        <p:txBody>
          <a:bodyPr/>
          <a:lstStyle/>
          <a:p>
            <a:pPr algn="ctr"/>
            <a:r>
              <a:rPr lang="en-US" dirty="0"/>
              <a:t>DATASET COLUMN DETAILS</a:t>
            </a:r>
            <a:endParaRPr lang="en-IN" dirty="0"/>
          </a:p>
        </p:txBody>
      </p:sp>
      <p:sp>
        <p:nvSpPr>
          <p:cNvPr id="9" name="Rectangle 13">
            <a:extLst>
              <a:ext uri="{FF2B5EF4-FFF2-40B4-BE49-F238E27FC236}">
                <a16:creationId xmlns:a16="http://schemas.microsoft.com/office/drawing/2014/main" id="{5F506E52-19CC-66A8-4398-2C51FE7C9C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DF3C7BB7-C039-5BE2-FDEB-585ACADD9EA7}"/>
              </a:ext>
            </a:extLst>
          </p:cNvPr>
          <p:cNvSpPr txBox="1"/>
          <p:nvPr/>
        </p:nvSpPr>
        <p:spPr>
          <a:xfrm>
            <a:off x="520700" y="1383437"/>
            <a:ext cx="11150600" cy="506292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room_id</a:t>
            </a: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 : ID of the room.</a:t>
            </a: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survey_id</a:t>
            </a: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 : ID of the survey.</a:t>
            </a:r>
            <a:endParaRPr kumimoji="0" lang="en-US" altLang="en-US" sz="17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host_id</a:t>
            </a: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 : ID of the host.</a:t>
            </a:r>
            <a:endParaRPr kumimoji="0" lang="en-US" altLang="en-US" sz="17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room_type</a:t>
            </a: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 : Type of room (e.g., Shared room).</a:t>
            </a: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country : Country where the room is located (seems to be empty in this case).</a:t>
            </a:r>
            <a:endParaRPr kumimoji="0" lang="en-US" altLang="en-US" sz="17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city : City where the room is located (e.g., Amsterdam).</a:t>
            </a:r>
            <a:endParaRPr kumimoji="0" lang="en-US" altLang="en-US" sz="17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borough : Borough or district within the city.</a:t>
            </a:r>
            <a:endParaRPr kumimoji="0" lang="en-US" altLang="en-US" sz="17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neighborhood : Neighborhood within the borough.</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700" b="1" dirty="0">
              <a:latin typeface="Arial" panose="020B0604020202020204" pitchFamily="34" charset="0"/>
              <a:ea typeface="Verdana" panose="020B060403050404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reviews</a:t>
            </a:r>
            <a:r>
              <a:rPr kumimoji="0" lang="en-US" altLang="en-US" sz="17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 : Number of reviews the listing has received.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700" dirty="0">
              <a:latin typeface="Arial" panose="020B0604020202020204" pitchFamily="34" charset="0"/>
              <a:ea typeface="Verdana" panose="020B060403050404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overall_satisfaction</a:t>
            </a:r>
            <a:r>
              <a:rPr kumimoji="0" lang="en-US" altLang="en-US" sz="17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 : Overall satisfaction rating (e.g., 4.5, 5).</a:t>
            </a: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491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354C8E-9A38-4884-3B1F-47D22A9B58B3}"/>
              </a:ext>
            </a:extLst>
          </p:cNvPr>
          <p:cNvSpPr txBox="1"/>
          <p:nvPr/>
        </p:nvSpPr>
        <p:spPr>
          <a:xfrm>
            <a:off x="230820" y="967667"/>
            <a:ext cx="12192000" cy="349326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accommodates : </a:t>
            </a:r>
            <a:r>
              <a:rPr kumimoji="0" lang="en-US" altLang="en-US" sz="1700"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Number of people the room can accommodate.</a:t>
            </a:r>
            <a:endParaRPr kumimoji="0" lang="en-US" altLang="en-US" sz="170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bedrooms : </a:t>
            </a:r>
            <a:r>
              <a:rPr kumimoji="0" lang="en-US" altLang="en-US" sz="1700"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Number of bedrooms in the listing.</a:t>
            </a:r>
            <a:endParaRPr kumimoji="0" lang="en-US" altLang="en-US" sz="170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bathrooms</a:t>
            </a:r>
            <a:r>
              <a:rPr kumimoji="0" lang="en-US" altLang="en-US" sz="1700"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 : Number of bathrooms in the listing.</a:t>
            </a:r>
            <a:endParaRPr kumimoji="0" lang="en-US" altLang="en-US" sz="170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price : </a:t>
            </a:r>
            <a:r>
              <a:rPr kumimoji="0" lang="en-US" altLang="en-US" sz="1700"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Price of the listing</a:t>
            </a:r>
            <a:endParaRPr kumimoji="0" lang="en-US" altLang="en-US" sz="170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err="1">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minstay</a:t>
            </a:r>
            <a:r>
              <a:rPr kumimoji="0" lang="en-US" altLang="en-US" sz="1700" b="1"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 : </a:t>
            </a:r>
            <a:r>
              <a:rPr kumimoji="0" lang="en-US" altLang="en-US" sz="1700"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Minimum stay required.</a:t>
            </a:r>
            <a:endParaRPr kumimoji="0" lang="en-US" altLang="en-US" sz="170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name : </a:t>
            </a:r>
            <a:r>
              <a:rPr kumimoji="0" lang="en-US" altLang="en-US" sz="1700" i="0" u="none" strike="noStrike" cap="none" normalizeH="0" baseline="0" dirty="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Name or description of the listing.</a:t>
            </a:r>
            <a:endParaRPr kumimoji="0" lang="en-US" altLang="en-US" sz="170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1700" dirty="0">
              <a:latin typeface="Arial" panose="020B0604020202020204" pitchFamily="34" charset="0"/>
              <a:ea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571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5E3A-58AF-5D11-84B4-F4F0EC2F82E8}"/>
              </a:ext>
            </a:extLst>
          </p:cNvPr>
          <p:cNvSpPr>
            <a:spLocks noGrp="1"/>
          </p:cNvSpPr>
          <p:nvPr>
            <p:ph type="title"/>
          </p:nvPr>
        </p:nvSpPr>
        <p:spPr>
          <a:xfrm>
            <a:off x="646111" y="452718"/>
            <a:ext cx="9404723" cy="1033182"/>
          </a:xfrm>
        </p:spPr>
        <p:txBody>
          <a:bodyPr/>
          <a:lstStyle/>
          <a:p>
            <a:pPr algn="ctr"/>
            <a:r>
              <a:rPr lang="en-US" dirty="0"/>
              <a:t>INSIGHTS FROM THE DATASET</a:t>
            </a:r>
            <a:endParaRPr lang="en-IN" dirty="0"/>
          </a:p>
        </p:txBody>
      </p:sp>
      <p:sp>
        <p:nvSpPr>
          <p:cNvPr id="8" name="TextBox 7">
            <a:extLst>
              <a:ext uri="{FF2B5EF4-FFF2-40B4-BE49-F238E27FC236}">
                <a16:creationId xmlns:a16="http://schemas.microsoft.com/office/drawing/2014/main" id="{F28A3E31-20FA-4407-6695-D92798AFB893}"/>
              </a:ext>
            </a:extLst>
          </p:cNvPr>
          <p:cNvSpPr txBox="1"/>
          <p:nvPr/>
        </p:nvSpPr>
        <p:spPr>
          <a:xfrm>
            <a:off x="762000" y="1647770"/>
            <a:ext cx="9840276" cy="369332"/>
          </a:xfrm>
          <a:prstGeom prst="rect">
            <a:avLst/>
          </a:prstGeom>
          <a:noFill/>
        </p:spPr>
        <p:txBody>
          <a:bodyPr wrap="square">
            <a:spAutoFit/>
          </a:bodyPr>
          <a:lstStyle/>
          <a:p>
            <a:pPr lvl="0">
              <a:buSzPts val="1100"/>
              <a:tabLst>
                <a:tab pos="519430" algn="l"/>
              </a:tabLst>
            </a:pPr>
            <a:r>
              <a:rPr lang="en-US" sz="1800" b="1" kern="0" spc="-5" dirty="0">
                <a:effectLst/>
                <a:latin typeface="Arial" panose="020B0604020202020204" pitchFamily="34" charset="0"/>
                <a:ea typeface="Arial" panose="020B0604020202020204" pitchFamily="34" charset="0"/>
              </a:rPr>
              <a:t>1. </a:t>
            </a:r>
            <a:r>
              <a:rPr lang="en-US" sz="1800" b="1" dirty="0">
                <a:effectLst/>
                <a:latin typeface="Arial" panose="020B0604020202020204" pitchFamily="34" charset="0"/>
                <a:ea typeface="Arial" panose="020B0604020202020204" pitchFamily="34" charset="0"/>
              </a:rPr>
              <a:t>Who are top earners</a:t>
            </a:r>
            <a:r>
              <a:rPr lang="en-US" sz="1800" b="1" kern="0" spc="-10" dirty="0">
                <a:effectLst/>
                <a:latin typeface="Arial" panose="020B0604020202020204" pitchFamily="34" charset="0"/>
                <a:ea typeface="Arial" panose="020B0604020202020204" pitchFamily="34" charset="0"/>
              </a:rPr>
              <a:t>?</a:t>
            </a:r>
            <a:endParaRPr lang="en-IN" sz="1800" b="1" kern="0" spc="-5"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49B229C-9502-28CA-8C73-EED3EE16CDE4}"/>
              </a:ext>
            </a:extLst>
          </p:cNvPr>
          <p:cNvPicPr>
            <a:picLocks noChangeAspect="1"/>
          </p:cNvPicPr>
          <p:nvPr/>
        </p:nvPicPr>
        <p:blipFill>
          <a:blip r:embed="rId2"/>
          <a:stretch>
            <a:fillRect/>
          </a:stretch>
        </p:blipFill>
        <p:spPr>
          <a:xfrm>
            <a:off x="852257" y="2178972"/>
            <a:ext cx="9978500" cy="4084738"/>
          </a:xfrm>
          <a:prstGeom prst="rect">
            <a:avLst/>
          </a:prstGeom>
        </p:spPr>
      </p:pic>
    </p:spTree>
    <p:extLst>
      <p:ext uri="{BB962C8B-B14F-4D97-AF65-F5344CB8AC3E}">
        <p14:creationId xmlns:p14="http://schemas.microsoft.com/office/powerpoint/2010/main" val="332608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8E196E-DCD1-4CB6-EE5E-E112B2D1DBD7}"/>
              </a:ext>
            </a:extLst>
          </p:cNvPr>
          <p:cNvSpPr txBox="1"/>
          <p:nvPr/>
        </p:nvSpPr>
        <p:spPr>
          <a:xfrm>
            <a:off x="711200" y="483285"/>
            <a:ext cx="9626600" cy="369332"/>
          </a:xfrm>
          <a:prstGeom prst="rect">
            <a:avLst/>
          </a:prstGeom>
          <a:noFill/>
        </p:spPr>
        <p:txBody>
          <a:bodyPr wrap="square">
            <a:spAutoFit/>
          </a:bodyPr>
          <a:lstStyle/>
          <a:p>
            <a:pPr lvl="0">
              <a:buSzPts val="1100"/>
              <a:tabLst>
                <a:tab pos="519430" algn="l"/>
              </a:tabLst>
            </a:pPr>
            <a:r>
              <a:rPr lang="en-US" sz="1800" b="1" kern="0" spc="-5" dirty="0">
                <a:effectLst/>
                <a:latin typeface="Arial" panose="020B0604020202020204" pitchFamily="34" charset="0"/>
                <a:ea typeface="Arial" panose="020B0604020202020204" pitchFamily="34" charset="0"/>
              </a:rPr>
              <a:t>2. </a:t>
            </a:r>
            <a:r>
              <a:rPr lang="en-US" sz="1800" b="1" dirty="0">
                <a:effectLst/>
                <a:latin typeface="Arial MT"/>
                <a:ea typeface="Arial MT"/>
                <a:cs typeface="Arial MT"/>
              </a:rPr>
              <a:t>Is there any relationship between monthly earning and prices</a:t>
            </a:r>
            <a:r>
              <a:rPr lang="en-US" sz="1800" b="1" kern="0" spc="-10" dirty="0">
                <a:effectLst/>
                <a:latin typeface="Arial" panose="020B0604020202020204" pitchFamily="34" charset="0"/>
                <a:ea typeface="Arial" panose="020B0604020202020204" pitchFamily="34" charset="0"/>
              </a:rPr>
              <a:t>?</a:t>
            </a:r>
            <a:endParaRPr lang="en-IN" sz="1800" b="1" kern="0" spc="-5"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4978B892-C3AF-7978-88B7-863556F11E19}"/>
              </a:ext>
            </a:extLst>
          </p:cNvPr>
          <p:cNvPicPr>
            <a:picLocks noChangeAspect="1"/>
          </p:cNvPicPr>
          <p:nvPr/>
        </p:nvPicPr>
        <p:blipFill>
          <a:blip r:embed="rId2"/>
          <a:stretch>
            <a:fillRect/>
          </a:stretch>
        </p:blipFill>
        <p:spPr>
          <a:xfrm>
            <a:off x="711200" y="979842"/>
            <a:ext cx="9152877" cy="4898316"/>
          </a:xfrm>
          <a:prstGeom prst="rect">
            <a:avLst/>
          </a:prstGeom>
        </p:spPr>
      </p:pic>
    </p:spTree>
    <p:extLst>
      <p:ext uri="{BB962C8B-B14F-4D97-AF65-F5344CB8AC3E}">
        <p14:creationId xmlns:p14="http://schemas.microsoft.com/office/powerpoint/2010/main" val="3860053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168</TotalTime>
  <Words>425</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Century Gothic</vt:lpstr>
      <vt:lpstr>Tahoma</vt:lpstr>
      <vt:lpstr>Verdana</vt:lpstr>
      <vt:lpstr>Wingdings</vt:lpstr>
      <vt:lpstr>Wingdings 3</vt:lpstr>
      <vt:lpstr>Ion</vt:lpstr>
      <vt:lpstr>PowerPoint Presentation</vt:lpstr>
      <vt:lpstr>PROJECT DETAIL</vt:lpstr>
      <vt:lpstr>OBJECTIVE</vt:lpstr>
      <vt:lpstr>PROBLEM STATEMENT</vt:lpstr>
      <vt:lpstr>ARCHITECTURE</vt:lpstr>
      <vt:lpstr>DATASET COLUMN DETAILS</vt:lpstr>
      <vt:lpstr>PowerPoint Presentation</vt:lpstr>
      <vt:lpstr>INSIGHTS FROM THE DATASET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K N</dc:creator>
  <cp:lastModifiedBy>Akhil K N</cp:lastModifiedBy>
  <cp:revision>46</cp:revision>
  <dcterms:created xsi:type="dcterms:W3CDTF">2024-08-08T17:47:42Z</dcterms:created>
  <dcterms:modified xsi:type="dcterms:W3CDTF">2024-08-23T18:06:15Z</dcterms:modified>
</cp:coreProperties>
</file>