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0" r:id="rId13"/>
    <p:sldId id="275" r:id="rId14"/>
    <p:sldId id="278" r:id="rId15"/>
    <p:sldId id="276" r:id="rId16"/>
    <p:sldId id="277" r:id="rId17"/>
    <p:sldId id="279" r:id="rId18"/>
    <p:sldId id="280" r:id="rId19"/>
    <p:sldId id="285" r:id="rId20"/>
    <p:sldId id="288" r:id="rId21"/>
    <p:sldId id="289" r:id="rId22"/>
    <p:sldId id="281" r:id="rId23"/>
    <p:sldId id="282" r:id="rId24"/>
    <p:sldId id="283" r:id="rId25"/>
    <p:sldId id="284" r:id="rId26"/>
    <p:sldId id="286" r:id="rId27"/>
    <p:sldId id="287" r:id="rId28"/>
    <p:sldId id="266" r:id="rId29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iZonjyNKBLduH583GX/Gmhc8IVC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il kumar" initials="ak" lastIdx="1" clrIdx="0">
    <p:extLst>
      <p:ext uri="{19B8F6BF-5375-455C-9EA6-DF929625EA0E}">
        <p15:presenceInfo xmlns:p15="http://schemas.microsoft.com/office/powerpoint/2012/main" userId="154b5cf2ea56b4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e4158e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e4158e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ff7bb3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ff7bb3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ff7bb3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ff7bb3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Option 1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2" descr="PPT-General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 descr="plainlue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2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>
            <a:spLocks noGrp="1"/>
          </p:cNvSpPr>
          <p:nvPr>
            <p:ph type="pic" idx="2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0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 descr="PPT-General11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11" descr="PPT-General4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 descr="PPT-General4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 descr="PPT-General6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5005600" y="5901179"/>
            <a:ext cx="4022700" cy="75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Akhil Kumar </a:t>
            </a:r>
            <a:r>
              <a:rPr lang="en-US" dirty="0" err="1">
                <a:solidFill>
                  <a:schemeClr val="lt1"/>
                </a:solidFill>
              </a:rPr>
              <a:t>Baipaneni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25175" y="2444925"/>
            <a:ext cx="7298100" cy="218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FFFF"/>
                </a:solidFill>
              </a:rPr>
              <a:t>Historical Hourly Weather data of San Francisco state</a:t>
            </a:r>
            <a:endParaRPr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BAD5-B4FF-4F6E-8996-270BEE64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02463"/>
          </a:xfrm>
        </p:spPr>
        <p:txBody>
          <a:bodyPr/>
          <a:lstStyle/>
          <a:p>
            <a:r>
              <a:rPr lang="en-US" sz="3200" dirty="0"/>
              <a:t>Time Series Decomposition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087A-995C-493B-86EE-4EEC9960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72619"/>
            <a:ext cx="3803904" cy="4007337"/>
          </a:xfrm>
        </p:spPr>
        <p:txBody>
          <a:bodyPr/>
          <a:lstStyle/>
          <a:p>
            <a:pPr marL="228600" indent="0"/>
            <a:r>
              <a:rPr lang="en-US" dirty="0"/>
              <a:t>Moving Average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3799D-1DEF-45AA-990D-25C032AF129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5151" y="1272619"/>
            <a:ext cx="3803904" cy="4007337"/>
          </a:xfrm>
        </p:spPr>
        <p:txBody>
          <a:bodyPr/>
          <a:lstStyle/>
          <a:p>
            <a:pPr marL="228600" indent="0"/>
            <a:r>
              <a:rPr lang="en-US" dirty="0"/>
              <a:t>STL Decomposition Method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9B39-02F9-46CB-9F61-595EF54280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35497-6CAA-4C6B-8572-8E46D14053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137" y="2102177"/>
            <a:ext cx="3803905" cy="3177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7AD4-3DB4-46A2-9BA7-B4BFC828D4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5150" y="2102177"/>
            <a:ext cx="4142713" cy="31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7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2735-6DD9-4F1A-8EED-8C945235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598768"/>
          </a:xfrm>
        </p:spPr>
        <p:txBody>
          <a:bodyPr/>
          <a:lstStyle/>
          <a:p>
            <a:r>
              <a:rPr lang="en-US" sz="3200" dirty="0"/>
              <a:t>Time Series Decomposition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CFFA-9DB9-4028-80AB-A2F194AB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19753"/>
            <a:ext cx="3803904" cy="396020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Strength of trend is 0.86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1A3C-C253-4586-BAA3-D840B467B4C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5151" y="1319753"/>
            <a:ext cx="3803904" cy="396020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Seasonality Strength is 0.95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BE2D-95E5-48EF-8E37-DA72F2735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9A98D-BBAE-46BA-B09A-CEE127F3C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035" y="1845482"/>
            <a:ext cx="3923815" cy="3434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BE024-5449-4449-A201-E9F2012AC1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8850" y="1845482"/>
            <a:ext cx="4418906" cy="33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ff7bb337_0_16"/>
          <p:cNvSpPr txBox="1">
            <a:spLocks noGrp="1"/>
          </p:cNvSpPr>
          <p:nvPr>
            <p:ph type="title"/>
          </p:nvPr>
        </p:nvSpPr>
        <p:spPr>
          <a:xfrm>
            <a:off x="1781666" y="81030"/>
            <a:ext cx="6028224" cy="10690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Best Base Model h-step ahead Prediction</a:t>
            </a:r>
            <a:endParaRPr sz="3200" dirty="0"/>
          </a:p>
        </p:txBody>
      </p:sp>
      <p:sp>
        <p:nvSpPr>
          <p:cNvPr id="86" name="Google Shape;86;g6fff7bb337_0_16"/>
          <p:cNvSpPr txBox="1">
            <a:spLocks noGrp="1"/>
          </p:cNvSpPr>
          <p:nvPr>
            <p:ph type="sldNum" idx="12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7" name="Google Shape;87;g6fff7bb337_0_16"/>
          <p:cNvSpPr txBox="1"/>
          <p:nvPr/>
        </p:nvSpPr>
        <p:spPr>
          <a:xfrm>
            <a:off x="613875" y="1581825"/>
            <a:ext cx="9678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91E88-0542-48FC-8726-160C64F4FF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5167" y="1876637"/>
            <a:ext cx="6414723" cy="3104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3C5E3C-DBA5-4170-89CC-496B7A1D5BC8}"/>
              </a:ext>
            </a:extLst>
          </p:cNvPr>
          <p:cNvSpPr txBox="1"/>
          <p:nvPr/>
        </p:nvSpPr>
        <p:spPr>
          <a:xfrm>
            <a:off x="895546" y="1359464"/>
            <a:ext cx="70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Holt’s winter seasonal is best model in fitting the train data and in predicting the forecast values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69061-5F1D-4FE5-AD8B-76F30DF2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ACF plot of residual error for Best Model</a:t>
            </a:r>
            <a:endParaRPr lang="en-IN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7CA475-A333-454E-9FBF-DB34A7EC1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ACF plot of Holt’s winter seasonal show that the residuals are white.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F1A2F2-D9DC-4076-BF00-2EDC6D46C1C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F677E-5958-42E6-B5E0-4A26F41FC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6075C-7C2C-4C9B-B99D-96AC3EF111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7732" y="1578044"/>
            <a:ext cx="4079052" cy="37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4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A5475-F420-4CF4-8D12-2777F72F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489" y="1385740"/>
            <a:ext cx="7756263" cy="3881634"/>
          </a:xfrm>
        </p:spPr>
        <p:txBody>
          <a:bodyPr/>
          <a:lstStyle/>
          <a:p>
            <a:r>
              <a:rPr lang="en-US" dirty="0"/>
              <a:t>Based on MSE and variance of the prediction error and forecast error, we can say that Holt’s winter Seasonal is the best model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FB405-732E-4DB4-9FEA-BBBB3099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40170"/>
          </a:xfrm>
        </p:spPr>
        <p:txBody>
          <a:bodyPr/>
          <a:lstStyle/>
          <a:p>
            <a:pPr algn="ctr"/>
            <a:r>
              <a:rPr lang="en-US" dirty="0"/>
              <a:t>Results </a:t>
            </a:r>
            <a:r>
              <a:rPr lang="en-US" sz="3200" dirty="0"/>
              <a:t>of</a:t>
            </a:r>
            <a:r>
              <a:rPr lang="en-US" dirty="0"/>
              <a:t> Base Model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DAEE-F92B-4346-97C4-FC0260D49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4C12D-8D04-4502-991F-0E95260BD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2884" y="2830279"/>
            <a:ext cx="4727474" cy="24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D37C73-9021-4EE9-A40F-A96A4187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" y="1310326"/>
            <a:ext cx="7745505" cy="372137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AD978-F372-46F4-AB6C-65833D78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36475"/>
          </a:xfrm>
        </p:spPr>
        <p:txBody>
          <a:bodyPr/>
          <a:lstStyle/>
          <a:p>
            <a:pPr algn="ctr"/>
            <a:r>
              <a:rPr lang="en-US" sz="3200" dirty="0"/>
              <a:t>Multiple Linear Regression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55630-888D-433A-A0B3-81C0C55455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3F3C3-2EE9-45C0-A8C4-83BF2EFCCE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247" y="1319753"/>
            <a:ext cx="7756263" cy="38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C4E709-E52F-49C8-8B85-1F98782E8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6D78F-9080-4D1B-BA39-06430259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One step ahead Prediction for Multiple Linear regression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B975B-64B2-40D2-8309-E2EDAF0445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3785-0933-437A-A4DC-9120D582B1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888" y="1847849"/>
            <a:ext cx="7962895" cy="34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FBD37-F4EC-4A3D-B15B-F2105FF6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plot of residual error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9B218-B5B3-4F5A-9EC4-BBE226D3B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Coefficients of the lagged values are not decaying to zero.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Adjusted R-squared value is 0.405 which means only 40.5% of variability in data is explained by the model.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8B8DA-3C1C-4FF6-A8BF-2004A84BB62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9400-A81E-4157-B41B-E36634C0DB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C9DB6-56F9-437A-8667-C0AF6E358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2499" y="1436642"/>
            <a:ext cx="3964285" cy="37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F6001F-9589-4185-8778-37DCFB4B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D2B36-0006-46AF-8C6B-3B970AA3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ARMA Model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13DD3-6F23-4E96-97C1-426376B28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2D8CF4-BC66-4780-A964-2260B43FFA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320" y="1443990"/>
            <a:ext cx="6751320" cy="39700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182320-76EF-491A-868C-A1213B33C30E}"/>
              </a:ext>
            </a:extLst>
          </p:cNvPr>
          <p:cNvSpPr/>
          <p:nvPr/>
        </p:nvSpPr>
        <p:spPr>
          <a:xfrm>
            <a:off x="2262433" y="2141220"/>
            <a:ext cx="4157221" cy="411480"/>
          </a:xfrm>
          <a:prstGeom prst="rect">
            <a:avLst/>
          </a:prstGeom>
          <a:noFill/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7418E-0ABF-491F-8841-8D034C76318D}"/>
              </a:ext>
            </a:extLst>
          </p:cNvPr>
          <p:cNvSpPr/>
          <p:nvPr/>
        </p:nvSpPr>
        <p:spPr>
          <a:xfrm>
            <a:off x="2872740" y="2552700"/>
            <a:ext cx="3546914" cy="4114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5C54C-25A7-4CE8-A908-AA075AA2A003}"/>
              </a:ext>
            </a:extLst>
          </p:cNvPr>
          <p:cNvSpPr/>
          <p:nvPr/>
        </p:nvSpPr>
        <p:spPr>
          <a:xfrm>
            <a:off x="2872740" y="2552700"/>
            <a:ext cx="549190" cy="87383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717230-5634-42EC-9F46-13018590762F}"/>
              </a:ext>
            </a:extLst>
          </p:cNvPr>
          <p:cNvSpPr/>
          <p:nvPr/>
        </p:nvSpPr>
        <p:spPr>
          <a:xfrm>
            <a:off x="2262433" y="2139885"/>
            <a:ext cx="549190" cy="824295"/>
          </a:xfrm>
          <a:prstGeom prst="rect">
            <a:avLst/>
          </a:prstGeom>
          <a:noFill/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24E05-BE6B-4DC7-B311-B023B5A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45902"/>
          </a:xfrm>
        </p:spPr>
        <p:txBody>
          <a:bodyPr/>
          <a:lstStyle/>
          <a:p>
            <a:pPr algn="ctr"/>
            <a:r>
              <a:rPr lang="en-US" sz="3200" dirty="0"/>
              <a:t>One step prediction ARMA</a:t>
            </a:r>
            <a:endParaRPr lang="en-IN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28774-5596-4C55-9506-BF0A4165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48032"/>
            <a:ext cx="3803904" cy="3931924"/>
          </a:xfrm>
          <a:ln>
            <a:solidFill>
              <a:schemeClr val="bg1"/>
            </a:solidFill>
          </a:ln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From the plot, we can observe that ARMA model is not a good fit for the data.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FC87CA-B905-457E-AB3B-C21E1134A2C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6FC5A-53C9-4F40-AAB3-82B8ABFAC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F61C4-3FD1-4F33-A3B3-6D3166B83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4610" y="1348032"/>
            <a:ext cx="4080142" cy="39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4158e7a3_0_5"/>
          <p:cNvSpPr txBox="1">
            <a:spLocks noGrp="1"/>
          </p:cNvSpPr>
          <p:nvPr>
            <p:ph type="body" idx="1"/>
          </p:nvPr>
        </p:nvSpPr>
        <p:spPr>
          <a:xfrm>
            <a:off x="592797" y="1624341"/>
            <a:ext cx="7745400" cy="317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Problem Statement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Dataset description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Results of Stationarity Test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Time Series Decomposition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Base Models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Multiple Linear Regression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ARMA, SARIMA Models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Conclusion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5" name="Google Shape;65;g7e4158e7a3_0_5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00" cy="636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Agenda</a:t>
            </a:r>
            <a:endParaRPr sz="3200" dirty="0"/>
          </a:p>
        </p:txBody>
      </p:sp>
      <p:sp>
        <p:nvSpPr>
          <p:cNvPr id="66" name="Google Shape;66;g7e4158e7a3_0_5"/>
          <p:cNvSpPr txBox="1">
            <a:spLocks noGrp="1"/>
          </p:cNvSpPr>
          <p:nvPr>
            <p:ph type="sldNum" idx="12"/>
          </p:nvPr>
        </p:nvSpPr>
        <p:spPr>
          <a:xfrm>
            <a:off x="44109" y="6270709"/>
            <a:ext cx="548700" cy="5250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F4DF-7C2E-4A7E-9680-FDD841DE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ACF and PACF plots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8C64-4AB8-41A7-97AD-A638C258C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9B5F5-E6B8-4924-BF25-1A630339E1D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4091E-8466-4F78-9DDE-DF683DF826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B89D5-909E-4BEA-BA6E-05AE233C0B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490" y="1845482"/>
            <a:ext cx="3810359" cy="3434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E1F4D-1AC3-43F3-97FD-38D0A8EB81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4298" y="1762812"/>
            <a:ext cx="3790455" cy="36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4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61F5-CE62-440C-9367-C33E4716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ACF and PACF plots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5AEE-F213-43A6-A843-4273ECB25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2D144-DBAC-4DF2-9F57-22C21AF10BE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22806-CA1F-47AF-BFFF-3E97F1CDD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A79A6-7F91-4790-9F93-84C14AA544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4944" y="1845482"/>
            <a:ext cx="3803903" cy="3434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8FB8-DC23-4056-9E0C-2920EAA82E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6008" y="1845481"/>
            <a:ext cx="3822191" cy="3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5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2321C-35E3-4EDF-8484-47989F91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" y="1409701"/>
            <a:ext cx="7745505" cy="3622004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8B4A3-2429-4F7F-932B-1D8DEC76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SARIMA Model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4933-DA08-4CFF-B738-152AAF1C4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DBD7D-9F70-4383-9ED1-223F0FDBE8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490" y="1300900"/>
            <a:ext cx="7745505" cy="41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ACE4E-AA46-4275-877B-D13D6EDFC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841D1-64F1-4913-ABCB-A16A78D0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One step ahead prediction SARIMA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48FB-3F5E-4A20-AF04-D987F8A54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4D337-D5CE-4DB7-B13F-131AC0D135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247" y="1697672"/>
            <a:ext cx="7756263" cy="34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5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141748-9BEB-44AB-B625-A812D5A9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" y="1861441"/>
            <a:ext cx="7745505" cy="3049924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D17EE-1E21-4905-ABBF-7225ABC6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h-step ahead prediction SARIMA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77C7A-894B-4395-BD7A-C076E228B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E37F3-7E07-4139-8016-6A86B45AD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1278" y="1624406"/>
            <a:ext cx="7643474" cy="34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2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07D00-AFEA-454C-AA97-1F9D839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ACF plot of Residual Errors SARIMA</a:t>
            </a:r>
            <a:endParaRPr lang="en-IN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9C19DF-6A95-49EB-871A-C9B729BF8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of residual error:  13.05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of forecast error:  3.82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 Residual Error: 13.06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MSE forecast Error: 10.10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Q-value: 7.69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E39416-518D-419F-ABE9-29F8555F6FA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5E65-56A9-42C6-B4F0-D9965427B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15604-54A3-47FE-8991-6A9B03D412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8598" y="1742923"/>
            <a:ext cx="3945904" cy="36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34A07-57FA-4BF2-AA3E-F2C594830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conclude that Holt’s winter seasonal is better performing model compared to other models.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taken an extra step by looking at the SARIMA model which also gave good results. Only limitation with the Holt’s winter seasonal is the Q-value which is large compared to SARIMA. But the ACF plot of the residual errors shows that they are white for both Holt’s winter and SARIMA models.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3C523-62C1-42ED-9F0A-F99A322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Conclusion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9D918-4F74-4626-803A-9B43357F6A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98F7E-58B2-4AFE-8AE1-9BC548401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Paper - 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TIME SERIES APPROACH TO SHORT TERM LOAD FORECASTING” published by Martin T. Hagan and Suzanne M. Behr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56CA94-E225-4148-9DA7-EC36751E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References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B65B4-F9C8-4B05-8458-3D08EF681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2375756" y="3007432"/>
            <a:ext cx="4392488" cy="84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ff7bb337_0_6"/>
          <p:cNvSpPr txBox="1">
            <a:spLocks noGrp="1"/>
          </p:cNvSpPr>
          <p:nvPr>
            <p:ph type="body" idx="1"/>
          </p:nvPr>
        </p:nvSpPr>
        <p:spPr>
          <a:xfrm>
            <a:off x="699247" y="1861441"/>
            <a:ext cx="7745400" cy="317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</a:rPr>
              <a:t>To forecast the hourly temperature values of San Francisco state using Time series Models.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9" name="Google Shape;79;g6fff7bb337_0_6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statement</a:t>
            </a:r>
            <a:endParaRPr sz="3200" dirty="0"/>
          </a:p>
        </p:txBody>
      </p:sp>
      <p:sp>
        <p:nvSpPr>
          <p:cNvPr id="80" name="Google Shape;80;g6fff7bb337_0_6"/>
          <p:cNvSpPr txBox="1">
            <a:spLocks noGrp="1"/>
          </p:cNvSpPr>
          <p:nvPr>
            <p:ph type="sldNum" idx="12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339BBA-0B86-482F-B846-D1D7CD2C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Dataset Description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AB96C-BBFB-4141-A1E2-33A4B14CE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8EDB5F-28FA-4345-B717-424B30D1E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9247" y="2169301"/>
            <a:ext cx="797782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of data: Kaggle (https://www.kaggle.com/selfishgene/historical-hourly-weather-data)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dataset contains ~5 years(October 2012- October 2017) of high temporal resolution (hourly measurements) data of various weather attributes,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 temperature, humidity, air pressure, etc. of San Francisco State.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1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1249D-A931-4383-8EF9-D7B00B9C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7" y="1498862"/>
            <a:ext cx="7745505" cy="4015817"/>
          </a:xfrm>
        </p:spPr>
        <p:txBody>
          <a:bodyPr/>
          <a:lstStyle/>
          <a:p>
            <a:pPr marL="228600" indent="0"/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Independent Variables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 - hourly data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Humidity - amount of water vapor in the air in percentage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 Speed - the rate at which air is moving in a particular area (meters/second).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 Direction - degree of direction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Pressure - Standard sea level pressure in hectopascals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/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Dependent Variable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 - San Francisco temperature in kelvin scale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D52A7-34EC-4676-B3C4-C9859048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Independent and Dependent Variables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FE59F-9AF4-4A1D-82AD-AD0711587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97ECB-26D2-4A11-BE34-8DC6BF3C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1316"/>
          </a:xfrm>
        </p:spPr>
        <p:txBody>
          <a:bodyPr/>
          <a:lstStyle/>
          <a:p>
            <a:r>
              <a:rPr lang="en-US" sz="3200" dirty="0"/>
              <a:t>Dependent Variable versus Time</a:t>
            </a:r>
            <a:endParaRPr lang="en-IN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05521D-0007-454E-822C-5FAB9FFB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583703"/>
            <a:ext cx="3382545" cy="3864990"/>
          </a:xfrm>
        </p:spPr>
        <p:txBody>
          <a:bodyPr/>
          <a:lstStyle/>
          <a:p>
            <a:pPr marL="228600" indent="0"/>
            <a:r>
              <a:rPr lang="en-US" dirty="0"/>
              <a:t>Since it is temperature data, we observe a strong seasonality in the data with a seasonal period of 24 and the data is non-linear. So, I have resampled the data based on seasons summer, winter, fall and autumn.</a:t>
            </a:r>
          </a:p>
          <a:p>
            <a:pPr marL="228600" indent="0"/>
            <a:r>
              <a:rPr lang="en-US" dirty="0"/>
              <a:t>Summer season data is taken for doing the predictions.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CF6820-E93B-4DB8-AC4B-43815B12F83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CD910-DDF5-465A-AB54-A35AFD4E17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7BD45-3273-4869-9217-CE59F06B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4" y="1845482"/>
            <a:ext cx="4380710" cy="34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D5F9-E7CA-4C16-AE98-DEBE686E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ACF of Dependent Variable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4D49-766C-45A8-A0DE-4CC4E898C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The autocorrelation coefficients of the lagged values for the resampled data of summer season are significant and are not decaying to zero.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13BE4-D4E6-4976-B2ED-6DF4910FAB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D7293-6AB7-4ADE-A229-0FFB4FFCE9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973C9-225A-43CE-B521-E27502F4AF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3119" y="1578044"/>
            <a:ext cx="4143665" cy="38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5683-7359-4BA3-AA24-3A9C3C69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 Matrix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FB8D-9F53-468F-AB26-A37998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45482"/>
            <a:ext cx="3593969" cy="3434474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We can observe from the heatmap that there is no multicollinearity exists between the dependent variables.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DCCC8-A538-4A29-859F-8EA74F4788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4780E-9F44-4210-85EE-083CD4039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61772-3956-47AC-936E-E309A989CA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71440" y="1578044"/>
            <a:ext cx="4084070" cy="3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374F-53E2-4FA0-80EC-59DAA5B6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569913"/>
            <a:ext cx="7756525" cy="1054100"/>
          </a:xfrm>
        </p:spPr>
        <p:txBody>
          <a:bodyPr/>
          <a:lstStyle/>
          <a:p>
            <a:r>
              <a:rPr lang="en-US" sz="3200" dirty="0"/>
              <a:t>Stationary Test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6DC7-0258-408C-A7BF-1EDD53EE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45482"/>
            <a:ext cx="3803904" cy="3434474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Performed 24th differencing following by 1st differencing on the dependent variable to make the autocorrelation coefficients decay to zero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B162B6-A449-4173-8363-50587D19881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8123B-9961-4603-9E55-079BBC32DAC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</p:spPr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A1751-CD2E-4D9A-8D62-398081EA17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3390" y="1939879"/>
            <a:ext cx="2647479" cy="19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097"/>
      </p:ext>
    </p:extLst>
  </p:cSld>
  <p:clrMapOvr>
    <a:masterClrMapping/>
  </p:clrMapOvr>
</p:sld>
</file>

<file path=ppt/theme/theme1.xml><?xml version="1.0" encoding="utf-8"?>
<a:theme xmlns:a="http://schemas.openxmlformats.org/drawingml/2006/main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643</Words>
  <Application>Microsoft Office PowerPoint</Application>
  <PresentationFormat>On-screen Show (4:3)</PresentationFormat>
  <Paragraphs>98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Book Antiqua</vt:lpstr>
      <vt:lpstr>Calibri</vt:lpstr>
      <vt:lpstr>Arial</vt:lpstr>
      <vt:lpstr>Noto Sans Symbols</vt:lpstr>
      <vt:lpstr>GW General</vt:lpstr>
      <vt:lpstr>PowerPoint Presentation</vt:lpstr>
      <vt:lpstr>Agenda</vt:lpstr>
      <vt:lpstr>Problem statement</vt:lpstr>
      <vt:lpstr>Dataset Description</vt:lpstr>
      <vt:lpstr>Independent and Dependent Variables</vt:lpstr>
      <vt:lpstr>Dependent Variable versus Time</vt:lpstr>
      <vt:lpstr>ACF of Dependent Variable</vt:lpstr>
      <vt:lpstr>Correlation Matrix</vt:lpstr>
      <vt:lpstr>Stationary Test</vt:lpstr>
      <vt:lpstr>Time Series Decomposition</vt:lpstr>
      <vt:lpstr>Time Series Decomposition</vt:lpstr>
      <vt:lpstr>Best Base Model h-step ahead Prediction</vt:lpstr>
      <vt:lpstr>ACF plot of residual error for Best Model</vt:lpstr>
      <vt:lpstr>Results of Base Model</vt:lpstr>
      <vt:lpstr>Multiple Linear Regression</vt:lpstr>
      <vt:lpstr>One step ahead Prediction for Multiple Linear regression</vt:lpstr>
      <vt:lpstr>ACF plot of residual error</vt:lpstr>
      <vt:lpstr>ARMA Model</vt:lpstr>
      <vt:lpstr>One step prediction ARMA</vt:lpstr>
      <vt:lpstr>ACF and PACF plots</vt:lpstr>
      <vt:lpstr>ACF and PACF plots</vt:lpstr>
      <vt:lpstr>SARIMA Model</vt:lpstr>
      <vt:lpstr>One step ahead prediction SARIMA</vt:lpstr>
      <vt:lpstr>h-step ahead prediction SARIMA</vt:lpstr>
      <vt:lpstr>ACF plot of Residual Errors SARIMA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tanaya kavathekar</dc:creator>
  <cp:lastModifiedBy>akhil kumar</cp:lastModifiedBy>
  <cp:revision>39</cp:revision>
  <dcterms:modified xsi:type="dcterms:W3CDTF">2020-12-17T17:56:26Z</dcterms:modified>
</cp:coreProperties>
</file>