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snapToGrid="0">
      <p:cViewPr varScale="1">
        <p:scale>
          <a:sx n="67" d="100"/>
          <a:sy n="67" d="100"/>
        </p:scale>
        <p:origin x="5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D5341-8FB8-4A53-97FF-5A6FC508DF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8E0E8D-EAD6-4654-9547-687F7908A1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511B02-C081-4857-A503-D6EAB9CA1E42}"/>
              </a:ext>
            </a:extLst>
          </p:cNvPr>
          <p:cNvSpPr>
            <a:spLocks noGrp="1"/>
          </p:cNvSpPr>
          <p:nvPr>
            <p:ph type="dt" sz="half" idx="10"/>
          </p:nvPr>
        </p:nvSpPr>
        <p:spPr/>
        <p:txBody>
          <a:bodyPr/>
          <a:lstStyle/>
          <a:p>
            <a:fld id="{CF193FAF-F221-4267-9D83-B6C4947E23FE}" type="datetimeFigureOut">
              <a:rPr lang="en-US" smtClean="0"/>
              <a:t>11/4/2022</a:t>
            </a:fld>
            <a:endParaRPr lang="en-US"/>
          </a:p>
        </p:txBody>
      </p:sp>
      <p:sp>
        <p:nvSpPr>
          <p:cNvPr id="5" name="Footer Placeholder 4">
            <a:extLst>
              <a:ext uri="{FF2B5EF4-FFF2-40B4-BE49-F238E27FC236}">
                <a16:creationId xmlns:a16="http://schemas.microsoft.com/office/drawing/2014/main" id="{82E0A44A-3B95-43FA-A4A5-B78839C59B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F91AB2-4A02-49E6-994E-5FAF13A718B8}"/>
              </a:ext>
            </a:extLst>
          </p:cNvPr>
          <p:cNvSpPr>
            <a:spLocks noGrp="1"/>
          </p:cNvSpPr>
          <p:nvPr>
            <p:ph type="sldNum" sz="quarter" idx="12"/>
          </p:nvPr>
        </p:nvSpPr>
        <p:spPr/>
        <p:txBody>
          <a:bodyPr/>
          <a:lstStyle/>
          <a:p>
            <a:fld id="{0B884F22-C7BD-49FB-B623-DB694DC40640}" type="slidenum">
              <a:rPr lang="en-US" smtClean="0"/>
              <a:t>‹#›</a:t>
            </a:fld>
            <a:endParaRPr lang="en-US"/>
          </a:p>
        </p:txBody>
      </p:sp>
    </p:spTree>
    <p:extLst>
      <p:ext uri="{BB962C8B-B14F-4D97-AF65-F5344CB8AC3E}">
        <p14:creationId xmlns:p14="http://schemas.microsoft.com/office/powerpoint/2010/main" val="3945973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21E12-CF2F-4BE7-840D-5AC5B94E5F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672EB8-4135-4548-9546-B106E50CEB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4AD9B6-4328-440C-8CB2-C909920FAEAE}"/>
              </a:ext>
            </a:extLst>
          </p:cNvPr>
          <p:cNvSpPr>
            <a:spLocks noGrp="1"/>
          </p:cNvSpPr>
          <p:nvPr>
            <p:ph type="dt" sz="half" idx="10"/>
          </p:nvPr>
        </p:nvSpPr>
        <p:spPr/>
        <p:txBody>
          <a:bodyPr/>
          <a:lstStyle/>
          <a:p>
            <a:fld id="{CF193FAF-F221-4267-9D83-B6C4947E23FE}" type="datetimeFigureOut">
              <a:rPr lang="en-US" smtClean="0"/>
              <a:t>11/4/2022</a:t>
            </a:fld>
            <a:endParaRPr lang="en-US"/>
          </a:p>
        </p:txBody>
      </p:sp>
      <p:sp>
        <p:nvSpPr>
          <p:cNvPr id="5" name="Footer Placeholder 4">
            <a:extLst>
              <a:ext uri="{FF2B5EF4-FFF2-40B4-BE49-F238E27FC236}">
                <a16:creationId xmlns:a16="http://schemas.microsoft.com/office/drawing/2014/main" id="{13B8B7CE-F407-47B2-BE5D-D1AE70BE1E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8D30CF-4CE2-4998-AB2F-49E2A42C6932}"/>
              </a:ext>
            </a:extLst>
          </p:cNvPr>
          <p:cNvSpPr>
            <a:spLocks noGrp="1"/>
          </p:cNvSpPr>
          <p:nvPr>
            <p:ph type="sldNum" sz="quarter" idx="12"/>
          </p:nvPr>
        </p:nvSpPr>
        <p:spPr/>
        <p:txBody>
          <a:bodyPr/>
          <a:lstStyle/>
          <a:p>
            <a:fld id="{0B884F22-C7BD-49FB-B623-DB694DC40640}" type="slidenum">
              <a:rPr lang="en-US" smtClean="0"/>
              <a:t>‹#›</a:t>
            </a:fld>
            <a:endParaRPr lang="en-US"/>
          </a:p>
        </p:txBody>
      </p:sp>
    </p:spTree>
    <p:extLst>
      <p:ext uri="{BB962C8B-B14F-4D97-AF65-F5344CB8AC3E}">
        <p14:creationId xmlns:p14="http://schemas.microsoft.com/office/powerpoint/2010/main" val="3142614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7BE385-29DA-44D5-8A6B-24EA1B147E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B6486D-DCCD-4EE0-8791-D61089E4D9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1C4555-15AF-4135-8026-418F9F08AAFE}"/>
              </a:ext>
            </a:extLst>
          </p:cNvPr>
          <p:cNvSpPr>
            <a:spLocks noGrp="1"/>
          </p:cNvSpPr>
          <p:nvPr>
            <p:ph type="dt" sz="half" idx="10"/>
          </p:nvPr>
        </p:nvSpPr>
        <p:spPr/>
        <p:txBody>
          <a:bodyPr/>
          <a:lstStyle/>
          <a:p>
            <a:fld id="{CF193FAF-F221-4267-9D83-B6C4947E23FE}" type="datetimeFigureOut">
              <a:rPr lang="en-US" smtClean="0"/>
              <a:t>11/4/2022</a:t>
            </a:fld>
            <a:endParaRPr lang="en-US"/>
          </a:p>
        </p:txBody>
      </p:sp>
      <p:sp>
        <p:nvSpPr>
          <p:cNvPr id="5" name="Footer Placeholder 4">
            <a:extLst>
              <a:ext uri="{FF2B5EF4-FFF2-40B4-BE49-F238E27FC236}">
                <a16:creationId xmlns:a16="http://schemas.microsoft.com/office/drawing/2014/main" id="{0F8E67D3-AD26-4715-886C-43F5F6173F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E3AEC-87C6-432F-BB12-0E2375EAB799}"/>
              </a:ext>
            </a:extLst>
          </p:cNvPr>
          <p:cNvSpPr>
            <a:spLocks noGrp="1"/>
          </p:cNvSpPr>
          <p:nvPr>
            <p:ph type="sldNum" sz="quarter" idx="12"/>
          </p:nvPr>
        </p:nvSpPr>
        <p:spPr/>
        <p:txBody>
          <a:bodyPr/>
          <a:lstStyle/>
          <a:p>
            <a:fld id="{0B884F22-C7BD-49FB-B623-DB694DC40640}" type="slidenum">
              <a:rPr lang="en-US" smtClean="0"/>
              <a:t>‹#›</a:t>
            </a:fld>
            <a:endParaRPr lang="en-US"/>
          </a:p>
        </p:txBody>
      </p:sp>
    </p:spTree>
    <p:extLst>
      <p:ext uri="{BB962C8B-B14F-4D97-AF65-F5344CB8AC3E}">
        <p14:creationId xmlns:p14="http://schemas.microsoft.com/office/powerpoint/2010/main" val="2373821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649A9-A0F9-4DF7-9BB3-C3FAA3DBC7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0BA570-30B0-40D4-A9A1-EBBC29E53A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F2046B-E40F-4454-9637-4361AF88158C}"/>
              </a:ext>
            </a:extLst>
          </p:cNvPr>
          <p:cNvSpPr>
            <a:spLocks noGrp="1"/>
          </p:cNvSpPr>
          <p:nvPr>
            <p:ph type="dt" sz="half" idx="10"/>
          </p:nvPr>
        </p:nvSpPr>
        <p:spPr/>
        <p:txBody>
          <a:bodyPr/>
          <a:lstStyle/>
          <a:p>
            <a:fld id="{CF193FAF-F221-4267-9D83-B6C4947E23FE}" type="datetimeFigureOut">
              <a:rPr lang="en-US" smtClean="0"/>
              <a:t>11/4/2022</a:t>
            </a:fld>
            <a:endParaRPr lang="en-US"/>
          </a:p>
        </p:txBody>
      </p:sp>
      <p:sp>
        <p:nvSpPr>
          <p:cNvPr id="5" name="Footer Placeholder 4">
            <a:extLst>
              <a:ext uri="{FF2B5EF4-FFF2-40B4-BE49-F238E27FC236}">
                <a16:creationId xmlns:a16="http://schemas.microsoft.com/office/drawing/2014/main" id="{2512CF53-ABE6-48D5-BFF6-19EA720E2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AFE811-5604-4EA9-9F25-352B08E503C0}"/>
              </a:ext>
            </a:extLst>
          </p:cNvPr>
          <p:cNvSpPr>
            <a:spLocks noGrp="1"/>
          </p:cNvSpPr>
          <p:nvPr>
            <p:ph type="sldNum" sz="quarter" idx="12"/>
          </p:nvPr>
        </p:nvSpPr>
        <p:spPr/>
        <p:txBody>
          <a:bodyPr/>
          <a:lstStyle/>
          <a:p>
            <a:fld id="{0B884F22-C7BD-49FB-B623-DB694DC40640}" type="slidenum">
              <a:rPr lang="en-US" smtClean="0"/>
              <a:t>‹#›</a:t>
            </a:fld>
            <a:endParaRPr lang="en-US"/>
          </a:p>
        </p:txBody>
      </p:sp>
    </p:spTree>
    <p:extLst>
      <p:ext uri="{BB962C8B-B14F-4D97-AF65-F5344CB8AC3E}">
        <p14:creationId xmlns:p14="http://schemas.microsoft.com/office/powerpoint/2010/main" val="3911644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A6D09-4DF0-442B-B2DB-0AC3CBE4B9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8D2DBC-EA3B-42C4-A867-73E0C4EEBA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02BDB3-0B6F-4174-A4F1-2E71C55D8749}"/>
              </a:ext>
            </a:extLst>
          </p:cNvPr>
          <p:cNvSpPr>
            <a:spLocks noGrp="1"/>
          </p:cNvSpPr>
          <p:nvPr>
            <p:ph type="dt" sz="half" idx="10"/>
          </p:nvPr>
        </p:nvSpPr>
        <p:spPr/>
        <p:txBody>
          <a:bodyPr/>
          <a:lstStyle/>
          <a:p>
            <a:fld id="{CF193FAF-F221-4267-9D83-B6C4947E23FE}" type="datetimeFigureOut">
              <a:rPr lang="en-US" smtClean="0"/>
              <a:t>11/4/2022</a:t>
            </a:fld>
            <a:endParaRPr lang="en-US"/>
          </a:p>
        </p:txBody>
      </p:sp>
      <p:sp>
        <p:nvSpPr>
          <p:cNvPr id="5" name="Footer Placeholder 4">
            <a:extLst>
              <a:ext uri="{FF2B5EF4-FFF2-40B4-BE49-F238E27FC236}">
                <a16:creationId xmlns:a16="http://schemas.microsoft.com/office/drawing/2014/main" id="{C70C1B65-D63E-4950-9303-227FFB3353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C038D-A5BF-4DAE-8D61-A26969483EC2}"/>
              </a:ext>
            </a:extLst>
          </p:cNvPr>
          <p:cNvSpPr>
            <a:spLocks noGrp="1"/>
          </p:cNvSpPr>
          <p:nvPr>
            <p:ph type="sldNum" sz="quarter" idx="12"/>
          </p:nvPr>
        </p:nvSpPr>
        <p:spPr/>
        <p:txBody>
          <a:bodyPr/>
          <a:lstStyle/>
          <a:p>
            <a:fld id="{0B884F22-C7BD-49FB-B623-DB694DC40640}" type="slidenum">
              <a:rPr lang="en-US" smtClean="0"/>
              <a:t>‹#›</a:t>
            </a:fld>
            <a:endParaRPr lang="en-US"/>
          </a:p>
        </p:txBody>
      </p:sp>
    </p:spTree>
    <p:extLst>
      <p:ext uri="{BB962C8B-B14F-4D97-AF65-F5344CB8AC3E}">
        <p14:creationId xmlns:p14="http://schemas.microsoft.com/office/powerpoint/2010/main" val="2542357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520E7-6DEE-4E2C-BD04-4E4188FFCB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3CDE20-549F-4172-A58B-86F00784DF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78D62E-4A70-4366-8D7C-F43F4982E0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524951-2F8A-4750-B132-67C692E8CCB2}"/>
              </a:ext>
            </a:extLst>
          </p:cNvPr>
          <p:cNvSpPr>
            <a:spLocks noGrp="1"/>
          </p:cNvSpPr>
          <p:nvPr>
            <p:ph type="dt" sz="half" idx="10"/>
          </p:nvPr>
        </p:nvSpPr>
        <p:spPr/>
        <p:txBody>
          <a:bodyPr/>
          <a:lstStyle/>
          <a:p>
            <a:fld id="{CF193FAF-F221-4267-9D83-B6C4947E23FE}" type="datetimeFigureOut">
              <a:rPr lang="en-US" smtClean="0"/>
              <a:t>11/4/2022</a:t>
            </a:fld>
            <a:endParaRPr lang="en-US"/>
          </a:p>
        </p:txBody>
      </p:sp>
      <p:sp>
        <p:nvSpPr>
          <p:cNvPr id="6" name="Footer Placeholder 5">
            <a:extLst>
              <a:ext uri="{FF2B5EF4-FFF2-40B4-BE49-F238E27FC236}">
                <a16:creationId xmlns:a16="http://schemas.microsoft.com/office/drawing/2014/main" id="{82CE591D-9687-45B6-A107-1E512A89F2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78FC21-8797-4425-91E8-826F3FA3548B}"/>
              </a:ext>
            </a:extLst>
          </p:cNvPr>
          <p:cNvSpPr>
            <a:spLocks noGrp="1"/>
          </p:cNvSpPr>
          <p:nvPr>
            <p:ph type="sldNum" sz="quarter" idx="12"/>
          </p:nvPr>
        </p:nvSpPr>
        <p:spPr/>
        <p:txBody>
          <a:bodyPr/>
          <a:lstStyle/>
          <a:p>
            <a:fld id="{0B884F22-C7BD-49FB-B623-DB694DC40640}" type="slidenum">
              <a:rPr lang="en-US" smtClean="0"/>
              <a:t>‹#›</a:t>
            </a:fld>
            <a:endParaRPr lang="en-US"/>
          </a:p>
        </p:txBody>
      </p:sp>
    </p:spTree>
    <p:extLst>
      <p:ext uri="{BB962C8B-B14F-4D97-AF65-F5344CB8AC3E}">
        <p14:creationId xmlns:p14="http://schemas.microsoft.com/office/powerpoint/2010/main" val="1381942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2D033-386A-45B1-A9E5-8F8754AE3D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40A632-E4A1-40F3-8EF2-71B92D2F10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DB48D8-0A97-4DEA-A8C9-18B5ECF910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8C8E27-78F5-488C-B2C7-380A00A2FA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5DDFBC-DF73-476D-BFD8-72EF56F641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652678-64D6-4683-AFED-78AD91822D18}"/>
              </a:ext>
            </a:extLst>
          </p:cNvPr>
          <p:cNvSpPr>
            <a:spLocks noGrp="1"/>
          </p:cNvSpPr>
          <p:nvPr>
            <p:ph type="dt" sz="half" idx="10"/>
          </p:nvPr>
        </p:nvSpPr>
        <p:spPr/>
        <p:txBody>
          <a:bodyPr/>
          <a:lstStyle/>
          <a:p>
            <a:fld id="{CF193FAF-F221-4267-9D83-B6C4947E23FE}" type="datetimeFigureOut">
              <a:rPr lang="en-US" smtClean="0"/>
              <a:t>11/4/2022</a:t>
            </a:fld>
            <a:endParaRPr lang="en-US"/>
          </a:p>
        </p:txBody>
      </p:sp>
      <p:sp>
        <p:nvSpPr>
          <p:cNvPr id="8" name="Footer Placeholder 7">
            <a:extLst>
              <a:ext uri="{FF2B5EF4-FFF2-40B4-BE49-F238E27FC236}">
                <a16:creationId xmlns:a16="http://schemas.microsoft.com/office/drawing/2014/main" id="{6B2B9D49-878A-48AB-AF47-0FF6CD719D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F0B51E-FD1E-4407-8BB1-438920DAC2DE}"/>
              </a:ext>
            </a:extLst>
          </p:cNvPr>
          <p:cNvSpPr>
            <a:spLocks noGrp="1"/>
          </p:cNvSpPr>
          <p:nvPr>
            <p:ph type="sldNum" sz="quarter" idx="12"/>
          </p:nvPr>
        </p:nvSpPr>
        <p:spPr/>
        <p:txBody>
          <a:bodyPr/>
          <a:lstStyle/>
          <a:p>
            <a:fld id="{0B884F22-C7BD-49FB-B623-DB694DC40640}" type="slidenum">
              <a:rPr lang="en-US" smtClean="0"/>
              <a:t>‹#›</a:t>
            </a:fld>
            <a:endParaRPr lang="en-US"/>
          </a:p>
        </p:txBody>
      </p:sp>
    </p:spTree>
    <p:extLst>
      <p:ext uri="{BB962C8B-B14F-4D97-AF65-F5344CB8AC3E}">
        <p14:creationId xmlns:p14="http://schemas.microsoft.com/office/powerpoint/2010/main" val="1882561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6D1B-668E-4A46-A194-690987D715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15F773-B23B-42FB-A3D9-A3736D19435D}"/>
              </a:ext>
            </a:extLst>
          </p:cNvPr>
          <p:cNvSpPr>
            <a:spLocks noGrp="1"/>
          </p:cNvSpPr>
          <p:nvPr>
            <p:ph type="dt" sz="half" idx="10"/>
          </p:nvPr>
        </p:nvSpPr>
        <p:spPr/>
        <p:txBody>
          <a:bodyPr/>
          <a:lstStyle/>
          <a:p>
            <a:fld id="{CF193FAF-F221-4267-9D83-B6C4947E23FE}" type="datetimeFigureOut">
              <a:rPr lang="en-US" smtClean="0"/>
              <a:t>11/4/2022</a:t>
            </a:fld>
            <a:endParaRPr lang="en-US"/>
          </a:p>
        </p:txBody>
      </p:sp>
      <p:sp>
        <p:nvSpPr>
          <p:cNvPr id="4" name="Footer Placeholder 3">
            <a:extLst>
              <a:ext uri="{FF2B5EF4-FFF2-40B4-BE49-F238E27FC236}">
                <a16:creationId xmlns:a16="http://schemas.microsoft.com/office/drawing/2014/main" id="{F900DF56-FDF7-4579-8739-8EDA1BCB64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676082-BE97-4382-8459-0D39D11FF511}"/>
              </a:ext>
            </a:extLst>
          </p:cNvPr>
          <p:cNvSpPr>
            <a:spLocks noGrp="1"/>
          </p:cNvSpPr>
          <p:nvPr>
            <p:ph type="sldNum" sz="quarter" idx="12"/>
          </p:nvPr>
        </p:nvSpPr>
        <p:spPr/>
        <p:txBody>
          <a:bodyPr/>
          <a:lstStyle/>
          <a:p>
            <a:fld id="{0B884F22-C7BD-49FB-B623-DB694DC40640}" type="slidenum">
              <a:rPr lang="en-US" smtClean="0"/>
              <a:t>‹#›</a:t>
            </a:fld>
            <a:endParaRPr lang="en-US"/>
          </a:p>
        </p:txBody>
      </p:sp>
    </p:spTree>
    <p:extLst>
      <p:ext uri="{BB962C8B-B14F-4D97-AF65-F5344CB8AC3E}">
        <p14:creationId xmlns:p14="http://schemas.microsoft.com/office/powerpoint/2010/main" val="1978073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A9EF61-FA3D-4CF9-985E-524147E88031}"/>
              </a:ext>
            </a:extLst>
          </p:cNvPr>
          <p:cNvSpPr>
            <a:spLocks noGrp="1"/>
          </p:cNvSpPr>
          <p:nvPr>
            <p:ph type="dt" sz="half" idx="10"/>
          </p:nvPr>
        </p:nvSpPr>
        <p:spPr/>
        <p:txBody>
          <a:bodyPr/>
          <a:lstStyle/>
          <a:p>
            <a:fld id="{CF193FAF-F221-4267-9D83-B6C4947E23FE}" type="datetimeFigureOut">
              <a:rPr lang="en-US" smtClean="0"/>
              <a:t>11/4/2022</a:t>
            </a:fld>
            <a:endParaRPr lang="en-US"/>
          </a:p>
        </p:txBody>
      </p:sp>
      <p:sp>
        <p:nvSpPr>
          <p:cNvPr id="3" name="Footer Placeholder 2">
            <a:extLst>
              <a:ext uri="{FF2B5EF4-FFF2-40B4-BE49-F238E27FC236}">
                <a16:creationId xmlns:a16="http://schemas.microsoft.com/office/drawing/2014/main" id="{9B74033B-F9F9-413B-8876-3D81B837B4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B42B00-0434-4C32-8580-DE860874A676}"/>
              </a:ext>
            </a:extLst>
          </p:cNvPr>
          <p:cNvSpPr>
            <a:spLocks noGrp="1"/>
          </p:cNvSpPr>
          <p:nvPr>
            <p:ph type="sldNum" sz="quarter" idx="12"/>
          </p:nvPr>
        </p:nvSpPr>
        <p:spPr/>
        <p:txBody>
          <a:bodyPr/>
          <a:lstStyle/>
          <a:p>
            <a:fld id="{0B884F22-C7BD-49FB-B623-DB694DC40640}" type="slidenum">
              <a:rPr lang="en-US" smtClean="0"/>
              <a:t>‹#›</a:t>
            </a:fld>
            <a:endParaRPr lang="en-US"/>
          </a:p>
        </p:txBody>
      </p:sp>
    </p:spTree>
    <p:extLst>
      <p:ext uri="{BB962C8B-B14F-4D97-AF65-F5344CB8AC3E}">
        <p14:creationId xmlns:p14="http://schemas.microsoft.com/office/powerpoint/2010/main" val="2035303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FDC85-F798-4CFC-9B18-F9735845ED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1E5FE3-8CB9-40B4-802F-275D5D779D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53D85E-D318-4CB3-A39B-7A8296DD8B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38C8E9-549A-4C6E-BBE7-6B3957749EB7}"/>
              </a:ext>
            </a:extLst>
          </p:cNvPr>
          <p:cNvSpPr>
            <a:spLocks noGrp="1"/>
          </p:cNvSpPr>
          <p:nvPr>
            <p:ph type="dt" sz="half" idx="10"/>
          </p:nvPr>
        </p:nvSpPr>
        <p:spPr/>
        <p:txBody>
          <a:bodyPr/>
          <a:lstStyle/>
          <a:p>
            <a:fld id="{CF193FAF-F221-4267-9D83-B6C4947E23FE}" type="datetimeFigureOut">
              <a:rPr lang="en-US" smtClean="0"/>
              <a:t>11/4/2022</a:t>
            </a:fld>
            <a:endParaRPr lang="en-US"/>
          </a:p>
        </p:txBody>
      </p:sp>
      <p:sp>
        <p:nvSpPr>
          <p:cNvPr id="6" name="Footer Placeholder 5">
            <a:extLst>
              <a:ext uri="{FF2B5EF4-FFF2-40B4-BE49-F238E27FC236}">
                <a16:creationId xmlns:a16="http://schemas.microsoft.com/office/drawing/2014/main" id="{731ABE08-8FB3-4817-B733-1F7928D0A4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E296AC-90F4-4803-9CDE-12281D8744EC}"/>
              </a:ext>
            </a:extLst>
          </p:cNvPr>
          <p:cNvSpPr>
            <a:spLocks noGrp="1"/>
          </p:cNvSpPr>
          <p:nvPr>
            <p:ph type="sldNum" sz="quarter" idx="12"/>
          </p:nvPr>
        </p:nvSpPr>
        <p:spPr/>
        <p:txBody>
          <a:bodyPr/>
          <a:lstStyle/>
          <a:p>
            <a:fld id="{0B884F22-C7BD-49FB-B623-DB694DC40640}" type="slidenum">
              <a:rPr lang="en-US" smtClean="0"/>
              <a:t>‹#›</a:t>
            </a:fld>
            <a:endParaRPr lang="en-US"/>
          </a:p>
        </p:txBody>
      </p:sp>
    </p:spTree>
    <p:extLst>
      <p:ext uri="{BB962C8B-B14F-4D97-AF65-F5344CB8AC3E}">
        <p14:creationId xmlns:p14="http://schemas.microsoft.com/office/powerpoint/2010/main" val="1686924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B6138-FC74-4655-911C-BFBC4B881A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E148B1-643D-4030-ADC6-642ADDD349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E107F1-C55C-4476-AD79-CA299FC1C3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F0CD1-38F1-4AE1-80D0-0B5225DAC391}"/>
              </a:ext>
            </a:extLst>
          </p:cNvPr>
          <p:cNvSpPr>
            <a:spLocks noGrp="1"/>
          </p:cNvSpPr>
          <p:nvPr>
            <p:ph type="dt" sz="half" idx="10"/>
          </p:nvPr>
        </p:nvSpPr>
        <p:spPr/>
        <p:txBody>
          <a:bodyPr/>
          <a:lstStyle/>
          <a:p>
            <a:fld id="{CF193FAF-F221-4267-9D83-B6C4947E23FE}" type="datetimeFigureOut">
              <a:rPr lang="en-US" smtClean="0"/>
              <a:t>11/4/2022</a:t>
            </a:fld>
            <a:endParaRPr lang="en-US"/>
          </a:p>
        </p:txBody>
      </p:sp>
      <p:sp>
        <p:nvSpPr>
          <p:cNvPr id="6" name="Footer Placeholder 5">
            <a:extLst>
              <a:ext uri="{FF2B5EF4-FFF2-40B4-BE49-F238E27FC236}">
                <a16:creationId xmlns:a16="http://schemas.microsoft.com/office/drawing/2014/main" id="{A88DC5C0-5C9E-4A48-BE80-3B42DB7D5F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EEFA06-2898-4C57-BB19-C04B1D271B27}"/>
              </a:ext>
            </a:extLst>
          </p:cNvPr>
          <p:cNvSpPr>
            <a:spLocks noGrp="1"/>
          </p:cNvSpPr>
          <p:nvPr>
            <p:ph type="sldNum" sz="quarter" idx="12"/>
          </p:nvPr>
        </p:nvSpPr>
        <p:spPr/>
        <p:txBody>
          <a:bodyPr/>
          <a:lstStyle/>
          <a:p>
            <a:fld id="{0B884F22-C7BD-49FB-B623-DB694DC40640}" type="slidenum">
              <a:rPr lang="en-US" smtClean="0"/>
              <a:t>‹#›</a:t>
            </a:fld>
            <a:endParaRPr lang="en-US"/>
          </a:p>
        </p:txBody>
      </p:sp>
    </p:spTree>
    <p:extLst>
      <p:ext uri="{BB962C8B-B14F-4D97-AF65-F5344CB8AC3E}">
        <p14:creationId xmlns:p14="http://schemas.microsoft.com/office/powerpoint/2010/main" val="60917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F46803-E62C-4C94-A869-4B62DFAD91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00D12E-F6B3-4794-97E9-BDADE9EA9D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CD927F-4AA9-4B02-9454-477A51A230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93FAF-F221-4267-9D83-B6C4947E23FE}" type="datetimeFigureOut">
              <a:rPr lang="en-US" smtClean="0"/>
              <a:t>11/4/2022</a:t>
            </a:fld>
            <a:endParaRPr lang="en-US"/>
          </a:p>
        </p:txBody>
      </p:sp>
      <p:sp>
        <p:nvSpPr>
          <p:cNvPr id="5" name="Footer Placeholder 4">
            <a:extLst>
              <a:ext uri="{FF2B5EF4-FFF2-40B4-BE49-F238E27FC236}">
                <a16:creationId xmlns:a16="http://schemas.microsoft.com/office/drawing/2014/main" id="{21E4F063-6F01-460E-AA49-920691440C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79C36F-ADD6-48AE-A988-FA21A289C3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884F22-C7BD-49FB-B623-DB694DC40640}" type="slidenum">
              <a:rPr lang="en-US" smtClean="0"/>
              <a:t>‹#›</a:t>
            </a:fld>
            <a:endParaRPr lang="en-US"/>
          </a:p>
        </p:txBody>
      </p:sp>
    </p:spTree>
    <p:extLst>
      <p:ext uri="{BB962C8B-B14F-4D97-AF65-F5344CB8AC3E}">
        <p14:creationId xmlns:p14="http://schemas.microsoft.com/office/powerpoint/2010/main" val="469139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25BA86-C191-4706-8D1C-B58B59664EF2}"/>
              </a:ext>
            </a:extLst>
          </p:cNvPr>
          <p:cNvSpPr txBox="1"/>
          <p:nvPr/>
        </p:nvSpPr>
        <p:spPr>
          <a:xfrm>
            <a:off x="66675" y="76200"/>
            <a:ext cx="11991975" cy="5570756"/>
          </a:xfrm>
          <a:prstGeom prst="rect">
            <a:avLst/>
          </a:prstGeom>
          <a:noFill/>
        </p:spPr>
        <p:txBody>
          <a:bodyPr wrap="square" rtlCol="0">
            <a:spAutoFit/>
          </a:bodyPr>
          <a:lstStyle/>
          <a:p>
            <a:r>
              <a:rPr lang="en-US" sz="2400" b="1" dirty="0"/>
              <a:t>						Serialization :</a:t>
            </a:r>
          </a:p>
          <a:p>
            <a:endParaRPr lang="en-US" dirty="0"/>
          </a:p>
          <a:p>
            <a:r>
              <a:rPr lang="en-US" sz="2400" b="1" dirty="0"/>
              <a:t>Introduction:</a:t>
            </a:r>
          </a:p>
          <a:p>
            <a:r>
              <a:rPr lang="en-US" b="1" dirty="0"/>
              <a:t>Serialization</a:t>
            </a:r>
          </a:p>
          <a:p>
            <a:r>
              <a:rPr lang="en-US" dirty="0"/>
              <a:t>The process of writing state of an object to a file is called serialization But strictly speaking it is the process of converting an object from java supported form into either file supported form or network supported form .</a:t>
            </a:r>
          </a:p>
          <a:p>
            <a:endParaRPr lang="en-US" dirty="0"/>
          </a:p>
          <a:p>
            <a:r>
              <a:rPr lang="en-US" dirty="0"/>
              <a:t>By using </a:t>
            </a:r>
            <a:r>
              <a:rPr lang="en-US" dirty="0" err="1"/>
              <a:t>FileOutputStream</a:t>
            </a:r>
            <a:r>
              <a:rPr lang="en-US" dirty="0"/>
              <a:t> and </a:t>
            </a:r>
            <a:r>
              <a:rPr lang="en-US" dirty="0" err="1"/>
              <a:t>ObjectOutputStream</a:t>
            </a:r>
            <a:r>
              <a:rPr lang="en-US" dirty="0"/>
              <a:t> classes we can implement </a:t>
            </a:r>
            <a:r>
              <a:rPr lang="en-US" dirty="0" err="1"/>
              <a:t>Serailaization</a:t>
            </a:r>
            <a:r>
              <a:rPr lang="en-US" dirty="0"/>
              <a:t> </a:t>
            </a:r>
          </a:p>
          <a:p>
            <a:endParaRPr lang="en-US" dirty="0"/>
          </a:p>
          <a:p>
            <a:endParaRPr lang="en-US" dirty="0"/>
          </a:p>
          <a:p>
            <a:endParaRPr lang="en-US" dirty="0"/>
          </a:p>
          <a:p>
            <a:endParaRPr lang="en-US" dirty="0"/>
          </a:p>
          <a:p>
            <a:r>
              <a:rPr lang="en-US" sz="2000" b="1" dirty="0" err="1"/>
              <a:t>DeSerialization</a:t>
            </a:r>
            <a:endParaRPr lang="en-US" sz="2000" b="1" dirty="0"/>
          </a:p>
          <a:p>
            <a:r>
              <a:rPr lang="en-US" dirty="0"/>
              <a:t>The process of reading state of an object from the file is called deserialization </a:t>
            </a:r>
          </a:p>
          <a:p>
            <a:r>
              <a:rPr lang="en-US" dirty="0"/>
              <a:t>But strictly speaking It is the process of converting an object from either file </a:t>
            </a:r>
          </a:p>
          <a:p>
            <a:r>
              <a:rPr lang="en-US" dirty="0"/>
              <a:t>Supported form or network supported form into java supported form </a:t>
            </a:r>
          </a:p>
          <a:p>
            <a:endParaRPr lang="en-US" dirty="0"/>
          </a:p>
          <a:p>
            <a:r>
              <a:rPr lang="en-US" dirty="0"/>
              <a:t>By using </a:t>
            </a:r>
            <a:r>
              <a:rPr lang="en-US" dirty="0" err="1"/>
              <a:t>FileInputStream</a:t>
            </a:r>
            <a:r>
              <a:rPr lang="en-US" dirty="0"/>
              <a:t> and </a:t>
            </a:r>
            <a:r>
              <a:rPr lang="en-US" dirty="0" err="1"/>
              <a:t>ObjectInputStream</a:t>
            </a:r>
            <a:r>
              <a:rPr lang="en-US" dirty="0"/>
              <a:t> classes we can implement Deserialization </a:t>
            </a:r>
          </a:p>
          <a:p>
            <a:endParaRPr lang="en-US" dirty="0"/>
          </a:p>
        </p:txBody>
      </p:sp>
      <p:pic>
        <p:nvPicPr>
          <p:cNvPr id="6" name="Picture 5">
            <a:extLst>
              <a:ext uri="{FF2B5EF4-FFF2-40B4-BE49-F238E27FC236}">
                <a16:creationId xmlns:a16="http://schemas.microsoft.com/office/drawing/2014/main" id="{84F8F5A3-1413-4279-8D9A-0E257A616F60}"/>
              </a:ext>
            </a:extLst>
          </p:cNvPr>
          <p:cNvPicPr>
            <a:picLocks noChangeAspect="1"/>
          </p:cNvPicPr>
          <p:nvPr/>
        </p:nvPicPr>
        <p:blipFill>
          <a:blip r:embed="rId2"/>
          <a:stretch>
            <a:fillRect/>
          </a:stretch>
        </p:blipFill>
        <p:spPr>
          <a:xfrm>
            <a:off x="7572375" y="2569191"/>
            <a:ext cx="4367592" cy="1945660"/>
          </a:xfrm>
          <a:prstGeom prst="rect">
            <a:avLst/>
          </a:prstGeom>
        </p:spPr>
      </p:pic>
      <p:pic>
        <p:nvPicPr>
          <p:cNvPr id="8" name="Picture 7">
            <a:extLst>
              <a:ext uri="{FF2B5EF4-FFF2-40B4-BE49-F238E27FC236}">
                <a16:creationId xmlns:a16="http://schemas.microsoft.com/office/drawing/2014/main" id="{6CFBBC05-EB73-4C3D-90CA-3129F7C75B08}"/>
              </a:ext>
            </a:extLst>
          </p:cNvPr>
          <p:cNvPicPr>
            <a:picLocks noChangeAspect="1"/>
          </p:cNvPicPr>
          <p:nvPr/>
        </p:nvPicPr>
        <p:blipFill>
          <a:blip r:embed="rId3"/>
          <a:stretch>
            <a:fillRect/>
          </a:stretch>
        </p:blipFill>
        <p:spPr>
          <a:xfrm>
            <a:off x="8672146" y="4972550"/>
            <a:ext cx="3453179" cy="1704655"/>
          </a:xfrm>
          <a:prstGeom prst="rect">
            <a:avLst/>
          </a:prstGeom>
        </p:spPr>
      </p:pic>
    </p:spTree>
    <p:extLst>
      <p:ext uri="{BB962C8B-B14F-4D97-AF65-F5344CB8AC3E}">
        <p14:creationId xmlns:p14="http://schemas.microsoft.com/office/powerpoint/2010/main" val="2015010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D4586A-1491-4926-B67B-BF6398D8BA88}"/>
              </a:ext>
            </a:extLst>
          </p:cNvPr>
          <p:cNvSpPr txBox="1"/>
          <p:nvPr/>
        </p:nvSpPr>
        <p:spPr>
          <a:xfrm>
            <a:off x="85725" y="142875"/>
            <a:ext cx="11953875" cy="923330"/>
          </a:xfrm>
          <a:prstGeom prst="rect">
            <a:avLst/>
          </a:prstGeom>
          <a:noFill/>
        </p:spPr>
        <p:txBody>
          <a:bodyPr wrap="square" rtlCol="0">
            <a:spAutoFit/>
          </a:bodyPr>
          <a:lstStyle/>
          <a:p>
            <a:r>
              <a:rPr lang="en-US" dirty="0"/>
              <a:t>While performing each object serialization we have to do extra work In the corresponding class we have to define above methods. For e.g. while performing account object serialization if we required to do extra work in the account class we have to define above methods . </a:t>
            </a:r>
          </a:p>
        </p:txBody>
      </p:sp>
    </p:spTree>
    <p:extLst>
      <p:ext uri="{BB962C8B-B14F-4D97-AF65-F5344CB8AC3E}">
        <p14:creationId xmlns:p14="http://schemas.microsoft.com/office/powerpoint/2010/main" val="275438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9116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0225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467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002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372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7920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6907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5268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625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E68C05-6A7D-4BC1-8148-691CC0043BD5}"/>
              </a:ext>
            </a:extLst>
          </p:cNvPr>
          <p:cNvSpPr txBox="1"/>
          <p:nvPr/>
        </p:nvSpPr>
        <p:spPr>
          <a:xfrm>
            <a:off x="0" y="76200"/>
            <a:ext cx="12115800" cy="6740307"/>
          </a:xfrm>
          <a:prstGeom prst="rect">
            <a:avLst/>
          </a:prstGeom>
          <a:noFill/>
        </p:spPr>
        <p:txBody>
          <a:bodyPr wrap="square" rtlCol="0">
            <a:spAutoFit/>
          </a:bodyPr>
          <a:lstStyle/>
          <a:p>
            <a:r>
              <a:rPr lang="en-US" sz="2000" b="1" dirty="0"/>
              <a:t> Serialization and Deserialization Example :</a:t>
            </a:r>
          </a:p>
          <a:p>
            <a:r>
              <a:rPr lang="en-US" sz="1400" dirty="0"/>
              <a:t>import java.io.*;</a:t>
            </a:r>
          </a:p>
          <a:p>
            <a:r>
              <a:rPr lang="en-US" sz="1400" dirty="0"/>
              <a:t>class Dog implements Serializable{</a:t>
            </a:r>
          </a:p>
          <a:p>
            <a:r>
              <a:rPr lang="en-US" sz="1400" dirty="0"/>
              <a:t>	int </a:t>
            </a:r>
            <a:r>
              <a:rPr lang="en-US" sz="1400" dirty="0" err="1"/>
              <a:t>i</a:t>
            </a:r>
            <a:r>
              <a:rPr lang="en-US" sz="1400" dirty="0"/>
              <a:t> = 10;</a:t>
            </a:r>
          </a:p>
          <a:p>
            <a:r>
              <a:rPr lang="en-US" sz="1400" dirty="0"/>
              <a:t>	int j = 20;</a:t>
            </a:r>
          </a:p>
          <a:p>
            <a:r>
              <a:rPr lang="en-US" sz="1400" dirty="0"/>
              <a:t>}</a:t>
            </a:r>
          </a:p>
          <a:p>
            <a:r>
              <a:rPr lang="en-US" sz="1400" dirty="0"/>
              <a:t>class </a:t>
            </a:r>
            <a:r>
              <a:rPr lang="en-US" sz="1400" dirty="0" err="1"/>
              <a:t>SerializeDemo</a:t>
            </a:r>
            <a:r>
              <a:rPr lang="en-US" sz="1400" dirty="0"/>
              <a:t>{</a:t>
            </a:r>
          </a:p>
          <a:p>
            <a:r>
              <a:rPr lang="en-US" sz="1400" dirty="0"/>
              <a:t>	public static void main(String[] </a:t>
            </a:r>
            <a:r>
              <a:rPr lang="en-US" sz="1400" dirty="0" err="1"/>
              <a:t>args</a:t>
            </a:r>
            <a:r>
              <a:rPr lang="en-US" sz="1400" dirty="0"/>
              <a:t>) throws Exception{</a:t>
            </a:r>
          </a:p>
          <a:p>
            <a:r>
              <a:rPr lang="en-US" sz="1400" dirty="0"/>
              <a:t>		Dog d1 = new Dog();</a:t>
            </a:r>
          </a:p>
          <a:p>
            <a:r>
              <a:rPr lang="en-US" sz="1400" dirty="0"/>
              <a:t>		</a:t>
            </a:r>
          </a:p>
          <a:p>
            <a:r>
              <a:rPr lang="en-US" sz="1400" dirty="0"/>
              <a:t>		</a:t>
            </a:r>
            <a:r>
              <a:rPr lang="en-US" sz="1400" dirty="0" err="1"/>
              <a:t>FileOutputStream</a:t>
            </a:r>
            <a:r>
              <a:rPr lang="en-US" sz="1400" dirty="0"/>
              <a:t> </a:t>
            </a:r>
            <a:r>
              <a:rPr lang="en-US" sz="1400" dirty="0" err="1"/>
              <a:t>fos</a:t>
            </a:r>
            <a:r>
              <a:rPr lang="en-US" sz="1400" dirty="0"/>
              <a:t> = new </a:t>
            </a:r>
            <a:r>
              <a:rPr lang="en-US" sz="1400" dirty="0" err="1"/>
              <a:t>FileOutputStream</a:t>
            </a:r>
            <a:r>
              <a:rPr lang="en-US" sz="1400" dirty="0"/>
              <a:t>("</a:t>
            </a:r>
            <a:r>
              <a:rPr lang="en-US" sz="1400" dirty="0" err="1"/>
              <a:t>abc.ser</a:t>
            </a:r>
            <a:r>
              <a:rPr lang="en-US" sz="1400" dirty="0"/>
              <a:t>");</a:t>
            </a:r>
          </a:p>
          <a:p>
            <a:r>
              <a:rPr lang="en-US" sz="1400" dirty="0"/>
              <a:t>		</a:t>
            </a:r>
            <a:r>
              <a:rPr lang="en-US" sz="1400" dirty="0" err="1"/>
              <a:t>ObjectOutputStream</a:t>
            </a:r>
            <a:r>
              <a:rPr lang="en-US" sz="1400" dirty="0"/>
              <a:t> </a:t>
            </a:r>
            <a:r>
              <a:rPr lang="en-US" sz="1400" dirty="0" err="1"/>
              <a:t>oos</a:t>
            </a:r>
            <a:r>
              <a:rPr lang="en-US" sz="1400" dirty="0"/>
              <a:t> = new </a:t>
            </a:r>
            <a:r>
              <a:rPr lang="en-US" sz="1400" dirty="0" err="1"/>
              <a:t>ObjectOutputStream</a:t>
            </a:r>
            <a:r>
              <a:rPr lang="en-US" sz="1400" dirty="0"/>
              <a:t>(</a:t>
            </a:r>
            <a:r>
              <a:rPr lang="en-US" sz="1400" dirty="0" err="1"/>
              <a:t>fos</a:t>
            </a:r>
            <a:r>
              <a:rPr lang="en-US" sz="1400" dirty="0"/>
              <a:t>);          Serialization</a:t>
            </a:r>
          </a:p>
          <a:p>
            <a:r>
              <a:rPr lang="en-US" sz="1400" dirty="0"/>
              <a:t>		</a:t>
            </a:r>
            <a:r>
              <a:rPr lang="en-US" sz="1400" dirty="0" err="1"/>
              <a:t>oos.writeObject</a:t>
            </a:r>
            <a:r>
              <a:rPr lang="en-US" sz="1400" dirty="0"/>
              <a:t>(d1);</a:t>
            </a:r>
          </a:p>
          <a:p>
            <a:r>
              <a:rPr lang="en-US" sz="1400" dirty="0"/>
              <a:t>		</a:t>
            </a:r>
          </a:p>
          <a:p>
            <a:r>
              <a:rPr lang="en-US" sz="1400" dirty="0"/>
              <a:t>		</a:t>
            </a:r>
            <a:r>
              <a:rPr lang="en-US" sz="1400" dirty="0" err="1"/>
              <a:t>FileInputStream</a:t>
            </a:r>
            <a:r>
              <a:rPr lang="en-US" sz="1400" dirty="0"/>
              <a:t> </a:t>
            </a:r>
            <a:r>
              <a:rPr lang="en-US" sz="1400" dirty="0" err="1"/>
              <a:t>fis</a:t>
            </a:r>
            <a:r>
              <a:rPr lang="en-US" sz="1400" dirty="0"/>
              <a:t> = new </a:t>
            </a:r>
            <a:r>
              <a:rPr lang="en-US" sz="1400" dirty="0" err="1"/>
              <a:t>FileInputStream</a:t>
            </a:r>
            <a:r>
              <a:rPr lang="en-US" sz="1400" dirty="0"/>
              <a:t>("</a:t>
            </a:r>
            <a:r>
              <a:rPr lang="en-US" sz="1400" dirty="0" err="1"/>
              <a:t>abc.ser</a:t>
            </a:r>
            <a:r>
              <a:rPr lang="en-US" sz="1400" dirty="0"/>
              <a:t>");</a:t>
            </a:r>
          </a:p>
          <a:p>
            <a:r>
              <a:rPr lang="en-US" sz="1400" dirty="0"/>
              <a:t>		</a:t>
            </a:r>
            <a:r>
              <a:rPr lang="en-US" sz="1400" dirty="0" err="1"/>
              <a:t>ObjectInputStream</a:t>
            </a:r>
            <a:r>
              <a:rPr lang="en-US" sz="1400" dirty="0"/>
              <a:t> </a:t>
            </a:r>
            <a:r>
              <a:rPr lang="en-US" sz="1400" dirty="0" err="1"/>
              <a:t>ois</a:t>
            </a:r>
            <a:r>
              <a:rPr lang="en-US" sz="1400" dirty="0"/>
              <a:t> = new </a:t>
            </a:r>
            <a:r>
              <a:rPr lang="en-US" sz="1400" dirty="0" err="1"/>
              <a:t>ObjectInputStream</a:t>
            </a:r>
            <a:r>
              <a:rPr lang="en-US" sz="1400" dirty="0"/>
              <a:t>(</a:t>
            </a:r>
            <a:r>
              <a:rPr lang="en-US" sz="1400" dirty="0" err="1"/>
              <a:t>fis</a:t>
            </a:r>
            <a:r>
              <a:rPr lang="en-US" sz="1400" dirty="0"/>
              <a:t>);               Deserialization</a:t>
            </a:r>
          </a:p>
          <a:p>
            <a:r>
              <a:rPr lang="en-US" sz="1400" dirty="0"/>
              <a:t>		Dog d2 = (Dog)</a:t>
            </a:r>
            <a:r>
              <a:rPr lang="en-US" sz="1400" dirty="0" err="1"/>
              <a:t>ois.readObject</a:t>
            </a:r>
            <a:r>
              <a:rPr lang="en-US" sz="1400" dirty="0"/>
              <a:t>();</a:t>
            </a:r>
          </a:p>
          <a:p>
            <a:r>
              <a:rPr lang="en-US" sz="1400" dirty="0"/>
              <a:t>		</a:t>
            </a:r>
          </a:p>
          <a:p>
            <a:r>
              <a:rPr lang="en-US" sz="1400" dirty="0"/>
              <a:t>		</a:t>
            </a:r>
            <a:r>
              <a:rPr lang="en-US" sz="1400" dirty="0" err="1"/>
              <a:t>System.out.println</a:t>
            </a:r>
            <a:r>
              <a:rPr lang="en-US" sz="1400" dirty="0"/>
              <a:t>(d2.i+"---"+d1.i);</a:t>
            </a:r>
          </a:p>
          <a:p>
            <a:r>
              <a:rPr lang="en-US" sz="1400" dirty="0"/>
              <a:t>	}</a:t>
            </a:r>
          </a:p>
          <a:p>
            <a:r>
              <a:rPr lang="en-US" sz="1400" dirty="0"/>
              <a:t>}</a:t>
            </a:r>
          </a:p>
          <a:p>
            <a:endParaRPr lang="en-US" sz="1400" dirty="0"/>
          </a:p>
          <a:p>
            <a:endParaRPr lang="en-US" sz="1400" dirty="0"/>
          </a:p>
          <a:p>
            <a:endParaRPr lang="en-US" sz="1400" dirty="0"/>
          </a:p>
          <a:p>
            <a:r>
              <a:rPr lang="en-US" dirty="0"/>
              <a:t>we can serialize only serializable objects .An object is said to be serializable if and only if the corresponding class implements serializable interface . Serializable interface present in java.io  package and it doesn’t contain any methods . It is marker interface. If we are trying to serialize a non-serializable object then we will get runtime exception saying </a:t>
            </a:r>
            <a:r>
              <a:rPr lang="en-US" dirty="0" err="1"/>
              <a:t>NotSerializableException</a:t>
            </a:r>
            <a:r>
              <a:rPr lang="en-US" dirty="0"/>
              <a:t>. </a:t>
            </a:r>
          </a:p>
          <a:p>
            <a:endParaRPr lang="en-US" dirty="0"/>
          </a:p>
        </p:txBody>
      </p:sp>
      <p:sp>
        <p:nvSpPr>
          <p:cNvPr id="3" name="Right Brace 2">
            <a:extLst>
              <a:ext uri="{FF2B5EF4-FFF2-40B4-BE49-F238E27FC236}">
                <a16:creationId xmlns:a16="http://schemas.microsoft.com/office/drawing/2014/main" id="{2032162B-410A-4ADE-9CA6-9E8F42EADBB2}"/>
              </a:ext>
            </a:extLst>
          </p:cNvPr>
          <p:cNvSpPr/>
          <p:nvPr/>
        </p:nvSpPr>
        <p:spPr>
          <a:xfrm>
            <a:off x="6172200" y="2409825"/>
            <a:ext cx="257175" cy="5524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Brace 3">
            <a:extLst>
              <a:ext uri="{FF2B5EF4-FFF2-40B4-BE49-F238E27FC236}">
                <a16:creationId xmlns:a16="http://schemas.microsoft.com/office/drawing/2014/main" id="{C6239740-2DA3-42C1-BDE5-48A78E52E2CB}"/>
              </a:ext>
            </a:extLst>
          </p:cNvPr>
          <p:cNvSpPr/>
          <p:nvPr/>
        </p:nvSpPr>
        <p:spPr>
          <a:xfrm>
            <a:off x="6029325" y="3171825"/>
            <a:ext cx="257175" cy="7239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 name="Picture 4">
            <a:extLst>
              <a:ext uri="{FF2B5EF4-FFF2-40B4-BE49-F238E27FC236}">
                <a16:creationId xmlns:a16="http://schemas.microsoft.com/office/drawing/2014/main" id="{C1445CE4-C0AD-429A-B465-278A7814D00C}"/>
              </a:ext>
            </a:extLst>
          </p:cNvPr>
          <p:cNvPicPr>
            <a:picLocks noChangeAspect="1"/>
          </p:cNvPicPr>
          <p:nvPr/>
        </p:nvPicPr>
        <p:blipFill>
          <a:blip r:embed="rId2"/>
          <a:stretch>
            <a:fillRect/>
          </a:stretch>
        </p:blipFill>
        <p:spPr>
          <a:xfrm>
            <a:off x="8457146" y="1947649"/>
            <a:ext cx="3463391" cy="2167151"/>
          </a:xfrm>
          <a:prstGeom prst="rect">
            <a:avLst/>
          </a:prstGeom>
        </p:spPr>
      </p:pic>
    </p:spTree>
    <p:extLst>
      <p:ext uri="{BB962C8B-B14F-4D97-AF65-F5344CB8AC3E}">
        <p14:creationId xmlns:p14="http://schemas.microsoft.com/office/powerpoint/2010/main" val="3700443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3268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6445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3207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7543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5228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4254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3B0935-154A-42A9-BCDC-010998271BA1}"/>
              </a:ext>
            </a:extLst>
          </p:cNvPr>
          <p:cNvSpPr txBox="1"/>
          <p:nvPr/>
        </p:nvSpPr>
        <p:spPr>
          <a:xfrm>
            <a:off x="0" y="0"/>
            <a:ext cx="12011025" cy="4462760"/>
          </a:xfrm>
          <a:prstGeom prst="rect">
            <a:avLst/>
          </a:prstGeom>
          <a:noFill/>
        </p:spPr>
        <p:txBody>
          <a:bodyPr wrap="square" rtlCol="0">
            <a:spAutoFit/>
          </a:bodyPr>
          <a:lstStyle/>
          <a:p>
            <a:r>
              <a:rPr lang="en-US" sz="2400" b="1" dirty="0"/>
              <a:t>Transient Keyword :</a:t>
            </a:r>
          </a:p>
          <a:p>
            <a:r>
              <a:rPr lang="en-US" dirty="0"/>
              <a:t>transient  keyword (modifier) applicable only for variables but not for methods and classes .</a:t>
            </a:r>
          </a:p>
          <a:p>
            <a:r>
              <a:rPr lang="en-US" dirty="0"/>
              <a:t>At the time of serialization if we don’t want to save the value of a particular variable to meet security constraints then we should declare that variable as transient. While performing serialization </a:t>
            </a:r>
            <a:r>
              <a:rPr lang="en-US" dirty="0" err="1"/>
              <a:t>jvm</a:t>
            </a:r>
            <a:r>
              <a:rPr lang="en-US" dirty="0"/>
              <a:t> ignores the original value of transient variable and save the default value to the file .</a:t>
            </a:r>
            <a:r>
              <a:rPr lang="en-US" dirty="0">
                <a:highlight>
                  <a:srgbClr val="FFFF00"/>
                </a:highlight>
              </a:rPr>
              <a:t>Hence transient means not to serialize</a:t>
            </a:r>
            <a:r>
              <a:rPr lang="en-US" dirty="0"/>
              <a:t>  </a:t>
            </a:r>
          </a:p>
          <a:p>
            <a:endParaRPr lang="en-US" dirty="0"/>
          </a:p>
          <a:p>
            <a:endParaRPr lang="en-US" dirty="0"/>
          </a:p>
          <a:p>
            <a:r>
              <a:rPr lang="en-US" sz="2400" b="1" dirty="0"/>
              <a:t>Transient vs static :</a:t>
            </a:r>
          </a:p>
          <a:p>
            <a:r>
              <a:rPr lang="en-US" dirty="0"/>
              <a:t>Static variable is not part of object state and Hence it won’t participate in serialization, due to this declaring static variable as transient there is no use . </a:t>
            </a:r>
          </a:p>
          <a:p>
            <a:endParaRPr lang="en-US" dirty="0"/>
          </a:p>
          <a:p>
            <a:r>
              <a:rPr lang="en-US" sz="2000" b="1" dirty="0"/>
              <a:t>Final vs Transient</a:t>
            </a:r>
          </a:p>
          <a:p>
            <a:r>
              <a:rPr lang="en-US" dirty="0"/>
              <a:t>Final variables will be participated in serialization directly by the value , Hence declaring a final variable as transient there is no impact </a:t>
            </a:r>
          </a:p>
          <a:p>
            <a:endParaRPr lang="en-US" dirty="0"/>
          </a:p>
        </p:txBody>
      </p:sp>
    </p:spTree>
    <p:extLst>
      <p:ext uri="{BB962C8B-B14F-4D97-AF65-F5344CB8AC3E}">
        <p14:creationId xmlns:p14="http://schemas.microsoft.com/office/powerpoint/2010/main" val="1446940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2EC01E96-67B1-4054-8025-FED716DF8B21}"/>
              </a:ext>
            </a:extLst>
          </p:cNvPr>
          <p:cNvGraphicFramePr>
            <a:graphicFrameLocks noGrp="1"/>
          </p:cNvGraphicFramePr>
          <p:nvPr>
            <p:extLst>
              <p:ext uri="{D42A27DB-BD31-4B8C-83A1-F6EECF244321}">
                <p14:modId xmlns:p14="http://schemas.microsoft.com/office/powerpoint/2010/main" val="1267667991"/>
              </p:ext>
            </p:extLst>
          </p:nvPr>
        </p:nvGraphicFramePr>
        <p:xfrm>
          <a:off x="2032000" y="719666"/>
          <a:ext cx="8128000" cy="4233336"/>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1175184068"/>
                    </a:ext>
                  </a:extLst>
                </a:gridCol>
                <a:gridCol w="4064000">
                  <a:extLst>
                    <a:ext uri="{9D8B030D-6E8A-4147-A177-3AD203B41FA5}">
                      <a16:colId xmlns:a16="http://schemas.microsoft.com/office/drawing/2014/main" val="1534464733"/>
                    </a:ext>
                  </a:extLst>
                </a:gridCol>
              </a:tblGrid>
              <a:tr h="705556">
                <a:tc>
                  <a:txBody>
                    <a:bodyPr/>
                    <a:lstStyle/>
                    <a:p>
                      <a:r>
                        <a:rPr lang="en-US" dirty="0"/>
                        <a:t>Declaration </a:t>
                      </a:r>
                    </a:p>
                  </a:txBody>
                  <a:tcPr/>
                </a:tc>
                <a:tc>
                  <a:txBody>
                    <a:bodyPr/>
                    <a:lstStyle/>
                    <a:p>
                      <a:r>
                        <a:rPr lang="en-US" dirty="0"/>
                        <a:t>O/p </a:t>
                      </a:r>
                    </a:p>
                  </a:txBody>
                  <a:tcPr/>
                </a:tc>
                <a:extLst>
                  <a:ext uri="{0D108BD9-81ED-4DB2-BD59-A6C34878D82A}">
                    <a16:rowId xmlns:a16="http://schemas.microsoft.com/office/drawing/2014/main" val="1626639869"/>
                  </a:ext>
                </a:extLst>
              </a:tr>
              <a:tr h="705556">
                <a:tc>
                  <a:txBody>
                    <a:bodyPr/>
                    <a:lstStyle/>
                    <a:p>
                      <a:r>
                        <a:rPr lang="en-US" dirty="0"/>
                        <a:t>Int I = 10;</a:t>
                      </a:r>
                    </a:p>
                    <a:p>
                      <a:r>
                        <a:rPr lang="en-US" dirty="0"/>
                        <a:t>Int j = 20</a:t>
                      </a:r>
                    </a:p>
                  </a:txBody>
                  <a:tcPr/>
                </a:tc>
                <a:tc>
                  <a:txBody>
                    <a:bodyPr/>
                    <a:lstStyle/>
                    <a:p>
                      <a:r>
                        <a:rPr lang="en-US" dirty="0"/>
                        <a:t>10---20</a:t>
                      </a:r>
                    </a:p>
                  </a:txBody>
                  <a:tcPr/>
                </a:tc>
                <a:extLst>
                  <a:ext uri="{0D108BD9-81ED-4DB2-BD59-A6C34878D82A}">
                    <a16:rowId xmlns:a16="http://schemas.microsoft.com/office/drawing/2014/main" val="2132563544"/>
                  </a:ext>
                </a:extLst>
              </a:tr>
              <a:tr h="705556">
                <a:tc>
                  <a:txBody>
                    <a:bodyPr/>
                    <a:lstStyle/>
                    <a:p>
                      <a:r>
                        <a:rPr lang="en-US" dirty="0"/>
                        <a:t>transient int </a:t>
                      </a:r>
                      <a:r>
                        <a:rPr lang="en-US" dirty="0" err="1"/>
                        <a:t>i</a:t>
                      </a:r>
                      <a:r>
                        <a:rPr lang="en-US" dirty="0"/>
                        <a:t> =10;</a:t>
                      </a:r>
                    </a:p>
                    <a:p>
                      <a:r>
                        <a:rPr lang="en-US" dirty="0"/>
                        <a:t>int j =20 </a:t>
                      </a:r>
                    </a:p>
                  </a:txBody>
                  <a:tcPr/>
                </a:tc>
                <a:tc>
                  <a:txBody>
                    <a:bodyPr/>
                    <a:lstStyle/>
                    <a:p>
                      <a:r>
                        <a:rPr lang="en-US" dirty="0"/>
                        <a:t>0---20</a:t>
                      </a:r>
                    </a:p>
                  </a:txBody>
                  <a:tcPr/>
                </a:tc>
                <a:extLst>
                  <a:ext uri="{0D108BD9-81ED-4DB2-BD59-A6C34878D82A}">
                    <a16:rowId xmlns:a16="http://schemas.microsoft.com/office/drawing/2014/main" val="1990324996"/>
                  </a:ext>
                </a:extLst>
              </a:tr>
              <a:tr h="705556">
                <a:tc>
                  <a:txBody>
                    <a:bodyPr/>
                    <a:lstStyle/>
                    <a:p>
                      <a:r>
                        <a:rPr lang="en-US" dirty="0"/>
                        <a:t>transient static int </a:t>
                      </a:r>
                      <a:r>
                        <a:rPr lang="en-US" dirty="0" err="1"/>
                        <a:t>i</a:t>
                      </a:r>
                      <a:r>
                        <a:rPr lang="en-US" dirty="0"/>
                        <a:t>=10;</a:t>
                      </a:r>
                    </a:p>
                    <a:p>
                      <a:r>
                        <a:rPr lang="en-US" dirty="0"/>
                        <a:t>transient int j  =20;</a:t>
                      </a:r>
                    </a:p>
                  </a:txBody>
                  <a:tcPr/>
                </a:tc>
                <a:tc>
                  <a:txBody>
                    <a:bodyPr/>
                    <a:lstStyle/>
                    <a:p>
                      <a:r>
                        <a:rPr lang="en-US" dirty="0"/>
                        <a:t>10---0</a:t>
                      </a:r>
                    </a:p>
                  </a:txBody>
                  <a:tcPr/>
                </a:tc>
                <a:extLst>
                  <a:ext uri="{0D108BD9-81ED-4DB2-BD59-A6C34878D82A}">
                    <a16:rowId xmlns:a16="http://schemas.microsoft.com/office/drawing/2014/main" val="2011222358"/>
                  </a:ext>
                </a:extLst>
              </a:tr>
              <a:tr h="705556">
                <a:tc>
                  <a:txBody>
                    <a:bodyPr/>
                    <a:lstStyle/>
                    <a:p>
                      <a:r>
                        <a:rPr lang="en-US" dirty="0"/>
                        <a:t>transient int </a:t>
                      </a:r>
                      <a:r>
                        <a:rPr lang="en-US" dirty="0" err="1"/>
                        <a:t>i</a:t>
                      </a:r>
                      <a:r>
                        <a:rPr lang="en-US" dirty="0"/>
                        <a:t> =10;</a:t>
                      </a:r>
                    </a:p>
                    <a:p>
                      <a:r>
                        <a:rPr lang="en-US" dirty="0"/>
                        <a:t>transient final int j  =20;</a:t>
                      </a:r>
                    </a:p>
                  </a:txBody>
                  <a:tcPr/>
                </a:tc>
                <a:tc>
                  <a:txBody>
                    <a:bodyPr/>
                    <a:lstStyle/>
                    <a:p>
                      <a:r>
                        <a:rPr lang="en-US" dirty="0"/>
                        <a:t>0----20</a:t>
                      </a:r>
                    </a:p>
                  </a:txBody>
                  <a:tcPr/>
                </a:tc>
                <a:extLst>
                  <a:ext uri="{0D108BD9-81ED-4DB2-BD59-A6C34878D82A}">
                    <a16:rowId xmlns:a16="http://schemas.microsoft.com/office/drawing/2014/main" val="2722955420"/>
                  </a:ext>
                </a:extLst>
              </a:tr>
              <a:tr h="705556">
                <a:tc>
                  <a:txBody>
                    <a:bodyPr/>
                    <a:lstStyle/>
                    <a:p>
                      <a:r>
                        <a:rPr lang="en-US" dirty="0"/>
                        <a:t>transient static int </a:t>
                      </a:r>
                      <a:r>
                        <a:rPr lang="en-US" dirty="0" err="1"/>
                        <a:t>i</a:t>
                      </a:r>
                      <a:r>
                        <a:rPr lang="en-US" dirty="0"/>
                        <a:t>  = 10;</a:t>
                      </a:r>
                    </a:p>
                    <a:p>
                      <a:r>
                        <a:rPr lang="en-US" dirty="0"/>
                        <a:t>transient final int j = 20;</a:t>
                      </a:r>
                    </a:p>
                  </a:txBody>
                  <a:tcPr/>
                </a:tc>
                <a:tc>
                  <a:txBody>
                    <a:bodyPr/>
                    <a:lstStyle/>
                    <a:p>
                      <a:r>
                        <a:rPr lang="en-US" dirty="0"/>
                        <a:t>10---- 20</a:t>
                      </a:r>
                    </a:p>
                  </a:txBody>
                  <a:tcPr/>
                </a:tc>
                <a:extLst>
                  <a:ext uri="{0D108BD9-81ED-4DB2-BD59-A6C34878D82A}">
                    <a16:rowId xmlns:a16="http://schemas.microsoft.com/office/drawing/2014/main" val="1574175929"/>
                  </a:ext>
                </a:extLst>
              </a:tr>
            </a:tbl>
          </a:graphicData>
        </a:graphic>
      </p:graphicFrame>
    </p:spTree>
    <p:extLst>
      <p:ext uri="{BB962C8B-B14F-4D97-AF65-F5344CB8AC3E}">
        <p14:creationId xmlns:p14="http://schemas.microsoft.com/office/powerpoint/2010/main" val="3660534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83154E-57F8-40B4-BB66-3A743EC1EDBD}"/>
              </a:ext>
            </a:extLst>
          </p:cNvPr>
          <p:cNvSpPr txBox="1"/>
          <p:nvPr/>
        </p:nvSpPr>
        <p:spPr>
          <a:xfrm>
            <a:off x="85725" y="95250"/>
            <a:ext cx="12001500" cy="5355312"/>
          </a:xfrm>
          <a:prstGeom prst="rect">
            <a:avLst/>
          </a:prstGeom>
          <a:noFill/>
        </p:spPr>
        <p:txBody>
          <a:bodyPr wrap="square" rtlCol="0">
            <a:spAutoFit/>
          </a:bodyPr>
          <a:lstStyle/>
          <a:p>
            <a:r>
              <a:rPr lang="en-US" dirty="0"/>
              <a:t> we can serialize any number of objects to the file but in which order we serialize in the same order only we have to deserialize i.e. order of objects is important in serialization </a:t>
            </a:r>
          </a:p>
          <a:p>
            <a:endParaRPr lang="en-US" dirty="0"/>
          </a:p>
          <a:p>
            <a:r>
              <a:rPr lang="en-US" dirty="0"/>
              <a:t>Example : </a:t>
            </a:r>
          </a:p>
          <a:p>
            <a:r>
              <a:rPr lang="en-US" dirty="0"/>
              <a:t>Dog d1 = new Dog();</a:t>
            </a:r>
          </a:p>
          <a:p>
            <a:r>
              <a:rPr lang="en-US" dirty="0"/>
              <a:t>Cat c1 = new Cat();</a:t>
            </a:r>
          </a:p>
          <a:p>
            <a:r>
              <a:rPr lang="en-US" dirty="0"/>
              <a:t>Rat r1 = new Rat();</a:t>
            </a:r>
          </a:p>
          <a:p>
            <a:endParaRPr lang="en-US" dirty="0"/>
          </a:p>
          <a:p>
            <a:r>
              <a:rPr lang="en-US" dirty="0" err="1"/>
              <a:t>FileOutputStream</a:t>
            </a:r>
            <a:r>
              <a:rPr lang="en-US" dirty="0"/>
              <a:t> </a:t>
            </a:r>
            <a:r>
              <a:rPr lang="en-US" dirty="0" err="1"/>
              <a:t>fos</a:t>
            </a:r>
            <a:r>
              <a:rPr lang="en-US" dirty="0"/>
              <a:t> = new </a:t>
            </a:r>
            <a:r>
              <a:rPr lang="en-US" dirty="0" err="1"/>
              <a:t>FileOutputStream</a:t>
            </a:r>
            <a:r>
              <a:rPr lang="en-US" dirty="0"/>
              <a:t>("</a:t>
            </a:r>
            <a:r>
              <a:rPr lang="en-US" dirty="0" err="1"/>
              <a:t>abc.ser</a:t>
            </a:r>
            <a:r>
              <a:rPr lang="en-US" dirty="0"/>
              <a:t>");</a:t>
            </a:r>
          </a:p>
          <a:p>
            <a:r>
              <a:rPr lang="en-US" dirty="0" err="1"/>
              <a:t>ObjectOutputStream</a:t>
            </a:r>
            <a:r>
              <a:rPr lang="en-US" dirty="0"/>
              <a:t> </a:t>
            </a:r>
            <a:r>
              <a:rPr lang="en-US" dirty="0" err="1"/>
              <a:t>oos</a:t>
            </a:r>
            <a:r>
              <a:rPr lang="en-US" dirty="0"/>
              <a:t> = new </a:t>
            </a:r>
            <a:r>
              <a:rPr lang="en-US" dirty="0" err="1"/>
              <a:t>ObjectOutputStream</a:t>
            </a:r>
            <a:r>
              <a:rPr lang="en-US" dirty="0"/>
              <a:t>(</a:t>
            </a:r>
            <a:r>
              <a:rPr lang="en-US" dirty="0" err="1"/>
              <a:t>fos</a:t>
            </a:r>
            <a:r>
              <a:rPr lang="en-US" dirty="0"/>
              <a:t>);</a:t>
            </a:r>
          </a:p>
          <a:p>
            <a:r>
              <a:rPr lang="en-US" dirty="0" err="1"/>
              <a:t>oos.writeObject</a:t>
            </a:r>
            <a:r>
              <a:rPr lang="en-US" dirty="0"/>
              <a:t>(d1);</a:t>
            </a:r>
          </a:p>
          <a:p>
            <a:r>
              <a:rPr lang="en-US" dirty="0" err="1"/>
              <a:t>oos.writeObject</a:t>
            </a:r>
            <a:r>
              <a:rPr lang="en-US" dirty="0"/>
              <a:t>(c1);</a:t>
            </a:r>
          </a:p>
          <a:p>
            <a:r>
              <a:rPr lang="en-US" dirty="0" err="1"/>
              <a:t>oos.writeObject</a:t>
            </a:r>
            <a:r>
              <a:rPr lang="en-US" dirty="0"/>
              <a:t>(r1);</a:t>
            </a:r>
          </a:p>
          <a:p>
            <a:endParaRPr lang="en-US" dirty="0"/>
          </a:p>
          <a:p>
            <a:r>
              <a:rPr lang="en-US" dirty="0" err="1"/>
              <a:t>FileInputStream</a:t>
            </a:r>
            <a:r>
              <a:rPr lang="en-US" dirty="0"/>
              <a:t> </a:t>
            </a:r>
            <a:r>
              <a:rPr lang="en-US" dirty="0" err="1"/>
              <a:t>fis</a:t>
            </a:r>
            <a:r>
              <a:rPr lang="en-US" dirty="0"/>
              <a:t> = new </a:t>
            </a:r>
            <a:r>
              <a:rPr lang="en-US" dirty="0" err="1"/>
              <a:t>FileImageInputStream</a:t>
            </a:r>
            <a:r>
              <a:rPr lang="en-US" dirty="0"/>
              <a:t>("</a:t>
            </a:r>
            <a:r>
              <a:rPr lang="en-US" dirty="0" err="1"/>
              <a:t>abc.ser</a:t>
            </a:r>
            <a:r>
              <a:rPr lang="en-US" dirty="0"/>
              <a:t>");</a:t>
            </a:r>
          </a:p>
          <a:p>
            <a:r>
              <a:rPr lang="en-US" dirty="0" err="1"/>
              <a:t>ObjectInputStream</a:t>
            </a:r>
            <a:r>
              <a:rPr lang="en-US" dirty="0"/>
              <a:t> </a:t>
            </a:r>
            <a:r>
              <a:rPr lang="en-US" dirty="0" err="1"/>
              <a:t>ois</a:t>
            </a:r>
            <a:r>
              <a:rPr lang="en-US" dirty="0"/>
              <a:t> = new </a:t>
            </a:r>
            <a:r>
              <a:rPr lang="en-US" dirty="0" err="1"/>
              <a:t>ObjectInputStream</a:t>
            </a:r>
            <a:r>
              <a:rPr lang="en-US" dirty="0"/>
              <a:t>(</a:t>
            </a:r>
            <a:r>
              <a:rPr lang="en-US" dirty="0" err="1"/>
              <a:t>fis</a:t>
            </a:r>
            <a:r>
              <a:rPr lang="en-US" dirty="0"/>
              <a:t>);</a:t>
            </a:r>
          </a:p>
          <a:p>
            <a:r>
              <a:rPr lang="en-US" dirty="0"/>
              <a:t>Dog d2 = (Dog)</a:t>
            </a:r>
            <a:r>
              <a:rPr lang="en-US" dirty="0" err="1"/>
              <a:t>ois.readObject</a:t>
            </a:r>
            <a:r>
              <a:rPr lang="en-US" dirty="0"/>
              <a:t>();</a:t>
            </a:r>
          </a:p>
          <a:p>
            <a:r>
              <a:rPr lang="en-US" dirty="0"/>
              <a:t>Cat c2 = (Cat)</a:t>
            </a:r>
            <a:r>
              <a:rPr lang="en-US" dirty="0" err="1"/>
              <a:t>ois.readObject</a:t>
            </a:r>
            <a:r>
              <a:rPr lang="en-US" dirty="0"/>
              <a:t>();</a:t>
            </a:r>
          </a:p>
          <a:p>
            <a:r>
              <a:rPr lang="en-US" dirty="0"/>
              <a:t>Rat r2 = (Rat)</a:t>
            </a:r>
            <a:r>
              <a:rPr lang="en-US" dirty="0" err="1"/>
              <a:t>ois.readObject</a:t>
            </a:r>
            <a:r>
              <a:rPr lang="en-US" dirty="0"/>
              <a:t>();</a:t>
            </a:r>
          </a:p>
        </p:txBody>
      </p:sp>
      <p:pic>
        <p:nvPicPr>
          <p:cNvPr id="4" name="Picture 3">
            <a:extLst>
              <a:ext uri="{FF2B5EF4-FFF2-40B4-BE49-F238E27FC236}">
                <a16:creationId xmlns:a16="http://schemas.microsoft.com/office/drawing/2014/main" id="{F73F4C05-F624-4F8C-A5C7-713843DDDEE5}"/>
              </a:ext>
            </a:extLst>
          </p:cNvPr>
          <p:cNvPicPr>
            <a:picLocks noChangeAspect="1"/>
          </p:cNvPicPr>
          <p:nvPr/>
        </p:nvPicPr>
        <p:blipFill>
          <a:blip r:embed="rId2"/>
          <a:stretch>
            <a:fillRect/>
          </a:stretch>
        </p:blipFill>
        <p:spPr>
          <a:xfrm>
            <a:off x="7748423" y="1290405"/>
            <a:ext cx="2353003" cy="3324689"/>
          </a:xfrm>
          <a:prstGeom prst="rect">
            <a:avLst/>
          </a:prstGeom>
        </p:spPr>
      </p:pic>
    </p:spTree>
    <p:extLst>
      <p:ext uri="{BB962C8B-B14F-4D97-AF65-F5344CB8AC3E}">
        <p14:creationId xmlns:p14="http://schemas.microsoft.com/office/powerpoint/2010/main" val="2936153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0E4FF5-DEEE-4357-8136-EFCDFA3BD1E4}"/>
              </a:ext>
            </a:extLst>
          </p:cNvPr>
          <p:cNvSpPr txBox="1"/>
          <p:nvPr/>
        </p:nvSpPr>
        <p:spPr>
          <a:xfrm>
            <a:off x="76200" y="76200"/>
            <a:ext cx="12039600" cy="5355312"/>
          </a:xfrm>
          <a:prstGeom prst="rect">
            <a:avLst/>
          </a:prstGeom>
          <a:noFill/>
        </p:spPr>
        <p:txBody>
          <a:bodyPr wrap="square" rtlCol="0">
            <a:spAutoFit/>
          </a:bodyPr>
          <a:lstStyle/>
          <a:p>
            <a:r>
              <a:rPr lang="en-US" dirty="0"/>
              <a:t>If we don’t know order of objects in serialization. How we can handle?</a:t>
            </a:r>
          </a:p>
          <a:p>
            <a:endParaRPr lang="en-US" dirty="0"/>
          </a:p>
          <a:p>
            <a:r>
              <a:rPr lang="en-US" dirty="0"/>
              <a:t>Solution ===</a:t>
            </a:r>
          </a:p>
          <a:p>
            <a:r>
              <a:rPr lang="en-US" dirty="0" err="1"/>
              <a:t>FileInputStream</a:t>
            </a:r>
            <a:r>
              <a:rPr lang="en-US" dirty="0"/>
              <a:t> </a:t>
            </a:r>
            <a:r>
              <a:rPr lang="en-US" dirty="0" err="1"/>
              <a:t>fis</a:t>
            </a:r>
            <a:r>
              <a:rPr lang="en-US" dirty="0"/>
              <a:t> = new </a:t>
            </a:r>
            <a:r>
              <a:rPr lang="en-US" dirty="0" err="1"/>
              <a:t>FileInputStream</a:t>
            </a:r>
            <a:r>
              <a:rPr lang="en-US" dirty="0"/>
              <a:t>("</a:t>
            </a:r>
            <a:r>
              <a:rPr lang="en-US" dirty="0" err="1"/>
              <a:t>abc.ser</a:t>
            </a:r>
            <a:r>
              <a:rPr lang="en-US" dirty="0"/>
              <a:t>");</a:t>
            </a:r>
          </a:p>
          <a:p>
            <a:r>
              <a:rPr lang="en-US" dirty="0" err="1"/>
              <a:t>ObjectInputStream</a:t>
            </a:r>
            <a:r>
              <a:rPr lang="en-US" dirty="0"/>
              <a:t> </a:t>
            </a:r>
            <a:r>
              <a:rPr lang="en-US" dirty="0" err="1"/>
              <a:t>ois</a:t>
            </a:r>
            <a:r>
              <a:rPr lang="en-US" dirty="0"/>
              <a:t> = new </a:t>
            </a:r>
            <a:r>
              <a:rPr lang="en-US" dirty="0" err="1"/>
              <a:t>ObjectInputStream</a:t>
            </a:r>
            <a:r>
              <a:rPr lang="en-US" dirty="0"/>
              <a:t>(</a:t>
            </a:r>
            <a:r>
              <a:rPr lang="en-US" dirty="0" err="1"/>
              <a:t>fis</a:t>
            </a:r>
            <a:r>
              <a:rPr lang="en-US" dirty="0"/>
              <a:t>);</a:t>
            </a:r>
          </a:p>
          <a:p>
            <a:r>
              <a:rPr lang="en-US" dirty="0"/>
              <a:t>Object o = </a:t>
            </a:r>
            <a:r>
              <a:rPr lang="en-US" dirty="0" err="1"/>
              <a:t>ois.readObject</a:t>
            </a:r>
            <a:r>
              <a:rPr lang="en-US" dirty="0"/>
              <a:t>();</a:t>
            </a:r>
          </a:p>
          <a:p>
            <a:r>
              <a:rPr lang="en-US" dirty="0"/>
              <a:t>if(o </a:t>
            </a:r>
            <a:r>
              <a:rPr lang="en-US" dirty="0" err="1"/>
              <a:t>instanceof</a:t>
            </a:r>
            <a:r>
              <a:rPr lang="en-US" dirty="0"/>
              <a:t> Dog){</a:t>
            </a:r>
          </a:p>
          <a:p>
            <a:r>
              <a:rPr lang="en-US" dirty="0"/>
              <a:t>	Dog d2 = (Dog) o;</a:t>
            </a:r>
          </a:p>
          <a:p>
            <a:r>
              <a:rPr lang="en-US" dirty="0"/>
              <a:t>	// Perform Dog Specific functionality</a:t>
            </a:r>
          </a:p>
          <a:p>
            <a:r>
              <a:rPr lang="en-US" dirty="0"/>
              <a:t>}else if(o </a:t>
            </a:r>
            <a:r>
              <a:rPr lang="en-US" dirty="0" err="1"/>
              <a:t>instanceof</a:t>
            </a:r>
            <a:r>
              <a:rPr lang="en-US" dirty="0"/>
              <a:t> Cat){</a:t>
            </a:r>
          </a:p>
          <a:p>
            <a:r>
              <a:rPr lang="en-US" dirty="0"/>
              <a:t>	Cat c2 = (Cat)o;</a:t>
            </a:r>
          </a:p>
          <a:p>
            <a:r>
              <a:rPr lang="en-US" dirty="0"/>
              <a:t>	// Perform Cat </a:t>
            </a:r>
            <a:r>
              <a:rPr lang="en-US" dirty="0" err="1"/>
              <a:t>speccific</a:t>
            </a:r>
            <a:r>
              <a:rPr lang="en-US" dirty="0"/>
              <a:t> functionality</a:t>
            </a:r>
          </a:p>
          <a:p>
            <a:r>
              <a:rPr lang="en-US" dirty="0"/>
              <a:t>}else if(o </a:t>
            </a:r>
            <a:r>
              <a:rPr lang="en-US" dirty="0" err="1"/>
              <a:t>instanceof</a:t>
            </a:r>
            <a:r>
              <a:rPr lang="en-US" dirty="0"/>
              <a:t> Rat){</a:t>
            </a:r>
          </a:p>
          <a:p>
            <a:r>
              <a:rPr lang="en-US" dirty="0"/>
              <a:t>	Rat r2 = (Rat) o;</a:t>
            </a:r>
          </a:p>
          <a:p>
            <a:r>
              <a:rPr lang="en-US" dirty="0"/>
              <a:t>	// perform Rat </a:t>
            </a:r>
            <a:r>
              <a:rPr lang="en-US" dirty="0" err="1"/>
              <a:t>speccific</a:t>
            </a:r>
            <a:r>
              <a:rPr lang="en-US" dirty="0"/>
              <a:t> functionality</a:t>
            </a:r>
          </a:p>
          <a:p>
            <a:r>
              <a:rPr lang="en-US" dirty="0"/>
              <a:t>}</a:t>
            </a:r>
          </a:p>
          <a:p>
            <a:r>
              <a:rPr lang="en-US" dirty="0"/>
              <a:t>--</a:t>
            </a:r>
          </a:p>
          <a:p>
            <a:r>
              <a:rPr lang="en-US" dirty="0"/>
              <a:t>-</a:t>
            </a:r>
          </a:p>
          <a:p>
            <a:endParaRPr lang="en-US" dirty="0"/>
          </a:p>
        </p:txBody>
      </p:sp>
    </p:spTree>
    <p:extLst>
      <p:ext uri="{BB962C8B-B14F-4D97-AF65-F5344CB8AC3E}">
        <p14:creationId xmlns:p14="http://schemas.microsoft.com/office/powerpoint/2010/main" val="4184239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7C7220-367C-479F-8711-3F321827DF1C}"/>
              </a:ext>
            </a:extLst>
          </p:cNvPr>
          <p:cNvSpPr txBox="1"/>
          <p:nvPr/>
        </p:nvSpPr>
        <p:spPr>
          <a:xfrm>
            <a:off x="66675" y="0"/>
            <a:ext cx="12001500" cy="6524863"/>
          </a:xfrm>
          <a:prstGeom prst="rect">
            <a:avLst/>
          </a:prstGeom>
          <a:noFill/>
        </p:spPr>
        <p:txBody>
          <a:bodyPr wrap="square" rtlCol="0">
            <a:spAutoFit/>
          </a:bodyPr>
          <a:lstStyle/>
          <a:p>
            <a:r>
              <a:rPr lang="en-US" sz="2400" b="1" dirty="0"/>
              <a:t>Object Graphs in Serialization :</a:t>
            </a:r>
          </a:p>
          <a:p>
            <a:endParaRPr lang="en-US" dirty="0"/>
          </a:p>
          <a:p>
            <a:r>
              <a:rPr lang="en-US" dirty="0"/>
              <a:t>Whenever we are serializing an object the set of all objects which are reachable from that object will be serialized automatically this group of object is nothing but Object graph . In Object graph every object should be serializable if </a:t>
            </a:r>
            <a:r>
              <a:rPr lang="en-US" dirty="0" err="1"/>
              <a:t>atleast</a:t>
            </a:r>
            <a:r>
              <a:rPr lang="en-US" dirty="0"/>
              <a:t> one object is not serializable then we will get </a:t>
            </a:r>
            <a:r>
              <a:rPr lang="en-US" dirty="0" err="1"/>
              <a:t>RuntimeException</a:t>
            </a:r>
            <a:r>
              <a:rPr lang="en-US" dirty="0"/>
              <a:t> saying </a:t>
            </a:r>
            <a:r>
              <a:rPr lang="en-US" dirty="0" err="1"/>
              <a:t>NotSerializableException</a:t>
            </a:r>
            <a:r>
              <a:rPr lang="en-US" dirty="0"/>
              <a:t> </a:t>
            </a:r>
          </a:p>
          <a:p>
            <a:endParaRPr lang="en-US" dirty="0"/>
          </a:p>
          <a:p>
            <a:r>
              <a:rPr lang="en-US" sz="1100" dirty="0"/>
              <a:t>Example : </a:t>
            </a:r>
          </a:p>
          <a:p>
            <a:r>
              <a:rPr lang="en-US" sz="1100" dirty="0"/>
              <a:t>import java.io.*;</a:t>
            </a:r>
          </a:p>
          <a:p>
            <a:r>
              <a:rPr lang="en-US" sz="1100" dirty="0"/>
              <a:t>class Dog implements Serializable{</a:t>
            </a:r>
          </a:p>
          <a:p>
            <a:r>
              <a:rPr lang="en-US" sz="1100" dirty="0"/>
              <a:t>	Cat c = new Cat();</a:t>
            </a:r>
          </a:p>
          <a:p>
            <a:r>
              <a:rPr lang="en-US" sz="1100" dirty="0"/>
              <a:t>}</a:t>
            </a:r>
          </a:p>
          <a:p>
            <a:r>
              <a:rPr lang="en-US" sz="1100" dirty="0"/>
              <a:t>class Cat implements Serializable{</a:t>
            </a:r>
          </a:p>
          <a:p>
            <a:r>
              <a:rPr lang="en-US" sz="1100" dirty="0"/>
              <a:t>	Rat r = new Rat();</a:t>
            </a:r>
          </a:p>
          <a:p>
            <a:r>
              <a:rPr lang="en-US" sz="1100" dirty="0"/>
              <a:t>}</a:t>
            </a:r>
          </a:p>
          <a:p>
            <a:r>
              <a:rPr lang="en-US" sz="1100" dirty="0"/>
              <a:t>class Rat implements Serializable{</a:t>
            </a:r>
          </a:p>
          <a:p>
            <a:r>
              <a:rPr lang="en-US" sz="1100" dirty="0"/>
              <a:t>	int j = 20;</a:t>
            </a:r>
          </a:p>
          <a:p>
            <a:r>
              <a:rPr lang="en-US" sz="1100" dirty="0"/>
              <a:t>}</a:t>
            </a:r>
          </a:p>
          <a:p>
            <a:r>
              <a:rPr lang="en-US" sz="1100" dirty="0"/>
              <a:t>class SerializeDemo2{</a:t>
            </a:r>
          </a:p>
          <a:p>
            <a:r>
              <a:rPr lang="en-US" sz="1100" dirty="0"/>
              <a:t>	public static void main(String[] </a:t>
            </a:r>
            <a:r>
              <a:rPr lang="en-US" sz="1100" dirty="0" err="1"/>
              <a:t>args</a:t>
            </a:r>
            <a:r>
              <a:rPr lang="en-US" sz="1100" dirty="0"/>
              <a:t>) throws Exception{</a:t>
            </a:r>
          </a:p>
          <a:p>
            <a:r>
              <a:rPr lang="en-US" sz="1100" dirty="0"/>
              <a:t>		Dog d1 = new Dog();</a:t>
            </a:r>
          </a:p>
          <a:p>
            <a:r>
              <a:rPr lang="en-US" sz="1100" dirty="0"/>
              <a:t>		</a:t>
            </a:r>
          </a:p>
          <a:p>
            <a:r>
              <a:rPr lang="en-US" sz="1100" dirty="0"/>
              <a:t>		</a:t>
            </a:r>
            <a:r>
              <a:rPr lang="en-US" sz="1100" dirty="0" err="1"/>
              <a:t>FileOutputStream</a:t>
            </a:r>
            <a:r>
              <a:rPr lang="en-US" sz="1100" dirty="0"/>
              <a:t> </a:t>
            </a:r>
            <a:r>
              <a:rPr lang="en-US" sz="1100" dirty="0" err="1"/>
              <a:t>fos</a:t>
            </a:r>
            <a:r>
              <a:rPr lang="en-US" sz="1100" dirty="0"/>
              <a:t> = new </a:t>
            </a:r>
            <a:r>
              <a:rPr lang="en-US" sz="1100" dirty="0" err="1"/>
              <a:t>FileOutputStream</a:t>
            </a:r>
            <a:r>
              <a:rPr lang="en-US" sz="1100" dirty="0"/>
              <a:t>("</a:t>
            </a:r>
            <a:r>
              <a:rPr lang="en-US" sz="1100" dirty="0" err="1"/>
              <a:t>abc.ser</a:t>
            </a:r>
            <a:r>
              <a:rPr lang="en-US" sz="1100" dirty="0"/>
              <a:t>");</a:t>
            </a:r>
          </a:p>
          <a:p>
            <a:r>
              <a:rPr lang="en-US" sz="1100" dirty="0"/>
              <a:t>		</a:t>
            </a:r>
            <a:r>
              <a:rPr lang="en-US" sz="1100" dirty="0" err="1"/>
              <a:t>ObjectOutputStream</a:t>
            </a:r>
            <a:r>
              <a:rPr lang="en-US" sz="1100" dirty="0"/>
              <a:t> </a:t>
            </a:r>
            <a:r>
              <a:rPr lang="en-US" sz="1100" dirty="0" err="1"/>
              <a:t>oos</a:t>
            </a:r>
            <a:r>
              <a:rPr lang="en-US" sz="1100" dirty="0"/>
              <a:t> = new </a:t>
            </a:r>
            <a:r>
              <a:rPr lang="en-US" sz="1100" dirty="0" err="1"/>
              <a:t>ObjectOutputStream</a:t>
            </a:r>
            <a:r>
              <a:rPr lang="en-US" sz="1100" dirty="0"/>
              <a:t>(</a:t>
            </a:r>
            <a:r>
              <a:rPr lang="en-US" sz="1100" dirty="0" err="1"/>
              <a:t>fos</a:t>
            </a:r>
            <a:r>
              <a:rPr lang="en-US" sz="1100" dirty="0"/>
              <a:t>);</a:t>
            </a:r>
          </a:p>
          <a:p>
            <a:r>
              <a:rPr lang="en-US" sz="1100" dirty="0"/>
              <a:t>		</a:t>
            </a:r>
            <a:r>
              <a:rPr lang="en-US" sz="1100" dirty="0" err="1"/>
              <a:t>oos.writeObject</a:t>
            </a:r>
            <a:r>
              <a:rPr lang="en-US" sz="1100" dirty="0"/>
              <a:t>(d1);</a:t>
            </a:r>
          </a:p>
          <a:p>
            <a:r>
              <a:rPr lang="en-US" sz="1100" dirty="0"/>
              <a:t>		</a:t>
            </a:r>
          </a:p>
          <a:p>
            <a:r>
              <a:rPr lang="en-US" sz="1100" dirty="0"/>
              <a:t>		</a:t>
            </a:r>
            <a:r>
              <a:rPr lang="en-US" sz="1100" dirty="0" err="1"/>
              <a:t>FileInputStream</a:t>
            </a:r>
            <a:r>
              <a:rPr lang="en-US" sz="1100" dirty="0"/>
              <a:t> </a:t>
            </a:r>
            <a:r>
              <a:rPr lang="en-US" sz="1100" dirty="0" err="1"/>
              <a:t>fis</a:t>
            </a:r>
            <a:r>
              <a:rPr lang="en-US" sz="1100" dirty="0"/>
              <a:t> = new </a:t>
            </a:r>
            <a:r>
              <a:rPr lang="en-US" sz="1100" dirty="0" err="1"/>
              <a:t>FileInputStream</a:t>
            </a:r>
            <a:r>
              <a:rPr lang="en-US" sz="1100" dirty="0"/>
              <a:t>("</a:t>
            </a:r>
            <a:r>
              <a:rPr lang="en-US" sz="1100" dirty="0" err="1"/>
              <a:t>abc.ser</a:t>
            </a:r>
            <a:r>
              <a:rPr lang="en-US" sz="1100" dirty="0"/>
              <a:t>");</a:t>
            </a:r>
          </a:p>
          <a:p>
            <a:r>
              <a:rPr lang="en-US" sz="1100" dirty="0"/>
              <a:t>		</a:t>
            </a:r>
            <a:r>
              <a:rPr lang="en-US" sz="1100" dirty="0" err="1"/>
              <a:t>ObjectInputStream</a:t>
            </a:r>
            <a:r>
              <a:rPr lang="en-US" sz="1100" dirty="0"/>
              <a:t> </a:t>
            </a:r>
            <a:r>
              <a:rPr lang="en-US" sz="1100" dirty="0" err="1"/>
              <a:t>ois</a:t>
            </a:r>
            <a:r>
              <a:rPr lang="en-US" sz="1100" dirty="0"/>
              <a:t> = new </a:t>
            </a:r>
            <a:r>
              <a:rPr lang="en-US" sz="1100" dirty="0" err="1"/>
              <a:t>ObjectInputStream</a:t>
            </a:r>
            <a:r>
              <a:rPr lang="en-US" sz="1100" dirty="0"/>
              <a:t>(</a:t>
            </a:r>
            <a:r>
              <a:rPr lang="en-US" sz="1100" dirty="0" err="1"/>
              <a:t>fis</a:t>
            </a:r>
            <a:r>
              <a:rPr lang="en-US" sz="1100" dirty="0"/>
              <a:t>);</a:t>
            </a:r>
          </a:p>
          <a:p>
            <a:r>
              <a:rPr lang="en-US" sz="1100" dirty="0"/>
              <a:t>		Dog d2 = (Dog)</a:t>
            </a:r>
            <a:r>
              <a:rPr lang="en-US" sz="1100" dirty="0" err="1"/>
              <a:t>ois.readObject</a:t>
            </a:r>
            <a:r>
              <a:rPr lang="en-US" sz="1100" dirty="0"/>
              <a:t>();</a:t>
            </a:r>
          </a:p>
          <a:p>
            <a:r>
              <a:rPr lang="en-US" sz="1100" dirty="0"/>
              <a:t>		</a:t>
            </a:r>
          </a:p>
          <a:p>
            <a:r>
              <a:rPr lang="en-US" sz="1100" dirty="0"/>
              <a:t>		</a:t>
            </a:r>
            <a:r>
              <a:rPr lang="en-US" sz="1100" dirty="0" err="1"/>
              <a:t>System.out.println</a:t>
            </a:r>
            <a:r>
              <a:rPr lang="en-US" sz="1100" dirty="0"/>
              <a:t>(d2.c.r.j);</a:t>
            </a:r>
          </a:p>
          <a:p>
            <a:r>
              <a:rPr lang="en-US" sz="1100" dirty="0"/>
              <a:t>	}</a:t>
            </a:r>
          </a:p>
          <a:p>
            <a:r>
              <a:rPr lang="en-US" sz="1100" dirty="0"/>
              <a:t>}</a:t>
            </a:r>
          </a:p>
          <a:p>
            <a:endParaRPr lang="en-US" dirty="0"/>
          </a:p>
        </p:txBody>
      </p:sp>
      <p:pic>
        <p:nvPicPr>
          <p:cNvPr id="4" name="Picture 3">
            <a:extLst>
              <a:ext uri="{FF2B5EF4-FFF2-40B4-BE49-F238E27FC236}">
                <a16:creationId xmlns:a16="http://schemas.microsoft.com/office/drawing/2014/main" id="{6E757918-FB58-4B1F-B184-010BD1AA2855}"/>
              </a:ext>
            </a:extLst>
          </p:cNvPr>
          <p:cNvPicPr>
            <a:picLocks noChangeAspect="1"/>
          </p:cNvPicPr>
          <p:nvPr/>
        </p:nvPicPr>
        <p:blipFill>
          <a:blip r:embed="rId2"/>
          <a:stretch>
            <a:fillRect/>
          </a:stretch>
        </p:blipFill>
        <p:spPr>
          <a:xfrm>
            <a:off x="5979055" y="2027555"/>
            <a:ext cx="5300365" cy="4205724"/>
          </a:xfrm>
          <a:prstGeom prst="rect">
            <a:avLst/>
          </a:prstGeom>
        </p:spPr>
      </p:pic>
    </p:spTree>
    <p:extLst>
      <p:ext uri="{BB962C8B-B14F-4D97-AF65-F5344CB8AC3E}">
        <p14:creationId xmlns:p14="http://schemas.microsoft.com/office/powerpoint/2010/main" val="4249662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C42CA8-3249-4499-AB9C-F0A2EA785188}"/>
              </a:ext>
            </a:extLst>
          </p:cNvPr>
          <p:cNvSpPr txBox="1"/>
          <p:nvPr/>
        </p:nvSpPr>
        <p:spPr>
          <a:xfrm>
            <a:off x="66675" y="0"/>
            <a:ext cx="11991975" cy="6863417"/>
          </a:xfrm>
          <a:prstGeom prst="rect">
            <a:avLst/>
          </a:prstGeom>
          <a:noFill/>
        </p:spPr>
        <p:txBody>
          <a:bodyPr wrap="square" rtlCol="0">
            <a:spAutoFit/>
          </a:bodyPr>
          <a:lstStyle/>
          <a:p>
            <a:r>
              <a:rPr lang="en-US" dirty="0"/>
              <a:t>In the above program whenever we are serializing dog object automatically cat and rat object got serialized because these are part of object graph of dog </a:t>
            </a:r>
          </a:p>
          <a:p>
            <a:r>
              <a:rPr lang="en-US" dirty="0"/>
              <a:t>Among dog ,cat and Rat object if </a:t>
            </a:r>
            <a:r>
              <a:rPr lang="en-US" dirty="0" err="1"/>
              <a:t>atleast</a:t>
            </a:r>
            <a:r>
              <a:rPr lang="en-US" dirty="0"/>
              <a:t> one object is not serializable then we will get Runtime Exception saying </a:t>
            </a:r>
            <a:r>
              <a:rPr lang="en-US" dirty="0" err="1"/>
              <a:t>NotSerializableException</a:t>
            </a:r>
            <a:r>
              <a:rPr lang="en-US" dirty="0"/>
              <a:t> .</a:t>
            </a:r>
          </a:p>
          <a:p>
            <a:endParaRPr lang="en-US" dirty="0"/>
          </a:p>
          <a:p>
            <a:r>
              <a:rPr lang="en-US" sz="2400" b="1" dirty="0"/>
              <a:t>Customized Serialization :</a:t>
            </a:r>
          </a:p>
          <a:p>
            <a:r>
              <a:rPr lang="en-US" sz="1400" dirty="0"/>
              <a:t>import java.io.*;</a:t>
            </a:r>
          </a:p>
          <a:p>
            <a:r>
              <a:rPr lang="en-US" sz="1400" dirty="0"/>
              <a:t>class Account implements Serializable{</a:t>
            </a:r>
          </a:p>
          <a:p>
            <a:r>
              <a:rPr lang="en-US" sz="1400" dirty="0"/>
              <a:t>	String </a:t>
            </a:r>
            <a:r>
              <a:rPr lang="en-US" sz="1400" dirty="0" err="1"/>
              <a:t>userName</a:t>
            </a:r>
            <a:r>
              <a:rPr lang="en-US" sz="1400" dirty="0"/>
              <a:t> = "</a:t>
            </a:r>
            <a:r>
              <a:rPr lang="en-US" sz="1400" dirty="0" err="1"/>
              <a:t>durga</a:t>
            </a:r>
            <a:r>
              <a:rPr lang="en-US" sz="1400" dirty="0"/>
              <a:t>";</a:t>
            </a:r>
          </a:p>
          <a:p>
            <a:r>
              <a:rPr lang="en-US" sz="1400" dirty="0"/>
              <a:t>	transient String </a:t>
            </a:r>
            <a:r>
              <a:rPr lang="en-US" sz="1400" dirty="0" err="1"/>
              <a:t>pwd</a:t>
            </a:r>
            <a:r>
              <a:rPr lang="en-US" sz="1400" dirty="0"/>
              <a:t> = "India@123";</a:t>
            </a:r>
          </a:p>
          <a:p>
            <a:r>
              <a:rPr lang="en-US" sz="1400" dirty="0"/>
              <a:t>}</a:t>
            </a:r>
          </a:p>
          <a:p>
            <a:endParaRPr lang="en-US" sz="1400" dirty="0"/>
          </a:p>
          <a:p>
            <a:r>
              <a:rPr lang="en-US" sz="1400" dirty="0"/>
              <a:t>class SerializeDemo3{</a:t>
            </a:r>
          </a:p>
          <a:p>
            <a:r>
              <a:rPr lang="en-US" sz="1400" dirty="0"/>
              <a:t>	public static void main(String[] </a:t>
            </a:r>
            <a:r>
              <a:rPr lang="en-US" sz="1400" dirty="0" err="1"/>
              <a:t>args</a:t>
            </a:r>
            <a:r>
              <a:rPr lang="en-US" sz="1400" dirty="0"/>
              <a:t>) throws Exception{</a:t>
            </a:r>
          </a:p>
          <a:p>
            <a:r>
              <a:rPr lang="en-US" sz="1400" dirty="0"/>
              <a:t>		Account a1 = new Account();</a:t>
            </a:r>
          </a:p>
          <a:p>
            <a:r>
              <a:rPr lang="en-US" sz="1400" dirty="0"/>
              <a:t>		</a:t>
            </a:r>
            <a:r>
              <a:rPr lang="en-US" sz="1400" dirty="0" err="1"/>
              <a:t>System.out.println</a:t>
            </a:r>
            <a:r>
              <a:rPr lang="en-US" sz="1400" dirty="0"/>
              <a:t>(a1.userName+"===="+a1.pwd);</a:t>
            </a:r>
          </a:p>
          <a:p>
            <a:r>
              <a:rPr lang="en-US" sz="1400" dirty="0"/>
              <a:t>		</a:t>
            </a:r>
          </a:p>
          <a:p>
            <a:r>
              <a:rPr lang="en-US" sz="1400" dirty="0"/>
              <a:t>		</a:t>
            </a:r>
            <a:r>
              <a:rPr lang="en-US" sz="1400" dirty="0" err="1"/>
              <a:t>FileOutputStream</a:t>
            </a:r>
            <a:r>
              <a:rPr lang="en-US" sz="1400" dirty="0"/>
              <a:t> </a:t>
            </a:r>
            <a:r>
              <a:rPr lang="en-US" sz="1400" dirty="0" err="1"/>
              <a:t>fos</a:t>
            </a:r>
            <a:r>
              <a:rPr lang="en-US" sz="1400" dirty="0"/>
              <a:t> = new </a:t>
            </a:r>
            <a:r>
              <a:rPr lang="en-US" sz="1400" dirty="0" err="1"/>
              <a:t>FileOutputStream</a:t>
            </a:r>
            <a:r>
              <a:rPr lang="en-US" sz="1400" dirty="0"/>
              <a:t>("</a:t>
            </a:r>
            <a:r>
              <a:rPr lang="en-US" sz="1400" dirty="0" err="1"/>
              <a:t>abc.ser</a:t>
            </a:r>
            <a:r>
              <a:rPr lang="en-US" sz="1400" dirty="0"/>
              <a:t>");</a:t>
            </a:r>
          </a:p>
          <a:p>
            <a:r>
              <a:rPr lang="en-US" sz="1400" dirty="0"/>
              <a:t>		</a:t>
            </a:r>
            <a:r>
              <a:rPr lang="en-US" sz="1400" dirty="0" err="1"/>
              <a:t>ObjectOutputStream</a:t>
            </a:r>
            <a:r>
              <a:rPr lang="en-US" sz="1400" dirty="0"/>
              <a:t> </a:t>
            </a:r>
            <a:r>
              <a:rPr lang="en-US" sz="1400" dirty="0" err="1"/>
              <a:t>oos</a:t>
            </a:r>
            <a:r>
              <a:rPr lang="en-US" sz="1400" dirty="0"/>
              <a:t> = new </a:t>
            </a:r>
            <a:r>
              <a:rPr lang="en-US" sz="1400" dirty="0" err="1"/>
              <a:t>ObjectOutputStream</a:t>
            </a:r>
            <a:r>
              <a:rPr lang="en-US" sz="1400" dirty="0"/>
              <a:t>(</a:t>
            </a:r>
            <a:r>
              <a:rPr lang="en-US" sz="1400" dirty="0" err="1"/>
              <a:t>fos</a:t>
            </a:r>
            <a:r>
              <a:rPr lang="en-US" sz="1400" dirty="0"/>
              <a:t>);</a:t>
            </a:r>
          </a:p>
          <a:p>
            <a:r>
              <a:rPr lang="en-US" sz="1400" dirty="0"/>
              <a:t>		</a:t>
            </a:r>
            <a:r>
              <a:rPr lang="en-US" sz="1400" dirty="0" err="1"/>
              <a:t>oos.writeObject</a:t>
            </a:r>
            <a:r>
              <a:rPr lang="en-US" sz="1400" dirty="0"/>
              <a:t>(a1);</a:t>
            </a:r>
          </a:p>
          <a:p>
            <a:r>
              <a:rPr lang="en-US" sz="1400" dirty="0"/>
              <a:t>		</a:t>
            </a:r>
          </a:p>
          <a:p>
            <a:r>
              <a:rPr lang="en-US" sz="1400" dirty="0"/>
              <a:t>		</a:t>
            </a:r>
            <a:r>
              <a:rPr lang="en-US" sz="1400" dirty="0" err="1"/>
              <a:t>FileInputStream</a:t>
            </a:r>
            <a:r>
              <a:rPr lang="en-US" sz="1400" dirty="0"/>
              <a:t> </a:t>
            </a:r>
            <a:r>
              <a:rPr lang="en-US" sz="1400" dirty="0" err="1"/>
              <a:t>fis</a:t>
            </a:r>
            <a:r>
              <a:rPr lang="en-US" sz="1400" dirty="0"/>
              <a:t> = new </a:t>
            </a:r>
            <a:r>
              <a:rPr lang="en-US" sz="1400" dirty="0" err="1"/>
              <a:t>FileInputStream</a:t>
            </a:r>
            <a:r>
              <a:rPr lang="en-US" sz="1400" dirty="0"/>
              <a:t>("</a:t>
            </a:r>
            <a:r>
              <a:rPr lang="en-US" sz="1400" dirty="0" err="1"/>
              <a:t>abc.ser</a:t>
            </a:r>
            <a:r>
              <a:rPr lang="en-US" sz="1400" dirty="0"/>
              <a:t>");</a:t>
            </a:r>
          </a:p>
          <a:p>
            <a:r>
              <a:rPr lang="en-US" sz="1400" dirty="0"/>
              <a:t>		</a:t>
            </a:r>
            <a:r>
              <a:rPr lang="en-US" sz="1400" dirty="0" err="1"/>
              <a:t>ObjectInputStream</a:t>
            </a:r>
            <a:r>
              <a:rPr lang="en-US" sz="1400" dirty="0"/>
              <a:t> </a:t>
            </a:r>
            <a:r>
              <a:rPr lang="en-US" sz="1400" dirty="0" err="1"/>
              <a:t>ois</a:t>
            </a:r>
            <a:r>
              <a:rPr lang="en-US" sz="1400" dirty="0"/>
              <a:t> = new </a:t>
            </a:r>
            <a:r>
              <a:rPr lang="en-US" sz="1400" dirty="0" err="1"/>
              <a:t>ObjectInputStream</a:t>
            </a:r>
            <a:r>
              <a:rPr lang="en-US" sz="1400" dirty="0"/>
              <a:t>(</a:t>
            </a:r>
            <a:r>
              <a:rPr lang="en-US" sz="1400" dirty="0" err="1"/>
              <a:t>fis</a:t>
            </a:r>
            <a:r>
              <a:rPr lang="en-US" sz="1400" dirty="0"/>
              <a:t>);</a:t>
            </a:r>
          </a:p>
          <a:p>
            <a:r>
              <a:rPr lang="en-US" sz="1400" dirty="0"/>
              <a:t>		Account a2 = (Account)</a:t>
            </a:r>
            <a:r>
              <a:rPr lang="en-US" sz="1400" dirty="0" err="1"/>
              <a:t>ois.readObject</a:t>
            </a:r>
            <a:r>
              <a:rPr lang="en-US" sz="1400" dirty="0"/>
              <a:t>();</a:t>
            </a:r>
          </a:p>
          <a:p>
            <a:r>
              <a:rPr lang="en-US" sz="1400" dirty="0"/>
              <a:t>		</a:t>
            </a:r>
          </a:p>
          <a:p>
            <a:r>
              <a:rPr lang="en-US" sz="1400" dirty="0"/>
              <a:t>		</a:t>
            </a:r>
            <a:r>
              <a:rPr lang="en-US" sz="1400" dirty="0" err="1"/>
              <a:t>System.out.println</a:t>
            </a:r>
            <a:r>
              <a:rPr lang="en-US" sz="1400" dirty="0"/>
              <a:t>(a2.userName+"------"+a2.pwd);</a:t>
            </a:r>
          </a:p>
          <a:p>
            <a:r>
              <a:rPr lang="en-US" sz="1400" dirty="0"/>
              <a:t>	}</a:t>
            </a:r>
          </a:p>
          <a:p>
            <a:r>
              <a:rPr lang="en-US" sz="1400" dirty="0"/>
              <a:t>}</a:t>
            </a:r>
          </a:p>
          <a:p>
            <a:endParaRPr lang="en-US" dirty="0"/>
          </a:p>
        </p:txBody>
      </p:sp>
      <p:pic>
        <p:nvPicPr>
          <p:cNvPr id="4" name="Picture 3">
            <a:extLst>
              <a:ext uri="{FF2B5EF4-FFF2-40B4-BE49-F238E27FC236}">
                <a16:creationId xmlns:a16="http://schemas.microsoft.com/office/drawing/2014/main" id="{C9DED726-2B80-4B2C-9897-853D4AC1DB53}"/>
              </a:ext>
            </a:extLst>
          </p:cNvPr>
          <p:cNvPicPr>
            <a:picLocks noChangeAspect="1"/>
          </p:cNvPicPr>
          <p:nvPr/>
        </p:nvPicPr>
        <p:blipFill>
          <a:blip r:embed="rId2"/>
          <a:stretch>
            <a:fillRect/>
          </a:stretch>
        </p:blipFill>
        <p:spPr>
          <a:xfrm>
            <a:off x="7720347" y="1026529"/>
            <a:ext cx="4181586" cy="2748255"/>
          </a:xfrm>
          <a:prstGeom prst="rect">
            <a:avLst/>
          </a:prstGeom>
        </p:spPr>
      </p:pic>
      <p:pic>
        <p:nvPicPr>
          <p:cNvPr id="6" name="Picture 5">
            <a:extLst>
              <a:ext uri="{FF2B5EF4-FFF2-40B4-BE49-F238E27FC236}">
                <a16:creationId xmlns:a16="http://schemas.microsoft.com/office/drawing/2014/main" id="{5DC10FE0-D97B-4900-893F-3EAFDDC088E3}"/>
              </a:ext>
            </a:extLst>
          </p:cNvPr>
          <p:cNvPicPr>
            <a:picLocks noChangeAspect="1"/>
          </p:cNvPicPr>
          <p:nvPr/>
        </p:nvPicPr>
        <p:blipFill>
          <a:blip r:embed="rId3"/>
          <a:stretch>
            <a:fillRect/>
          </a:stretch>
        </p:blipFill>
        <p:spPr>
          <a:xfrm>
            <a:off x="6295884" y="5362530"/>
            <a:ext cx="2019582" cy="647790"/>
          </a:xfrm>
          <a:prstGeom prst="rect">
            <a:avLst/>
          </a:prstGeom>
        </p:spPr>
      </p:pic>
    </p:spTree>
    <p:extLst>
      <p:ext uri="{BB962C8B-B14F-4D97-AF65-F5344CB8AC3E}">
        <p14:creationId xmlns:p14="http://schemas.microsoft.com/office/powerpoint/2010/main" val="2580273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DF13C9-DBAE-44BF-ABB9-E934BA327647}"/>
              </a:ext>
            </a:extLst>
          </p:cNvPr>
          <p:cNvSpPr txBox="1"/>
          <p:nvPr/>
        </p:nvSpPr>
        <p:spPr>
          <a:xfrm>
            <a:off x="152400" y="123825"/>
            <a:ext cx="11915775" cy="5632311"/>
          </a:xfrm>
          <a:prstGeom prst="rect">
            <a:avLst/>
          </a:prstGeom>
          <a:noFill/>
        </p:spPr>
        <p:txBody>
          <a:bodyPr wrap="square" rtlCol="0">
            <a:spAutoFit/>
          </a:bodyPr>
          <a:lstStyle/>
          <a:p>
            <a:r>
              <a:rPr lang="en-US" dirty="0"/>
              <a:t>In the above example we see that </a:t>
            </a:r>
          </a:p>
          <a:p>
            <a:r>
              <a:rPr lang="en-US" dirty="0"/>
              <a:t>During default serialization there may be a chance of loss of information because of transient keyword . </a:t>
            </a:r>
          </a:p>
          <a:p>
            <a:endParaRPr lang="en-US" dirty="0"/>
          </a:p>
          <a:p>
            <a:r>
              <a:rPr lang="en-US" dirty="0"/>
              <a:t>Before Serialization the account Object can provide proper username and password but after deserialization account object can provide only username but not password . This is due to declaring password variable as transient </a:t>
            </a:r>
          </a:p>
          <a:p>
            <a:endParaRPr lang="en-US" dirty="0"/>
          </a:p>
          <a:p>
            <a:r>
              <a:rPr lang="en-US" dirty="0"/>
              <a:t>Hence during default serialization there may be a chance of loss of information because of transient keyword . To recover this loss of information we should go for Customized serialization . </a:t>
            </a:r>
          </a:p>
          <a:p>
            <a:endParaRPr lang="en-US" dirty="0"/>
          </a:p>
          <a:p>
            <a:r>
              <a:rPr lang="en-US" dirty="0"/>
              <a:t>We can implement </a:t>
            </a:r>
            <a:r>
              <a:rPr lang="en-US" dirty="0" err="1"/>
              <a:t>customizedSerialization</a:t>
            </a:r>
            <a:r>
              <a:rPr lang="en-US" dirty="0"/>
              <a:t> by using the following two methods : </a:t>
            </a:r>
          </a:p>
          <a:p>
            <a:r>
              <a:rPr lang="en-US" dirty="0">
                <a:highlight>
                  <a:srgbClr val="FFFF00"/>
                </a:highlight>
              </a:rPr>
              <a:t>private void </a:t>
            </a:r>
            <a:r>
              <a:rPr lang="en-US" dirty="0" err="1">
                <a:highlight>
                  <a:srgbClr val="FFFF00"/>
                </a:highlight>
              </a:rPr>
              <a:t>writeObject</a:t>
            </a:r>
            <a:r>
              <a:rPr lang="en-US" dirty="0">
                <a:highlight>
                  <a:srgbClr val="FFFF00"/>
                </a:highlight>
              </a:rPr>
              <a:t>(</a:t>
            </a:r>
            <a:r>
              <a:rPr lang="en-US" dirty="0" err="1">
                <a:highlight>
                  <a:srgbClr val="FFFF00"/>
                </a:highlight>
              </a:rPr>
              <a:t>ObjectOutputStream</a:t>
            </a:r>
            <a:r>
              <a:rPr lang="en-US" dirty="0">
                <a:highlight>
                  <a:srgbClr val="FFFF00"/>
                </a:highlight>
              </a:rPr>
              <a:t> </a:t>
            </a:r>
            <a:r>
              <a:rPr lang="en-US" dirty="0" err="1">
                <a:highlight>
                  <a:srgbClr val="FFFF00"/>
                </a:highlight>
              </a:rPr>
              <a:t>os</a:t>
            </a:r>
            <a:r>
              <a:rPr lang="en-US" dirty="0">
                <a:highlight>
                  <a:srgbClr val="FFFF00"/>
                </a:highlight>
              </a:rPr>
              <a:t>) throws Exception . </a:t>
            </a:r>
          </a:p>
          <a:p>
            <a:r>
              <a:rPr lang="en-US" dirty="0"/>
              <a:t>This method will be executed automatically at the time of Serialization Hence at the time of serialization if you want to perform any activity we have to define that in this method only . </a:t>
            </a:r>
          </a:p>
          <a:p>
            <a:endParaRPr lang="en-US" dirty="0"/>
          </a:p>
          <a:p>
            <a:r>
              <a:rPr lang="en-US" dirty="0">
                <a:highlight>
                  <a:srgbClr val="FFFF00"/>
                </a:highlight>
              </a:rPr>
              <a:t>private void </a:t>
            </a:r>
            <a:r>
              <a:rPr lang="en-US" dirty="0" err="1">
                <a:highlight>
                  <a:srgbClr val="FFFF00"/>
                </a:highlight>
              </a:rPr>
              <a:t>readObject</a:t>
            </a:r>
            <a:r>
              <a:rPr lang="en-US" dirty="0">
                <a:highlight>
                  <a:srgbClr val="FFFF00"/>
                </a:highlight>
              </a:rPr>
              <a:t>(</a:t>
            </a:r>
            <a:r>
              <a:rPr lang="en-US" dirty="0" err="1">
                <a:highlight>
                  <a:srgbClr val="FFFF00"/>
                </a:highlight>
              </a:rPr>
              <a:t>ObjectInputStream</a:t>
            </a:r>
            <a:r>
              <a:rPr lang="en-US" dirty="0">
                <a:highlight>
                  <a:srgbClr val="FFFF00"/>
                </a:highlight>
              </a:rPr>
              <a:t> is) throws Exception </a:t>
            </a:r>
          </a:p>
          <a:p>
            <a:r>
              <a:rPr lang="en-US" dirty="0"/>
              <a:t>This method will be executed automatically at the time of deserialization Hence at the time of Deserialization. If we want to perform any activity we have to define that in this method only . </a:t>
            </a:r>
          </a:p>
          <a:p>
            <a:endParaRPr lang="en-US" dirty="0"/>
          </a:p>
          <a:p>
            <a:r>
              <a:rPr lang="en-US" dirty="0"/>
              <a:t>Note *** </a:t>
            </a:r>
          </a:p>
          <a:p>
            <a:r>
              <a:rPr lang="en-US" dirty="0"/>
              <a:t>The above methods are call back methods because these are executed automatically by the </a:t>
            </a:r>
            <a:r>
              <a:rPr lang="en-US" dirty="0" err="1"/>
              <a:t>jvm</a:t>
            </a:r>
            <a:r>
              <a:rPr lang="en-US" dirty="0"/>
              <a:t> </a:t>
            </a:r>
          </a:p>
        </p:txBody>
      </p:sp>
    </p:spTree>
    <p:extLst>
      <p:ext uri="{BB962C8B-B14F-4D97-AF65-F5344CB8AC3E}">
        <p14:creationId xmlns:p14="http://schemas.microsoft.com/office/powerpoint/2010/main" val="2097123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3875</TotalTime>
  <Words>1460</Words>
  <Application>Microsoft Office PowerPoint</Application>
  <PresentationFormat>Widescreen</PresentationFormat>
  <Paragraphs>178</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Akhil</dc:creator>
  <cp:lastModifiedBy>Akhil Kumar</cp:lastModifiedBy>
  <cp:revision>8</cp:revision>
  <dcterms:created xsi:type="dcterms:W3CDTF">2022-10-17T16:48:43Z</dcterms:created>
  <dcterms:modified xsi:type="dcterms:W3CDTF">2022-11-04T06:44:35Z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8a73c85-e524-44a6-bd58-7df7ef87be8f_Enabled">
    <vt:lpwstr>true</vt:lpwstr>
  </property>
  <property fmtid="{D5CDD505-2E9C-101B-9397-08002B2CF9AE}" pid="3" name="MSIP_Label_a8a73c85-e524-44a6-bd58-7df7ef87be8f_SetDate">
    <vt:lpwstr>2022-10-17T16:48:43Z</vt:lpwstr>
  </property>
  <property fmtid="{D5CDD505-2E9C-101B-9397-08002B2CF9AE}" pid="4" name="MSIP_Label_a8a73c85-e524-44a6-bd58-7df7ef87be8f_Method">
    <vt:lpwstr>Standard</vt:lpwstr>
  </property>
  <property fmtid="{D5CDD505-2E9C-101B-9397-08002B2CF9AE}" pid="5" name="MSIP_Label_a8a73c85-e524-44a6-bd58-7df7ef87be8f_Name">
    <vt:lpwstr>Internal Label</vt:lpwstr>
  </property>
  <property fmtid="{D5CDD505-2E9C-101B-9397-08002B2CF9AE}" pid="6" name="MSIP_Label_a8a73c85-e524-44a6-bd58-7df7ef87be8f_SiteId">
    <vt:lpwstr>db05faca-c82a-4b9d-b9c5-0f64b6755421</vt:lpwstr>
  </property>
  <property fmtid="{D5CDD505-2E9C-101B-9397-08002B2CF9AE}" pid="7" name="MSIP_Label_a8a73c85-e524-44a6-bd58-7df7ef87be8f_ActionId">
    <vt:lpwstr>94d369ee-1a92-42c3-8d94-60e44cba0fe3</vt:lpwstr>
  </property>
  <property fmtid="{D5CDD505-2E9C-101B-9397-08002B2CF9AE}" pid="8" name="MSIP_Label_a8a73c85-e524-44a6-bd58-7df7ef87be8f_ContentBits">
    <vt:lpwstr>0</vt:lpwstr>
  </property>
</Properties>
</file>