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3e0291499_1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3e029149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3e0291499_1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3e029149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3e0291499_1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3e029149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e0291499_1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e029149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3e0291499_1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3e0291499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3e0291499_1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3e029149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3e0291499_1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3e029149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3e0291499_1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3e0291499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3e0291499_1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3e029149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3e0291499_1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3e0291499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3e0291499_1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3e0291499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e029149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3e02914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e0291499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e029149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3e0291499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3e029149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3e0291499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3e029149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Feature Extraction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on Common Techniques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721850" y="2993675"/>
            <a:ext cx="7644900" cy="1657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721850" y="795600"/>
            <a:ext cx="7644900" cy="16170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81750" y="200925"/>
            <a:ext cx="7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Feature extraction pipelines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906538" y="3184550"/>
            <a:ext cx="14568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2827013" y="3184550"/>
            <a:ext cx="14568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747488" y="3184550"/>
            <a:ext cx="14568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6667963" y="3184550"/>
            <a:ext cx="14568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Windowing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667963" y="4007975"/>
            <a:ext cx="14568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4747488" y="4007975"/>
            <a:ext cx="14568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827013" y="4007975"/>
            <a:ext cx="14568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906538" y="4007975"/>
            <a:ext cx="14568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Value/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cxnSp>
        <p:nvCxnSpPr>
          <p:cNvPr id="134" name="Google Shape;134;p22"/>
          <p:cNvCxnSpPr>
            <a:stCxn id="126" idx="3"/>
            <a:endCxn id="127" idx="1"/>
          </p:cNvCxnSpPr>
          <p:nvPr/>
        </p:nvCxnSpPr>
        <p:spPr>
          <a:xfrm>
            <a:off x="2363338" y="34308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27" idx="3"/>
            <a:endCxn id="128" idx="1"/>
          </p:cNvCxnSpPr>
          <p:nvPr/>
        </p:nvCxnSpPr>
        <p:spPr>
          <a:xfrm>
            <a:off x="4283813" y="34308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28" idx="3"/>
            <a:endCxn id="129" idx="1"/>
          </p:cNvCxnSpPr>
          <p:nvPr/>
        </p:nvCxnSpPr>
        <p:spPr>
          <a:xfrm>
            <a:off x="6204288" y="34308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stCxn id="129" idx="2"/>
            <a:endCxn id="130" idx="0"/>
          </p:cNvCxnSpPr>
          <p:nvPr/>
        </p:nvCxnSpPr>
        <p:spPr>
          <a:xfrm>
            <a:off x="7396363" y="3677150"/>
            <a:ext cx="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0" idx="1"/>
            <a:endCxn id="131" idx="3"/>
          </p:cNvCxnSpPr>
          <p:nvPr/>
        </p:nvCxnSpPr>
        <p:spPr>
          <a:xfrm rot="10800000">
            <a:off x="6204163" y="4254275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stCxn id="131" idx="1"/>
            <a:endCxn id="132" idx="3"/>
          </p:cNvCxnSpPr>
          <p:nvPr/>
        </p:nvCxnSpPr>
        <p:spPr>
          <a:xfrm rot="10800000">
            <a:off x="4283688" y="4254275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2" idx="1"/>
            <a:endCxn id="133" idx="3"/>
          </p:cNvCxnSpPr>
          <p:nvPr/>
        </p:nvCxnSpPr>
        <p:spPr>
          <a:xfrm rot="10800000">
            <a:off x="2363213" y="4254275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2"/>
          <p:cNvSpPr/>
          <p:nvPr/>
        </p:nvSpPr>
        <p:spPr>
          <a:xfrm>
            <a:off x="906550" y="946050"/>
            <a:ext cx="21579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528200" y="946050"/>
            <a:ext cx="20322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037075" y="946050"/>
            <a:ext cx="20877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6037075" y="1769475"/>
            <a:ext cx="20877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computation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each Frame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3528200" y="1769475"/>
            <a:ext cx="20322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(mean, median, GMM)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906625" y="1769475"/>
            <a:ext cx="21579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Value/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cxnSp>
        <p:nvCxnSpPr>
          <p:cNvPr id="147" name="Google Shape;147;p22"/>
          <p:cNvCxnSpPr>
            <a:stCxn id="141" idx="3"/>
            <a:endCxn id="142" idx="1"/>
          </p:cNvCxnSpPr>
          <p:nvPr/>
        </p:nvCxnSpPr>
        <p:spPr>
          <a:xfrm>
            <a:off x="3064450" y="11923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>
            <a:stCxn id="142" idx="3"/>
            <a:endCxn id="143" idx="1"/>
          </p:cNvCxnSpPr>
          <p:nvPr/>
        </p:nvCxnSpPr>
        <p:spPr>
          <a:xfrm>
            <a:off x="5560400" y="1192350"/>
            <a:ext cx="4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2"/>
          <p:cNvCxnSpPr>
            <a:stCxn id="144" idx="1"/>
            <a:endCxn id="145" idx="3"/>
          </p:cNvCxnSpPr>
          <p:nvPr/>
        </p:nvCxnSpPr>
        <p:spPr>
          <a:xfrm rot="10800000">
            <a:off x="5560375" y="2015775"/>
            <a:ext cx="4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2"/>
          <p:cNvCxnSpPr>
            <a:stCxn id="145" idx="1"/>
            <a:endCxn id="146" idx="3"/>
          </p:cNvCxnSpPr>
          <p:nvPr/>
        </p:nvCxnSpPr>
        <p:spPr>
          <a:xfrm rot="10800000">
            <a:off x="3064400" y="2015775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>
            <a:stCxn id="143" idx="2"/>
            <a:endCxn id="144" idx="0"/>
          </p:cNvCxnSpPr>
          <p:nvPr/>
        </p:nvCxnSpPr>
        <p:spPr>
          <a:xfrm>
            <a:off x="7080925" y="1438650"/>
            <a:ext cx="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3906000" y="2393475"/>
            <a:ext cx="13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 Domain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725900" y="4651175"/>
            <a:ext cx="18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Frequency Domain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71900" y="15242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Time Domain Features</a:t>
            </a:r>
            <a:endParaRPr sz="1700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71900" y="1919075"/>
            <a:ext cx="3867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Max </a:t>
            </a:r>
            <a:r>
              <a:rPr lang="en" sz="1800">
                <a:solidFill>
                  <a:srgbClr val="000000"/>
                </a:solidFill>
              </a:rPr>
              <a:t>amplitude</a:t>
            </a:r>
            <a:r>
              <a:rPr lang="en" sz="1800">
                <a:solidFill>
                  <a:srgbClr val="000000"/>
                </a:solidFill>
              </a:rPr>
              <a:t> of all samples in a frame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Gives idea about loudness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But has issue of </a:t>
            </a:r>
            <a:r>
              <a:rPr lang="en" sz="1800">
                <a:solidFill>
                  <a:srgbClr val="000000"/>
                </a:solidFill>
              </a:rPr>
              <a:t>sensitivity</a:t>
            </a:r>
            <a:r>
              <a:rPr lang="en" sz="1800">
                <a:solidFill>
                  <a:srgbClr val="000000"/>
                </a:solidFill>
              </a:rPr>
              <a:t> w.r.t outliers in samples, traces unwanted spikes in  signal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71900" y="705275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oboto"/>
              <a:buAutoNum type="arabicPeriod"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Amplitude Envelope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025" y="4116675"/>
            <a:ext cx="2679650" cy="7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725" y="221876"/>
            <a:ext cx="4358800" cy="4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71900" y="20092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Time Domain Features</a:t>
            </a:r>
            <a:endParaRPr sz="1700"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71900" y="2120000"/>
            <a:ext cx="3867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RMS of all samples in a frame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Also an indicator of loudness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Less sensitive to outliers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91525" y="807375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Root Mean Square Energy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23" y="3559850"/>
            <a:ext cx="2998050" cy="10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925" y="742125"/>
            <a:ext cx="3867901" cy="3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22125" y="24107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Time Domain Features</a:t>
            </a:r>
            <a:endParaRPr sz="1700"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71900" y="1999450"/>
            <a:ext cx="3867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# of times signal crosses the horizontal axis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Percussive vs pitched sounds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High ZCR -&gt; High Pitch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Voiced Signals -&gt; Lower ZCR, Unvoiced Signals -&gt; Higher ZCR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71900" y="807350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Zero Crossing Rate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4160675"/>
            <a:ext cx="4657126" cy="7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475" y="1895025"/>
            <a:ext cx="4123900" cy="21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452075" y="442025"/>
            <a:ext cx="7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DFT to STFT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544175" y="2270363"/>
            <a:ext cx="4599325" cy="884063"/>
            <a:chOff x="785275" y="1046838"/>
            <a:chExt cx="4599325" cy="884063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275" y="1137275"/>
              <a:ext cx="3142651" cy="79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20525" y="1046838"/>
              <a:ext cx="1264075" cy="53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00" y="3633375"/>
            <a:ext cx="3778375" cy="68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544175" y="1294700"/>
            <a:ext cx="73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DFT tells about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frequencies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present in whole signal, what we want is spectrum information over various intervals of time.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452075" y="4319425"/>
            <a:ext cx="212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 : Hop Length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 : All samples in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5900" y="1910300"/>
            <a:ext cx="2960033" cy="29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3825600" y="2844650"/>
            <a:ext cx="14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 : 0 to N-1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452075" y="421925"/>
            <a:ext cx="76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STFT Contd.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419100"/>
            <a:ext cx="3655001" cy="15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452075" y="3596450"/>
            <a:ext cx="57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Frame size should be decided based in the application problem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Frame size → frequency resolution → 1/(time resolution)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STFT Output → Matrix(#freq. Bins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#frames)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225" y="1419100"/>
            <a:ext cx="2799725" cy="18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71900" y="24107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Spectral</a:t>
            </a:r>
            <a:r>
              <a:rPr lang="en" sz="1700"/>
              <a:t> Features</a:t>
            </a:r>
            <a:endParaRPr sz="1700"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471900" y="2083450"/>
            <a:ext cx="41493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Heat map visualization for any sound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Humans perceive logarithmically hence for better capturing of information apply log on intensities and frequencies.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71900" y="777225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Spectrograms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450" y="4192650"/>
            <a:ext cx="3271203" cy="6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500" y="241075"/>
            <a:ext cx="4098625" cy="228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925" y="2665325"/>
            <a:ext cx="4101770" cy="22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71900" y="24107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Spectral Features</a:t>
            </a:r>
            <a:endParaRPr sz="1700"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11625" y="1999450"/>
            <a:ext cx="420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Vanilla Spectrograms doesn’t consider perceptually relevant frequency representation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Equal distances on mel scale have same perceptual distance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471900" y="807350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Mel-Spectrograms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02950"/>
            <a:ext cx="4380576" cy="250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6419025" y="4606150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Mel Scale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96" y="3949225"/>
            <a:ext cx="3511500" cy="8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71900" y="24107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Spectral Features</a:t>
            </a:r>
            <a:endParaRPr sz="1700"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32475" y="2415425"/>
            <a:ext cx="5042100" cy="22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Steps to extract this feature:</a:t>
            </a:r>
            <a:endParaRPr sz="18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Choose # mel bands (depending on application)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Construct mel bands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1. Convert lowest/highest frequency to mel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2. Get equally spaced points,</a:t>
            </a:r>
            <a:r>
              <a:rPr lang="en" sz="1500">
                <a:solidFill>
                  <a:srgbClr val="000000"/>
                </a:solidFill>
              </a:rPr>
              <a:t> convert the mels to their respective frequencies and round off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3. Create triangular filters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Apply mel filter banks to spectrogram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71900" y="807350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Mel-Spectrograms (Contd.)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388" y="2794175"/>
            <a:ext cx="3126340" cy="2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900" y="3226875"/>
            <a:ext cx="3454527" cy="13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332475" y="2015225"/>
            <a:ext cx="83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 STFT → Convert amplitude to dBs → Convert freq. to mel scale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421675" y="4599175"/>
            <a:ext cx="86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Mel Spectrogram(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#mel bands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#frames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= M(#mel bands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#freq. Bins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Y(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#freq. Bins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#frames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4225" y="289912"/>
            <a:ext cx="3625875" cy="163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471900" y="24107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Spectral Features</a:t>
            </a:r>
            <a:endParaRPr sz="1700"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1143688" y="2433300"/>
            <a:ext cx="3867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Comparison of energy in lower/higher frequencies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Measure on how dominant low frequencies are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71900" y="807350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Band Energy Ratio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613" y="2433300"/>
            <a:ext cx="2471700" cy="151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 </a:t>
            </a:r>
            <a:r>
              <a:rPr lang="en">
                <a:solidFill>
                  <a:srgbClr val="000000"/>
                </a:solidFill>
              </a:rPr>
              <a:t>training</a:t>
            </a:r>
            <a:r>
              <a:rPr lang="en">
                <a:solidFill>
                  <a:srgbClr val="000000"/>
                </a:solidFill>
              </a:rPr>
              <a:t> any statistical or ML Model, data needs to be first pre-processed and brought into </a:t>
            </a:r>
            <a:r>
              <a:rPr lang="en">
                <a:solidFill>
                  <a:srgbClr val="000000"/>
                </a:solidFill>
              </a:rPr>
              <a:t>useful</a:t>
            </a:r>
            <a:r>
              <a:rPr lang="en">
                <a:solidFill>
                  <a:srgbClr val="000000"/>
                </a:solidFill>
              </a:rPr>
              <a:t> format.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Specifically talking about audio signals, these signals undergo basic signal processing steps of noise removal and proper conversion of analog form to digital samples for further computation.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Today, we will be focusing on the later steps of extracting </a:t>
            </a:r>
            <a:r>
              <a:rPr lang="en">
                <a:solidFill>
                  <a:srgbClr val="000000"/>
                </a:solidFill>
              </a:rPr>
              <a:t>meaningful </a:t>
            </a:r>
            <a:r>
              <a:rPr lang="en">
                <a:solidFill>
                  <a:srgbClr val="000000"/>
                </a:solidFill>
              </a:rPr>
              <a:t>information out these audio samples to recognise patterns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471900" y="24107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Spectral Features</a:t>
            </a:r>
            <a:endParaRPr sz="1700"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471900" y="1911800"/>
            <a:ext cx="38679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Center of gravity for magnitude spectrum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Frequency band where most of the energy concentrated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Measures </a:t>
            </a:r>
            <a:r>
              <a:rPr lang="en" sz="1800">
                <a:solidFill>
                  <a:srgbClr val="000000"/>
                </a:solidFill>
              </a:rPr>
              <a:t>brightness</a:t>
            </a:r>
            <a:r>
              <a:rPr lang="en" sz="1800">
                <a:solidFill>
                  <a:srgbClr val="000000"/>
                </a:solidFill>
              </a:rPr>
              <a:t> of sound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471900" y="807350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Spectral Centroid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625" y="3719900"/>
            <a:ext cx="1888451" cy="12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200" y="2571750"/>
            <a:ext cx="4499399" cy="182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71900" y="241075"/>
            <a:ext cx="24717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Spectral Features</a:t>
            </a:r>
            <a:endParaRPr sz="1700"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401575" y="1911800"/>
            <a:ext cx="34260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Measures variance from the spectral centroid</a:t>
            </a:r>
            <a:endParaRPr sz="18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Weighted mean of the distances of frequency bands from spectral centroid</a:t>
            </a:r>
            <a:endParaRPr sz="18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Energy spread </a:t>
            </a:r>
            <a:r>
              <a:rPr lang="en" sz="1800">
                <a:solidFill>
                  <a:srgbClr val="000000"/>
                </a:solidFill>
              </a:rPr>
              <a:t>across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frequency</a:t>
            </a:r>
            <a:r>
              <a:rPr lang="en" sz="1800">
                <a:solidFill>
                  <a:srgbClr val="000000"/>
                </a:solidFill>
              </a:rPr>
              <a:t> bands → B.W.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471900" y="807350"/>
            <a:ext cx="578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b="1" lang="en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Spectral Spread or Bandwidth</a:t>
            </a:r>
            <a:endParaRPr b="1"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475" y="2343775"/>
            <a:ext cx="4946626" cy="20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723" y="3719900"/>
            <a:ext cx="2471699" cy="122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26074" y="307575"/>
            <a:ext cx="36417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aspects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6075" y="1260975"/>
            <a:ext cx="28080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give broader view on what to select as per the problem </a:t>
            </a:r>
            <a:r>
              <a:rPr lang="en"/>
              <a:t>statement</a:t>
            </a:r>
            <a:r>
              <a:rPr lang="en"/>
              <a:t> given.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Different features capture different aspects of sound.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747125" y="753450"/>
            <a:ext cx="47919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Level of abstraction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(High Level, Mid Level, Low Level)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Temporal Scope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(Instantaneous, Segment Level, Global)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Musical Aspect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(beat, timbre, pitch, harmony, melody)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Signal Domain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(Time, Frequency, Time-Frequency)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ML Approach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(Traditional approach, DL approach)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Abstraction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>
                <a:solidFill>
                  <a:srgbClr val="000000"/>
                </a:solidFill>
              </a:rPr>
              <a:t>High Level :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Human </a:t>
            </a:r>
            <a:r>
              <a:rPr lang="en">
                <a:solidFill>
                  <a:srgbClr val="000000"/>
                </a:solidFill>
              </a:rPr>
              <a:t>understandable</a:t>
            </a:r>
            <a:r>
              <a:rPr lang="en">
                <a:solidFill>
                  <a:srgbClr val="000000"/>
                </a:solidFill>
              </a:rPr>
              <a:t> and a way how any audio instruments are encoded.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Includes keys, chords, melody, rhythm, tempo, lyrics, genre mood, etc.</a:t>
            </a:r>
            <a:endParaRPr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>
                <a:solidFill>
                  <a:srgbClr val="000000"/>
                </a:solidFill>
              </a:rPr>
              <a:t>Mid Level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Ways of how humans </a:t>
            </a:r>
            <a:r>
              <a:rPr lang="en">
                <a:solidFill>
                  <a:srgbClr val="000000"/>
                </a:solidFill>
              </a:rPr>
              <a:t>perceive</a:t>
            </a:r>
            <a:r>
              <a:rPr lang="en">
                <a:solidFill>
                  <a:srgbClr val="000000"/>
                </a:solidFill>
              </a:rPr>
              <a:t> the audio.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Includes Pitch, beat-based descriptors such as note onsets, fluctuation patterns, MFCCs.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Low Level: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Not perceivable to humans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Includes amplitude envelope, energy, spectral centroid, zero-crossing rate.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Scope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Instantaneous</a:t>
            </a:r>
            <a:r>
              <a:rPr b="1" lang="en">
                <a:solidFill>
                  <a:srgbClr val="000000"/>
                </a:solidFill>
              </a:rPr>
              <a:t> :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Analysis on very short chunks (~50ms) of audio signal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Segment Level 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Aggregating instantaneous level feature for more duration (seconds).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Global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Only one descriptor for whole duration of sound. Aggregation of whole signal.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Aspects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7695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Loudness:</a:t>
            </a:r>
            <a:r>
              <a:rPr lang="en" sz="1800">
                <a:solidFill>
                  <a:srgbClr val="000000"/>
                </a:solidFill>
              </a:rPr>
              <a:t> perceived strength of sound; e.g., energy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Pitch:</a:t>
            </a:r>
            <a:r>
              <a:rPr lang="en" sz="1800">
                <a:solidFill>
                  <a:srgbClr val="000000"/>
                </a:solidFill>
              </a:rPr>
              <a:t> frequency, psychoacoustic ordering of tones (on scale; from low to high); e.g., chroma-features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Timbre:</a:t>
            </a:r>
            <a:r>
              <a:rPr lang="en" sz="1800">
                <a:solidFill>
                  <a:srgbClr val="000000"/>
                </a:solidFill>
              </a:rPr>
              <a:t> “tone color”, what distinguishes two sounds with same pitch and loudness; e.g., MFCCs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Chords and harmony:</a:t>
            </a:r>
            <a:r>
              <a:rPr lang="en" sz="1800">
                <a:solidFill>
                  <a:srgbClr val="000000"/>
                </a:solidFill>
              </a:rPr>
              <a:t> simultaneous pitches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Rhythm:</a:t>
            </a:r>
            <a:r>
              <a:rPr lang="en" sz="1800">
                <a:solidFill>
                  <a:srgbClr val="000000"/>
                </a:solidFill>
              </a:rPr>
              <a:t> pattern in time; e.g., FPs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Melody:</a:t>
            </a:r>
            <a:r>
              <a:rPr lang="en" sz="1800">
                <a:solidFill>
                  <a:srgbClr val="000000"/>
                </a:solidFill>
              </a:rPr>
              <a:t> sequence of tones; combination of pitch and rhythm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Domain Aspect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7695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800">
                <a:solidFill>
                  <a:srgbClr val="000000"/>
                </a:solidFill>
              </a:rPr>
              <a:t>Time Domain</a:t>
            </a:r>
            <a:r>
              <a:rPr b="1" lang="en" sz="1800">
                <a:solidFill>
                  <a:srgbClr val="000000"/>
                </a:solidFill>
              </a:rPr>
              <a:t>:</a:t>
            </a:r>
            <a:r>
              <a:rPr lang="en" sz="1800">
                <a:solidFill>
                  <a:srgbClr val="000000"/>
                </a:solidFill>
              </a:rPr>
              <a:t> E</a:t>
            </a:r>
            <a:r>
              <a:rPr lang="en" sz="1800">
                <a:solidFill>
                  <a:srgbClr val="000000"/>
                </a:solidFill>
              </a:rPr>
              <a:t>xtracted from waveforms of the raw audio.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Eg. Zero crossing rate, amplitude envelope, and RMS energy </a:t>
            </a:r>
            <a:endParaRPr sz="18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800">
                <a:solidFill>
                  <a:srgbClr val="000000"/>
                </a:solidFill>
              </a:rPr>
              <a:t>Frequency Domain</a:t>
            </a:r>
            <a:r>
              <a:rPr b="1" lang="en" sz="1800">
                <a:solidFill>
                  <a:srgbClr val="000000"/>
                </a:solidFill>
              </a:rPr>
              <a:t>:</a:t>
            </a:r>
            <a:r>
              <a:rPr lang="en" sz="1800">
                <a:solidFill>
                  <a:srgbClr val="000000"/>
                </a:solidFill>
              </a:rPr>
              <a:t> F</a:t>
            </a:r>
            <a:r>
              <a:rPr lang="en" sz="1800">
                <a:solidFill>
                  <a:srgbClr val="000000"/>
                </a:solidFill>
              </a:rPr>
              <a:t>ocuses on the frequency components of the audio signal.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Eg. Band energy ratio, spectral centroid, and spectral spread</a:t>
            </a:r>
            <a:endParaRPr sz="1800"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800">
                <a:solidFill>
                  <a:srgbClr val="000000"/>
                </a:solidFill>
              </a:rPr>
              <a:t>Time-Frequency Representation</a:t>
            </a:r>
            <a:r>
              <a:rPr b="1" lang="en" sz="1800">
                <a:solidFill>
                  <a:srgbClr val="000000"/>
                </a:solidFill>
              </a:rPr>
              <a:t>:</a:t>
            </a:r>
            <a:r>
              <a:rPr lang="en" sz="1800">
                <a:solidFill>
                  <a:srgbClr val="000000"/>
                </a:solidFill>
              </a:rPr>
              <a:t> C</a:t>
            </a:r>
            <a:r>
              <a:rPr lang="en" sz="1800">
                <a:solidFill>
                  <a:srgbClr val="000000"/>
                </a:solidFill>
              </a:rPr>
              <a:t>ombines both the time and frequency components of the audio signal.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Eg. Spectrogram, mel-spectrogram, and MFCCs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</a:t>
            </a:r>
            <a:r>
              <a:rPr lang="en"/>
              <a:t> Aspect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7695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800">
                <a:solidFill>
                  <a:srgbClr val="000000"/>
                </a:solidFill>
              </a:rPr>
              <a:t>Traditional Approach:</a:t>
            </a:r>
            <a:r>
              <a:rPr lang="en" sz="1800">
                <a:solidFill>
                  <a:srgbClr val="000000"/>
                </a:solidFill>
              </a:rPr>
              <a:t> Looking upon all possible time &amp; </a:t>
            </a:r>
            <a:r>
              <a:rPr lang="en" sz="1800">
                <a:solidFill>
                  <a:srgbClr val="000000"/>
                </a:solidFill>
              </a:rPr>
              <a:t>frequency</a:t>
            </a:r>
            <a:r>
              <a:rPr lang="en" sz="1800">
                <a:solidFill>
                  <a:srgbClr val="000000"/>
                </a:solidFill>
              </a:rPr>
              <a:t> domain features and handpicking ones that best solves the problem.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800">
                <a:solidFill>
                  <a:srgbClr val="000000"/>
                </a:solidFill>
              </a:rPr>
              <a:t>Deep Learning</a:t>
            </a:r>
            <a:r>
              <a:rPr b="1" lang="en" sz="1800">
                <a:solidFill>
                  <a:srgbClr val="000000"/>
                </a:solidFill>
              </a:rPr>
              <a:t>:</a:t>
            </a:r>
            <a:r>
              <a:rPr lang="en" sz="1800">
                <a:solidFill>
                  <a:srgbClr val="000000"/>
                </a:solidFill>
              </a:rPr>
              <a:t> A general way of extracting features from </a:t>
            </a:r>
            <a:r>
              <a:rPr lang="en" sz="1800">
                <a:solidFill>
                  <a:srgbClr val="000000"/>
                </a:solidFill>
              </a:rPr>
              <a:t>unstructured</a:t>
            </a:r>
            <a:r>
              <a:rPr lang="en" sz="1800">
                <a:solidFill>
                  <a:srgbClr val="000000"/>
                </a:solidFill>
              </a:rPr>
              <a:t> audio data.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Features identified by neural networks for which some level of </a:t>
            </a:r>
            <a:r>
              <a:rPr lang="en" sz="1800">
                <a:solidFill>
                  <a:srgbClr val="000000"/>
                </a:solidFill>
              </a:rPr>
              <a:t>preprocessing</a:t>
            </a:r>
            <a:r>
              <a:rPr lang="en" sz="1800">
                <a:solidFill>
                  <a:srgbClr val="000000"/>
                </a:solidFill>
              </a:rPr>
              <a:t> is required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eg. getting first the spectrograms of audio data and then passing them to neural nets for training.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773550" y="2693625"/>
            <a:ext cx="6308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Computing above discussed features and overview on their use cases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