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FB7AF-BC18-453D-A2AF-F24045E0F904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4F92-D36C-4B32-B923-1D271D0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4F92-D36C-4B32-B923-1D271D01A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DD69-0B1D-635E-5D3F-469FE92D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2A140-C774-CDA5-8D8B-4597C4E63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F546-F9B5-B25B-9E10-652D841F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8ACF-1115-6340-465C-1A255C7F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3AAE-8ED7-B9AE-1F9A-F53F879C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136B-57C5-749C-E3D0-092DA011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41E54-5ADD-2EC7-737B-7DFEA31A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F294-772C-645F-F760-D4FCD224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3E58-83FB-B32A-40AD-0BEBEA4A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7DBD-EEC3-DA1F-34B9-0F499E1A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35E6-94EF-D391-8C34-FFDCB4F21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50527-D1C1-8C4F-D074-0A2BFB40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5819-DBD0-2ABC-027E-D72F0C9F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935E-1F82-9342-C2D4-9662DCC1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FC47-362F-D466-A9B6-FF99B74C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A20A-0039-739E-8AA7-F9685EA4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C03F-CEF6-F196-662C-4DE77206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4FC7-DDDE-C19F-B104-2BB89338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6F9D-A7AD-D19F-4F95-F64C9DA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AB43-2636-FB33-C877-7AD29050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45A2-AF11-F685-4EF4-05C53DCC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8BFC-1DB0-344C-CF91-E3F198F7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8A4F-A2AC-C77D-CE13-D434CE7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FE46-3B36-9E70-EB16-D3282A80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F662-E288-744F-5C8C-DA4F913F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D647-F24F-C6E4-BC0E-F9EA13E7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8C55-23C0-A300-96BC-E4406CB15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DAA2-80CD-4810-463A-6BAD5C10D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1EB2-D9D1-D76E-FF21-A8C2CFED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D7DF-D854-515C-D826-41C6BF38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25E6B-9673-77D4-00AE-1BA0A916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D5A-629F-C564-2F41-34D49A5E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7905-7FD7-8B7A-D221-AC195E0B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467F3-DC15-45C1-E7E2-F8A566D7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55E00-B166-F508-0C10-33D1AD4B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65FF-1585-FF2C-302C-9291CDD2E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58962-8EF7-D439-4CB7-BBEDF5B9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4A78E-34BD-0CE8-48B5-8C45E8E3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1C116-FE1C-A094-7FBB-3A4C407A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4DB3-DC3B-C565-E18B-22A31979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5A0B2-A3F6-1DCE-165A-EA38A4DE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FD57A-5853-49D3-4B1B-CA39C79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F1A4D-A1AA-036E-F262-96EF8EC7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69EDE-E551-B279-9F84-D02B4ACA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AC4A5-CDA0-C317-1E30-4BF33FCC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30E30-CE86-94C5-2B63-B5C1FB17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137F-7C9C-5595-5410-F9B8086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18B6-F8F3-ABC8-6BB2-F7DA2AB7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A730-A896-6472-3777-B194C4E5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BC70F-1E87-AECB-B98D-944DD4F4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3FA6-C3B2-EBA2-57D3-E7530A37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3A23-5E3F-7861-24AD-5CBD644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AD6-90FF-BF19-B680-BEB47708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AFDE0-EAA4-20FE-48A9-E5DAF71DC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D78F1-6545-8BE9-D537-24145CBE9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B25C-F39E-1C96-1914-85D96F7C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2D2C-A289-AB86-E0EF-2886FA8F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52CCD-B456-A474-FBAE-F3794F9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0CCC4-A173-51AD-368B-3B1FDCC5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ACB2-60B8-5AFD-C076-7EE939E1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03D7-543E-DEB9-BF27-0647D22D6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4F04-6EF9-436E-8C13-272B6DFD0F37}" type="datetimeFigureOut">
              <a:rPr lang="en-US" smtClean="0"/>
              <a:t>2024-01-21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F6CE-C9E5-4D02-B435-F143E7BC3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B9C4-82CC-8625-EF5A-93EE47E2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D5C8-9333-4308-BEC5-00AAD628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5DA29-C993-E195-CF9C-2544B9F8EFB0}"/>
              </a:ext>
            </a:extLst>
          </p:cNvPr>
          <p:cNvSpPr txBox="1"/>
          <p:nvPr/>
        </p:nvSpPr>
        <p:spPr>
          <a:xfrm>
            <a:off x="64656" y="364742"/>
            <a:ext cx="121273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Storage 10%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Understand storage classes, persistent volumes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Understand volume mode, access modes and reclaim policies for volumes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Understand persistent volume claims primitive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Know how to configure applications with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25012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0BD87-62B3-E6AA-17EA-E152D842142B}"/>
              </a:ext>
            </a:extLst>
          </p:cNvPr>
          <p:cNvSpPr txBox="1"/>
          <p:nvPr/>
        </p:nvSpPr>
        <p:spPr>
          <a:xfrm>
            <a:off x="71021" y="260034"/>
            <a:ext cx="119049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Create a new PersistentVolume named </a:t>
            </a:r>
            <a:r>
              <a:rPr lang="en-US" b="1" dirty="0">
                <a:solidFill>
                  <a:schemeClr val="bg1"/>
                </a:solidFill>
              </a:rPr>
              <a:t>tata-pv</a:t>
            </a:r>
            <a:r>
              <a:rPr lang="en-US" dirty="0">
                <a:solidFill>
                  <a:schemeClr val="bg1"/>
                </a:solidFill>
              </a:rPr>
              <a:t>. It should have a capacity of 2Gi,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, hostPath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/app-config-var.</a:t>
            </a:r>
          </a:p>
          <a:p>
            <a:r>
              <a:rPr lang="en-US" dirty="0">
                <a:solidFill>
                  <a:schemeClr val="bg1"/>
                </a:solidFill>
              </a:rPr>
              <a:t>- Next create a new PersistentVolumeClaim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b="1" dirty="0">
                <a:solidFill>
                  <a:schemeClr val="bg1"/>
                </a:solidFill>
              </a:rPr>
              <a:t>tata-pvc</a:t>
            </a:r>
            <a:r>
              <a:rPr lang="en-US" dirty="0">
                <a:solidFill>
                  <a:schemeClr val="bg1"/>
                </a:solidFill>
              </a:rPr>
              <a:t> . It should request 2Gi storage,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should not define a </a:t>
            </a:r>
            <a:r>
              <a:rPr lang="en-US" b="1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. The PVC should bound to the PV correctly.</a:t>
            </a:r>
          </a:p>
          <a:p>
            <a:r>
              <a:rPr lang="en-US" dirty="0">
                <a:solidFill>
                  <a:schemeClr val="bg1"/>
                </a:solidFill>
              </a:rPr>
              <a:t>- Finally create a new pod </a:t>
            </a:r>
            <a:r>
              <a:rPr lang="en-US" b="1" dirty="0">
                <a:solidFill>
                  <a:schemeClr val="bg1"/>
                </a:solidFill>
              </a:rPr>
              <a:t>tata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which mounts that volume at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r>
              <a:rPr lang="en-US" b="1" dirty="0">
                <a:solidFill>
                  <a:schemeClr val="bg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. The Pods should be of image </a:t>
            </a:r>
            <a:r>
              <a:rPr lang="en-US" b="1" dirty="0">
                <a:solidFill>
                  <a:schemeClr val="bg1"/>
                </a:solidFill>
              </a:rPr>
              <a:t>httpd:2.4.41-alpine.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Solution: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already created a PV.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C69E0-06B4-A909-C0A4-5DE6B438D8A0}"/>
              </a:ext>
            </a:extLst>
          </p:cNvPr>
          <p:cNvSpPr/>
          <p:nvPr/>
        </p:nvSpPr>
        <p:spPr>
          <a:xfrm>
            <a:off x="3746376" y="3422342"/>
            <a:ext cx="2885243" cy="30894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b="1" dirty="0">
                <a:solidFill>
                  <a:schemeClr val="bg1"/>
                </a:solidFill>
              </a:rPr>
              <a:t>tata-pv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hostPath:</a:t>
            </a:r>
          </a:p>
          <a:p>
            <a:r>
              <a:rPr lang="en-US" dirty="0">
                <a:solidFill>
                  <a:schemeClr val="bg1"/>
                </a:solidFill>
              </a:rPr>
              <a:t>    path: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srv</a:t>
            </a:r>
            <a:r>
              <a:rPr lang="en-US" b="1" dirty="0">
                <a:solidFill>
                  <a:schemeClr val="bg1"/>
                </a:solidFill>
              </a:rPr>
              <a:t>/app-config-var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1E1F4-DFED-A2E2-200F-97BAF5F55206}"/>
              </a:ext>
            </a:extLst>
          </p:cNvPr>
          <p:cNvSpPr/>
          <p:nvPr/>
        </p:nvSpPr>
        <p:spPr>
          <a:xfrm>
            <a:off x="365463" y="3429000"/>
            <a:ext cx="2885243" cy="30894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app-motor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  hostPath: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</p:txBody>
      </p:sp>
    </p:spTree>
    <p:extLst>
      <p:ext uri="{BB962C8B-B14F-4D97-AF65-F5344CB8AC3E}">
        <p14:creationId xmlns:p14="http://schemas.microsoft.com/office/powerpoint/2010/main" val="36039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A89D-E667-E093-E2D3-2F1116C3033D}"/>
              </a:ext>
            </a:extLst>
          </p:cNvPr>
          <p:cNvSpPr txBox="1"/>
          <p:nvPr/>
        </p:nvSpPr>
        <p:spPr>
          <a:xfrm>
            <a:off x="643261" y="1036448"/>
            <a:ext cx="7277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 the kubernetes.io =&gt; Documentation =&gt; Search "pvc </a:t>
            </a:r>
            <a:r>
              <a:rPr lang="en-US" b="1" dirty="0" err="1">
                <a:solidFill>
                  <a:schemeClr val="bg1"/>
                </a:solidFill>
              </a:rPr>
              <a:t>accessModes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1E40C-6FCC-EED4-C5A7-8488F55E7F38}"/>
              </a:ext>
            </a:extLst>
          </p:cNvPr>
          <p:cNvSpPr/>
          <p:nvPr/>
        </p:nvSpPr>
        <p:spPr>
          <a:xfrm>
            <a:off x="223421" y="1997477"/>
            <a:ext cx="2885243" cy="32581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PersistentVolumeClaim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block-pvc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volumeMode: Block</a:t>
            </a:r>
          </a:p>
          <a:p>
            <a:r>
              <a:rPr lang="en-US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requests:</a:t>
            </a:r>
          </a:p>
          <a:p>
            <a:r>
              <a:rPr lang="en-US" dirty="0">
                <a:solidFill>
                  <a:schemeClr val="bg1"/>
                </a:solidFill>
              </a:rPr>
              <a:t>      storage: 10Gi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6CE1-2A3C-2F9E-BD29-063D4E06F17D}"/>
              </a:ext>
            </a:extLst>
          </p:cNvPr>
          <p:cNvSpPr txBox="1"/>
          <p:nvPr/>
        </p:nvSpPr>
        <p:spPr>
          <a:xfrm>
            <a:off x="1" y="16775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create a new PersistentVolumeClaim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b="1" dirty="0">
                <a:solidFill>
                  <a:schemeClr val="bg1"/>
                </a:solidFill>
              </a:rPr>
              <a:t>tata-pvc</a:t>
            </a:r>
            <a:r>
              <a:rPr lang="en-US" dirty="0">
                <a:solidFill>
                  <a:schemeClr val="bg1"/>
                </a:solidFill>
              </a:rPr>
              <a:t> . It should request 2Gi storage,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should not define a </a:t>
            </a:r>
            <a:r>
              <a:rPr lang="en-US" b="1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. The PVC should bound to the PV correctly.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BA13C-0240-F1C7-A3DE-5ABB16273D1F}"/>
              </a:ext>
            </a:extLst>
          </p:cNvPr>
          <p:cNvSpPr/>
          <p:nvPr/>
        </p:nvSpPr>
        <p:spPr>
          <a:xfrm>
            <a:off x="4281996" y="1997476"/>
            <a:ext cx="3628008" cy="32581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PersistentVolumeClaim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b="1" dirty="0">
                <a:solidFill>
                  <a:schemeClr val="accent1"/>
                </a:solidFill>
              </a:rPr>
              <a:t>tata-pvc</a:t>
            </a:r>
          </a:p>
          <a:p>
            <a:r>
              <a:rPr lang="en-US" b="1" dirty="0">
                <a:solidFill>
                  <a:schemeClr val="accent1"/>
                </a:solidFill>
              </a:rPr>
              <a:t>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requests:</a:t>
            </a:r>
          </a:p>
          <a:p>
            <a:r>
              <a:rPr lang="en-US" dirty="0">
                <a:solidFill>
                  <a:schemeClr val="bg1"/>
                </a:solidFill>
              </a:rPr>
              <a:t>      storage: </a:t>
            </a:r>
            <a:r>
              <a:rPr lang="en-US" b="1" dirty="0">
                <a:solidFill>
                  <a:schemeClr val="accent1"/>
                </a:solidFill>
              </a:rPr>
              <a:t>2Gi</a:t>
            </a:r>
          </a:p>
        </p:txBody>
      </p:sp>
    </p:spTree>
    <p:extLst>
      <p:ext uri="{BB962C8B-B14F-4D97-AF65-F5344CB8AC3E}">
        <p14:creationId xmlns:p14="http://schemas.microsoft.com/office/powerpoint/2010/main" val="2409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78018-8EB6-642E-A851-648A9B5E460D}"/>
              </a:ext>
            </a:extLst>
          </p:cNvPr>
          <p:cNvSpPr txBox="1"/>
          <p:nvPr/>
        </p:nvSpPr>
        <p:spPr>
          <a:xfrm>
            <a:off x="1480" y="119822"/>
            <a:ext cx="1204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Finally create a new pod </a:t>
            </a:r>
            <a:r>
              <a:rPr lang="en-US" b="1" dirty="0">
                <a:solidFill>
                  <a:schemeClr val="bg1"/>
                </a:solidFill>
              </a:rPr>
              <a:t>tata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which mounts that volume at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r>
              <a:rPr lang="en-US" b="1" dirty="0">
                <a:solidFill>
                  <a:schemeClr val="bg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. The Pods should be of image </a:t>
            </a:r>
            <a:r>
              <a:rPr lang="en-US" b="1" dirty="0">
                <a:solidFill>
                  <a:schemeClr val="bg1"/>
                </a:solidFill>
              </a:rPr>
              <a:t>httpd:2.4.41-alpine.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A053D-A652-D49F-462C-D0D24ABC93AC}"/>
              </a:ext>
            </a:extLst>
          </p:cNvPr>
          <p:cNvSpPr/>
          <p:nvPr/>
        </p:nvSpPr>
        <p:spPr>
          <a:xfrm>
            <a:off x="232299" y="1251753"/>
            <a:ext cx="3824797" cy="4740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pod-with-block-volume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fc-container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   image: fedora:26</a:t>
            </a:r>
          </a:p>
          <a:p>
            <a:r>
              <a:rPr lang="en-US" dirty="0">
                <a:solidFill>
                  <a:schemeClr val="bg1"/>
                </a:solidFill>
              </a:rPr>
              <a:t>      command: ["/bin/</a:t>
            </a:r>
            <a:r>
              <a:rPr lang="en-US" dirty="0" err="1">
                <a:solidFill>
                  <a:schemeClr val="bg1"/>
                </a:solidFill>
              </a:rPr>
              <a:t>sh</a:t>
            </a:r>
            <a:r>
              <a:rPr lang="en-US" dirty="0">
                <a:solidFill>
                  <a:schemeClr val="bg1"/>
                </a:solidFill>
              </a:rPr>
              <a:t>", "-c"]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: [ "tail -f /dev/null" ]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volumeDevices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 err="1">
                <a:solidFill>
                  <a:schemeClr val="bg1"/>
                </a:solidFill>
              </a:rPr>
              <a:t>devicePath</a:t>
            </a:r>
            <a:r>
              <a:rPr lang="en-US" dirty="0">
                <a:solidFill>
                  <a:schemeClr val="bg1"/>
                </a:solidFill>
              </a:rPr>
              <a:t>: /dev/</a:t>
            </a:r>
            <a:r>
              <a:rPr lang="en-US" dirty="0" err="1">
                <a:solidFill>
                  <a:schemeClr val="bg1"/>
                </a:solidFill>
              </a:rPr>
              <a:t>xvda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claimName</a:t>
            </a:r>
            <a:r>
              <a:rPr lang="en-US" dirty="0">
                <a:solidFill>
                  <a:schemeClr val="bg1"/>
                </a:solidFill>
              </a:rPr>
              <a:t>: block-pvc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0DD4A-E2EB-D3C6-E5F9-95D62B9DFA8A}"/>
              </a:ext>
            </a:extLst>
          </p:cNvPr>
          <p:cNvSpPr/>
          <p:nvPr/>
        </p:nvSpPr>
        <p:spPr>
          <a:xfrm>
            <a:off x="4912310" y="766153"/>
            <a:ext cx="3824797" cy="4740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b="1" dirty="0">
                <a:solidFill>
                  <a:schemeClr val="accent1"/>
                </a:solidFill>
              </a:rPr>
              <a:t>tata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</a:rPr>
              <a:t>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claimName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accent1"/>
                </a:solidFill>
              </a:rPr>
              <a:t>tata-pvc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task-pv-container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   image: </a:t>
            </a:r>
            <a:r>
              <a:rPr lang="en-US" b="1" dirty="0">
                <a:solidFill>
                  <a:schemeClr val="accent1"/>
                </a:solidFill>
              </a:rPr>
              <a:t>httpd:2.4.41-alpine</a:t>
            </a:r>
          </a:p>
          <a:p>
            <a:r>
              <a:rPr lang="en-US" dirty="0">
                <a:solidFill>
                  <a:schemeClr val="bg1"/>
                </a:solidFill>
              </a:rPr>
              <a:t>      volumeMounts:</a:t>
            </a:r>
          </a:p>
          <a:p>
            <a:r>
              <a:rPr lang="en-US" dirty="0">
                <a:solidFill>
                  <a:schemeClr val="bg1"/>
                </a:solidFill>
              </a:rPr>
              <a:t>        - </a:t>
            </a:r>
            <a:r>
              <a:rPr lang="en-US" dirty="0" err="1">
                <a:solidFill>
                  <a:schemeClr val="bg1"/>
                </a:solidFill>
              </a:rPr>
              <a:t>mountPath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accent1"/>
                </a:solidFill>
              </a:rPr>
              <a:t>"/</a:t>
            </a:r>
            <a:r>
              <a:rPr lang="en-US" b="1" dirty="0" err="1">
                <a:solidFill>
                  <a:schemeClr val="accent1"/>
                </a:solidFill>
              </a:rPr>
              <a:t>tmp</a:t>
            </a:r>
            <a:r>
              <a:rPr lang="en-US" b="1" dirty="0">
                <a:solidFill>
                  <a:schemeClr val="accent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</a:rPr>
              <a:t>          name: data</a:t>
            </a:r>
          </a:p>
        </p:txBody>
      </p:sp>
    </p:spTree>
    <p:extLst>
      <p:ext uri="{BB962C8B-B14F-4D97-AF65-F5344CB8AC3E}">
        <p14:creationId xmlns:p14="http://schemas.microsoft.com/office/powerpoint/2010/main" val="39281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D62026-6651-4B1E-6C7A-3134865D7871}"/>
              </a:ext>
            </a:extLst>
          </p:cNvPr>
          <p:cNvSpPr/>
          <p:nvPr/>
        </p:nvSpPr>
        <p:spPr>
          <a:xfrm>
            <a:off x="6758865" y="1627285"/>
            <a:ext cx="3824797" cy="4740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</a:t>
            </a:r>
          </a:p>
          <a:p>
            <a:r>
              <a:rPr lang="en-US" dirty="0">
                <a:solidFill>
                  <a:schemeClr val="bg1"/>
                </a:solidFill>
              </a:rPr>
              <a:t> 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claimName</a:t>
            </a:r>
            <a:r>
              <a:rPr lang="en-US" dirty="0">
                <a:solidFill>
                  <a:schemeClr val="bg1"/>
                </a:solidFill>
              </a:rPr>
              <a:t>: tata-pvc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task-pv-container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   image: httpd:2.4.41-alpine</a:t>
            </a:r>
          </a:p>
          <a:p>
            <a:r>
              <a:rPr lang="en-US" dirty="0">
                <a:solidFill>
                  <a:schemeClr val="bg1"/>
                </a:solidFill>
              </a:rPr>
              <a:t>      volumeMounts:</a:t>
            </a:r>
          </a:p>
          <a:p>
            <a:r>
              <a:rPr lang="en-US" dirty="0">
                <a:solidFill>
                  <a:schemeClr val="bg1"/>
                </a:solidFill>
              </a:rPr>
              <a:t>        - </a:t>
            </a:r>
            <a:r>
              <a:rPr lang="en-US" dirty="0" err="1">
                <a:solidFill>
                  <a:schemeClr val="bg1"/>
                </a:solidFill>
              </a:rPr>
              <a:t>mountPath</a:t>
            </a:r>
            <a:r>
              <a:rPr lang="en-US" dirty="0">
                <a:solidFill>
                  <a:schemeClr val="bg1"/>
                </a:solidFill>
              </a:rPr>
              <a:t>: "/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/tata-data"</a:t>
            </a:r>
          </a:p>
          <a:p>
            <a:r>
              <a:rPr lang="en-US" dirty="0">
                <a:solidFill>
                  <a:schemeClr val="bg1"/>
                </a:solidFill>
              </a:rPr>
              <a:t>          name: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F5248-74F3-CEA3-FBB8-5C23EBE435CE}"/>
              </a:ext>
            </a:extLst>
          </p:cNvPr>
          <p:cNvSpPr/>
          <p:nvPr/>
        </p:nvSpPr>
        <p:spPr>
          <a:xfrm>
            <a:off x="3483006" y="2048989"/>
            <a:ext cx="3139736" cy="32581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PersistentVolumeClaim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tata-pvc</a:t>
            </a:r>
          </a:p>
          <a:p>
            <a:r>
              <a:rPr lang="en-US" dirty="0">
                <a:solidFill>
                  <a:schemeClr val="bg1"/>
                </a:solidFill>
              </a:rPr>
              <a:t> 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requests:</a:t>
            </a:r>
          </a:p>
          <a:p>
            <a:r>
              <a:rPr lang="en-US" dirty="0">
                <a:solidFill>
                  <a:schemeClr val="bg1"/>
                </a:solidFill>
              </a:rPr>
              <a:t>      storage: 2Gi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2A439-40CC-26C1-5CFF-148265A7AB07}"/>
              </a:ext>
            </a:extLst>
          </p:cNvPr>
          <p:cNvSpPr/>
          <p:nvPr/>
        </p:nvSpPr>
        <p:spPr>
          <a:xfrm>
            <a:off x="461640" y="2217663"/>
            <a:ext cx="2885243" cy="30894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tata-pv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hostPath: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/app-config-var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D2C65-0285-CBA6-D179-A31D7B9E9CFE}"/>
              </a:ext>
            </a:extLst>
          </p:cNvPr>
          <p:cNvSpPr txBox="1"/>
          <p:nvPr/>
        </p:nvSpPr>
        <p:spPr>
          <a:xfrm>
            <a:off x="0" y="42636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Create a new PersistentVolume named </a:t>
            </a:r>
            <a:r>
              <a:rPr lang="en-US" b="1" dirty="0">
                <a:solidFill>
                  <a:schemeClr val="bg1"/>
                </a:solidFill>
              </a:rPr>
              <a:t>tata-pv</a:t>
            </a:r>
            <a:r>
              <a:rPr lang="en-US" dirty="0">
                <a:solidFill>
                  <a:schemeClr val="bg1"/>
                </a:solidFill>
              </a:rPr>
              <a:t>. It should have a capacity of 2Gi,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, hostPath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/app-config-var.</a:t>
            </a:r>
          </a:p>
          <a:p>
            <a:r>
              <a:rPr lang="en-US" dirty="0">
                <a:solidFill>
                  <a:schemeClr val="bg1"/>
                </a:solidFill>
              </a:rPr>
              <a:t>- Next create a new PersistentVolumeClaim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b="1" dirty="0">
                <a:solidFill>
                  <a:schemeClr val="bg1"/>
                </a:solidFill>
              </a:rPr>
              <a:t>tata-pvc</a:t>
            </a:r>
            <a:r>
              <a:rPr lang="en-US" dirty="0">
                <a:solidFill>
                  <a:schemeClr val="bg1"/>
                </a:solidFill>
              </a:rPr>
              <a:t> . It should request 2Gi storage,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should not define a </a:t>
            </a:r>
            <a:r>
              <a:rPr lang="en-US" b="1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. The PVC should bound to the PV correctly.</a:t>
            </a:r>
          </a:p>
          <a:p>
            <a:r>
              <a:rPr lang="en-US" dirty="0">
                <a:solidFill>
                  <a:schemeClr val="bg1"/>
                </a:solidFill>
              </a:rPr>
              <a:t>- Finally create a new pod </a:t>
            </a:r>
            <a:r>
              <a:rPr lang="en-US" b="1" dirty="0">
                <a:solidFill>
                  <a:schemeClr val="bg1"/>
                </a:solidFill>
              </a:rPr>
              <a:t>tata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which mounts that volume at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r>
              <a:rPr lang="en-US" b="1" dirty="0">
                <a:solidFill>
                  <a:schemeClr val="bg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. The Pods should be of image </a:t>
            </a:r>
            <a:r>
              <a:rPr lang="en-US" b="1" dirty="0">
                <a:solidFill>
                  <a:schemeClr val="bg1"/>
                </a:solidFill>
              </a:rPr>
              <a:t>httpd:2.4.41-alpine.</a:t>
            </a:r>
          </a:p>
        </p:txBody>
      </p:sp>
    </p:spTree>
    <p:extLst>
      <p:ext uri="{BB962C8B-B14F-4D97-AF65-F5344CB8AC3E}">
        <p14:creationId xmlns:p14="http://schemas.microsoft.com/office/powerpoint/2010/main" val="200333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D62026-6651-4B1E-6C7A-3134865D7871}"/>
              </a:ext>
            </a:extLst>
          </p:cNvPr>
          <p:cNvSpPr/>
          <p:nvPr/>
        </p:nvSpPr>
        <p:spPr>
          <a:xfrm>
            <a:off x="7646632" y="1739133"/>
            <a:ext cx="3824797" cy="4740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</a:t>
            </a:r>
          </a:p>
          <a:p>
            <a:r>
              <a:rPr lang="en-US" dirty="0">
                <a:solidFill>
                  <a:schemeClr val="bg1"/>
                </a:solidFill>
              </a:rPr>
              <a:t> 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claimName</a:t>
            </a:r>
            <a:r>
              <a:rPr lang="en-US" dirty="0">
                <a:solidFill>
                  <a:schemeClr val="bg1"/>
                </a:solidFill>
              </a:rPr>
              <a:t>: tata-pvc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task-pv-container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   image: httpd:2.4.41-alpine</a:t>
            </a:r>
          </a:p>
          <a:p>
            <a:r>
              <a:rPr lang="en-US" dirty="0">
                <a:solidFill>
                  <a:schemeClr val="bg1"/>
                </a:solidFill>
              </a:rPr>
              <a:t>      volumeMounts:</a:t>
            </a:r>
          </a:p>
          <a:p>
            <a:r>
              <a:rPr lang="en-US" dirty="0">
                <a:solidFill>
                  <a:schemeClr val="bg1"/>
                </a:solidFill>
              </a:rPr>
              <a:t>        - </a:t>
            </a:r>
            <a:r>
              <a:rPr lang="en-US" dirty="0" err="1">
                <a:solidFill>
                  <a:schemeClr val="bg1"/>
                </a:solidFill>
              </a:rPr>
              <a:t>mountPath</a:t>
            </a:r>
            <a:r>
              <a:rPr lang="en-US" dirty="0">
                <a:solidFill>
                  <a:schemeClr val="bg1"/>
                </a:solidFill>
              </a:rPr>
              <a:t>: "/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/tata-data"</a:t>
            </a:r>
          </a:p>
          <a:p>
            <a:r>
              <a:rPr lang="en-US" dirty="0">
                <a:solidFill>
                  <a:schemeClr val="bg1"/>
                </a:solidFill>
              </a:rPr>
              <a:t>          name: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F5248-74F3-CEA3-FBB8-5C23EBE435CE}"/>
              </a:ext>
            </a:extLst>
          </p:cNvPr>
          <p:cNvSpPr/>
          <p:nvPr/>
        </p:nvSpPr>
        <p:spPr>
          <a:xfrm>
            <a:off x="4131076" y="2217663"/>
            <a:ext cx="3139736" cy="32581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PersistentVolumeClaim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tata-pvc</a:t>
            </a:r>
          </a:p>
          <a:p>
            <a:r>
              <a:rPr lang="en-US" dirty="0">
                <a:solidFill>
                  <a:schemeClr val="bg1"/>
                </a:solidFill>
              </a:rPr>
              <a:t>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requests:</a:t>
            </a:r>
          </a:p>
          <a:p>
            <a:r>
              <a:rPr lang="en-US" dirty="0">
                <a:solidFill>
                  <a:schemeClr val="bg1"/>
                </a:solidFill>
              </a:rPr>
              <a:t>      storage: 2Gi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2A439-40CC-26C1-5CFF-148265A7AB07}"/>
              </a:ext>
            </a:extLst>
          </p:cNvPr>
          <p:cNvSpPr/>
          <p:nvPr/>
        </p:nvSpPr>
        <p:spPr>
          <a:xfrm>
            <a:off x="0" y="2217663"/>
            <a:ext cx="3923929" cy="37836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</a:t>
            </a:r>
            <a:r>
              <a:rPr lang="en-US" sz="2400" b="1" dirty="0">
                <a:solidFill>
                  <a:schemeClr val="accent1"/>
                </a:solidFill>
              </a:rPr>
              <a:t>PersistentVolume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sz="2400" b="1" dirty="0">
                <a:solidFill>
                  <a:schemeClr val="accent1"/>
                </a:solidFill>
              </a:rPr>
              <a:t>tata-pv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</a:t>
            </a:r>
            <a:r>
              <a:rPr lang="en-US" sz="2400" b="1" dirty="0">
                <a:solidFill>
                  <a:schemeClr val="accent1"/>
                </a:solidFill>
              </a:rPr>
              <a:t>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sz="2400" b="1" dirty="0" err="1">
                <a:solidFill>
                  <a:schemeClr val="accent1"/>
                </a:solidFill>
              </a:rPr>
              <a:t>ReadWriteOnce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hostPath: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path: /</a:t>
            </a:r>
            <a:r>
              <a:rPr lang="en-US" sz="2400" b="1" dirty="0" err="1">
                <a:solidFill>
                  <a:schemeClr val="accent1"/>
                </a:solidFill>
              </a:rPr>
              <a:t>srv</a:t>
            </a:r>
            <a:r>
              <a:rPr lang="en-US" sz="2400" b="1" dirty="0">
                <a:solidFill>
                  <a:schemeClr val="accent1"/>
                </a:solidFill>
              </a:rPr>
              <a:t>/app-config-var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D2C65-0285-CBA6-D179-A31D7B9E9CFE}"/>
              </a:ext>
            </a:extLst>
          </p:cNvPr>
          <p:cNvSpPr txBox="1"/>
          <p:nvPr/>
        </p:nvSpPr>
        <p:spPr>
          <a:xfrm>
            <a:off x="0" y="42636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Create a new </a:t>
            </a:r>
            <a:r>
              <a:rPr lang="en-US" sz="2400" b="1" dirty="0">
                <a:solidFill>
                  <a:schemeClr val="accent1"/>
                </a:solidFill>
              </a:rPr>
              <a:t>PersistentVolume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sz="2400" b="1" dirty="0">
                <a:solidFill>
                  <a:schemeClr val="accent1"/>
                </a:solidFill>
              </a:rPr>
              <a:t>tata-pv</a:t>
            </a:r>
            <a:r>
              <a:rPr lang="en-US" dirty="0">
                <a:solidFill>
                  <a:schemeClr val="bg1"/>
                </a:solidFill>
              </a:rPr>
              <a:t>. It should have a capacity of </a:t>
            </a:r>
            <a:r>
              <a:rPr lang="en-US" sz="2400" b="1" dirty="0">
                <a:solidFill>
                  <a:schemeClr val="accent1"/>
                </a:solidFill>
              </a:rPr>
              <a:t>2Gi</a:t>
            </a:r>
            <a:r>
              <a:rPr lang="en-US" dirty="0">
                <a:solidFill>
                  <a:schemeClr val="bg1"/>
                </a:solidFill>
              </a:rPr>
              <a:t>, accessMode </a:t>
            </a:r>
            <a:r>
              <a:rPr lang="en-US" sz="2400" b="1" dirty="0" err="1">
                <a:solidFill>
                  <a:schemeClr val="accent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accent1"/>
                </a:solidFill>
              </a:rPr>
              <a:t>hostPath /</a:t>
            </a:r>
            <a:r>
              <a:rPr lang="en-US" sz="2400" b="1" dirty="0" err="1">
                <a:solidFill>
                  <a:schemeClr val="accent1"/>
                </a:solidFill>
              </a:rPr>
              <a:t>srv</a:t>
            </a:r>
            <a:r>
              <a:rPr lang="en-US" sz="2400" b="1" dirty="0">
                <a:solidFill>
                  <a:schemeClr val="accent1"/>
                </a:solidFill>
              </a:rPr>
              <a:t>/app-config-var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Next create a new PersistentVolumeClaim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b="1" dirty="0">
                <a:solidFill>
                  <a:schemeClr val="bg1"/>
                </a:solidFill>
              </a:rPr>
              <a:t>tata-pvc</a:t>
            </a:r>
            <a:r>
              <a:rPr lang="en-US" dirty="0">
                <a:solidFill>
                  <a:schemeClr val="bg1"/>
                </a:solidFill>
              </a:rPr>
              <a:t> . It should request 2Gi storage,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should not define a </a:t>
            </a:r>
            <a:r>
              <a:rPr lang="en-US" b="1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. The PVC should bound to the PV correctly.</a:t>
            </a:r>
          </a:p>
          <a:p>
            <a:r>
              <a:rPr lang="en-US" dirty="0">
                <a:solidFill>
                  <a:schemeClr val="bg1"/>
                </a:solidFill>
              </a:rPr>
              <a:t>- Finally create a new pod </a:t>
            </a:r>
            <a:r>
              <a:rPr lang="en-US" b="1" dirty="0">
                <a:solidFill>
                  <a:schemeClr val="bg1"/>
                </a:solidFill>
              </a:rPr>
              <a:t>tata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which mounts that volume at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r>
              <a:rPr lang="en-US" b="1" dirty="0">
                <a:solidFill>
                  <a:schemeClr val="bg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. The Pods should be of image </a:t>
            </a:r>
            <a:r>
              <a:rPr lang="en-US" b="1" dirty="0">
                <a:solidFill>
                  <a:schemeClr val="bg1"/>
                </a:solidFill>
              </a:rPr>
              <a:t>httpd:2.4.41-alpine.</a:t>
            </a:r>
          </a:p>
        </p:txBody>
      </p:sp>
    </p:spTree>
    <p:extLst>
      <p:ext uri="{BB962C8B-B14F-4D97-AF65-F5344CB8AC3E}">
        <p14:creationId xmlns:p14="http://schemas.microsoft.com/office/powerpoint/2010/main" val="77866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D62026-6651-4B1E-6C7A-3134865D7871}"/>
              </a:ext>
            </a:extLst>
          </p:cNvPr>
          <p:cNvSpPr/>
          <p:nvPr/>
        </p:nvSpPr>
        <p:spPr>
          <a:xfrm>
            <a:off x="7593366" y="2074663"/>
            <a:ext cx="3824797" cy="4740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</a:t>
            </a:r>
          </a:p>
          <a:p>
            <a:r>
              <a:rPr lang="en-US" dirty="0">
                <a:solidFill>
                  <a:schemeClr val="bg1"/>
                </a:solidFill>
              </a:rPr>
              <a:t> 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claimName</a:t>
            </a:r>
            <a:r>
              <a:rPr lang="en-US" dirty="0">
                <a:solidFill>
                  <a:schemeClr val="bg1"/>
                </a:solidFill>
              </a:rPr>
              <a:t>: tata-pvc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task-pv-container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   image: httpd:2.4.41-alpine</a:t>
            </a:r>
          </a:p>
          <a:p>
            <a:r>
              <a:rPr lang="en-US" dirty="0">
                <a:solidFill>
                  <a:schemeClr val="bg1"/>
                </a:solidFill>
              </a:rPr>
              <a:t>      volumeMounts:</a:t>
            </a:r>
          </a:p>
          <a:p>
            <a:r>
              <a:rPr lang="en-US" dirty="0">
                <a:solidFill>
                  <a:schemeClr val="bg1"/>
                </a:solidFill>
              </a:rPr>
              <a:t>        - </a:t>
            </a:r>
            <a:r>
              <a:rPr lang="en-US" dirty="0" err="1">
                <a:solidFill>
                  <a:schemeClr val="bg1"/>
                </a:solidFill>
              </a:rPr>
              <a:t>mountPath</a:t>
            </a:r>
            <a:r>
              <a:rPr lang="en-US" dirty="0">
                <a:solidFill>
                  <a:schemeClr val="bg1"/>
                </a:solidFill>
              </a:rPr>
              <a:t>: "/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/tata-data"</a:t>
            </a:r>
          </a:p>
          <a:p>
            <a:r>
              <a:rPr lang="en-US" dirty="0">
                <a:solidFill>
                  <a:schemeClr val="bg1"/>
                </a:solidFill>
              </a:rPr>
              <a:t>          name: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F5248-74F3-CEA3-FBB8-5C23EBE435CE}"/>
              </a:ext>
            </a:extLst>
          </p:cNvPr>
          <p:cNvSpPr/>
          <p:nvPr/>
        </p:nvSpPr>
        <p:spPr>
          <a:xfrm>
            <a:off x="3364639" y="2443680"/>
            <a:ext cx="3675354" cy="37126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</a:t>
            </a:r>
            <a:r>
              <a:rPr lang="en-US" sz="2400" b="1" dirty="0">
                <a:solidFill>
                  <a:schemeClr val="accent1"/>
                </a:solidFill>
              </a:rPr>
              <a:t>PersistentVolumeClaim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sz="2400" b="1" dirty="0">
                <a:solidFill>
                  <a:schemeClr val="accent1"/>
                </a:solidFill>
              </a:rPr>
              <a:t>tata-pvc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sz="2400" b="1" dirty="0" err="1">
                <a:solidFill>
                  <a:schemeClr val="accent1"/>
                </a:solidFill>
              </a:rPr>
              <a:t>ReadWriteOnce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requests:</a:t>
            </a:r>
          </a:p>
          <a:p>
            <a:r>
              <a:rPr lang="en-US" dirty="0">
                <a:solidFill>
                  <a:schemeClr val="bg1"/>
                </a:solidFill>
              </a:rPr>
              <a:t>      storage: </a:t>
            </a:r>
            <a:r>
              <a:rPr lang="en-US" sz="2400" b="1" dirty="0">
                <a:solidFill>
                  <a:schemeClr val="accent1"/>
                </a:solidFill>
              </a:rPr>
              <a:t>2Gi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2A439-40CC-26C1-5CFF-148265A7AB07}"/>
              </a:ext>
            </a:extLst>
          </p:cNvPr>
          <p:cNvSpPr/>
          <p:nvPr/>
        </p:nvSpPr>
        <p:spPr>
          <a:xfrm>
            <a:off x="99136" y="2649245"/>
            <a:ext cx="2885243" cy="30894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b="1" dirty="0">
                <a:solidFill>
                  <a:schemeClr val="bg1"/>
                </a:solidFill>
              </a:rPr>
              <a:t>tata-pv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hostPath:</a:t>
            </a:r>
          </a:p>
          <a:p>
            <a:r>
              <a:rPr lang="en-US" dirty="0">
                <a:solidFill>
                  <a:schemeClr val="bg1"/>
                </a:solidFill>
              </a:rPr>
              <a:t>    path: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srv</a:t>
            </a:r>
            <a:r>
              <a:rPr lang="en-US" b="1" dirty="0">
                <a:solidFill>
                  <a:schemeClr val="bg1"/>
                </a:solidFill>
              </a:rPr>
              <a:t>/app-config-var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D2C65-0285-CBA6-D179-A31D7B9E9CFE}"/>
              </a:ext>
            </a:extLst>
          </p:cNvPr>
          <p:cNvSpPr txBox="1"/>
          <p:nvPr/>
        </p:nvSpPr>
        <p:spPr>
          <a:xfrm>
            <a:off x="0" y="42636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Create a new PersistentVolume named </a:t>
            </a:r>
            <a:r>
              <a:rPr lang="en-US" b="1" dirty="0">
                <a:solidFill>
                  <a:schemeClr val="bg1"/>
                </a:solidFill>
              </a:rPr>
              <a:t>tata-pv</a:t>
            </a:r>
            <a:r>
              <a:rPr lang="en-US" dirty="0">
                <a:solidFill>
                  <a:schemeClr val="bg1"/>
                </a:solidFill>
              </a:rPr>
              <a:t>. It should have a capacity of 2Gi,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, hostPath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/app-config-var.</a:t>
            </a:r>
          </a:p>
          <a:p>
            <a:r>
              <a:rPr lang="en-US" dirty="0">
                <a:solidFill>
                  <a:schemeClr val="bg1"/>
                </a:solidFill>
              </a:rPr>
              <a:t>- Next create a new </a:t>
            </a:r>
            <a:r>
              <a:rPr lang="en-US" sz="2400" b="1" dirty="0">
                <a:solidFill>
                  <a:schemeClr val="accent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sz="2400" b="1" dirty="0">
                <a:solidFill>
                  <a:schemeClr val="accent1"/>
                </a:solidFill>
              </a:rPr>
              <a:t>project-tiger </a:t>
            </a:r>
            <a:r>
              <a:rPr lang="en-US" dirty="0">
                <a:solidFill>
                  <a:schemeClr val="bg1"/>
                </a:solidFill>
              </a:rPr>
              <a:t>named </a:t>
            </a:r>
            <a:r>
              <a:rPr lang="en-US" sz="2400" b="1" dirty="0">
                <a:solidFill>
                  <a:schemeClr val="accent1"/>
                </a:solidFill>
              </a:rPr>
              <a:t>tata-pvc</a:t>
            </a:r>
            <a:r>
              <a:rPr lang="en-US" dirty="0">
                <a:solidFill>
                  <a:schemeClr val="bg1"/>
                </a:solidFill>
              </a:rPr>
              <a:t> . It should request </a:t>
            </a:r>
            <a:r>
              <a:rPr lang="en-US" sz="2400" b="1" dirty="0">
                <a:solidFill>
                  <a:schemeClr val="accent1"/>
                </a:solidFill>
              </a:rPr>
              <a:t>2Gi </a:t>
            </a:r>
            <a:r>
              <a:rPr lang="en-US" dirty="0">
                <a:solidFill>
                  <a:schemeClr val="bg1"/>
                </a:solidFill>
              </a:rPr>
              <a:t>storage, accessMode </a:t>
            </a:r>
            <a:r>
              <a:rPr lang="en-US" sz="2400" b="1" dirty="0" err="1">
                <a:solidFill>
                  <a:schemeClr val="accent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should not define a </a:t>
            </a:r>
            <a:r>
              <a:rPr lang="en-US" b="1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. The PVC should bound to the PV correctly.</a:t>
            </a:r>
          </a:p>
          <a:p>
            <a:r>
              <a:rPr lang="en-US" dirty="0">
                <a:solidFill>
                  <a:schemeClr val="bg1"/>
                </a:solidFill>
              </a:rPr>
              <a:t>- Finally create a new pod </a:t>
            </a:r>
            <a:r>
              <a:rPr lang="en-US" b="1" dirty="0">
                <a:solidFill>
                  <a:schemeClr val="bg1"/>
                </a:solidFill>
              </a:rPr>
              <a:t>tata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which mounts that volume at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r>
              <a:rPr lang="en-US" b="1" dirty="0">
                <a:solidFill>
                  <a:schemeClr val="bg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. The Pods should be of image </a:t>
            </a:r>
            <a:r>
              <a:rPr lang="en-US" b="1" dirty="0">
                <a:solidFill>
                  <a:schemeClr val="bg1"/>
                </a:solidFill>
              </a:rPr>
              <a:t>httpd:2.4.41-alpine.</a:t>
            </a:r>
          </a:p>
        </p:txBody>
      </p:sp>
    </p:spTree>
    <p:extLst>
      <p:ext uri="{BB962C8B-B14F-4D97-AF65-F5344CB8AC3E}">
        <p14:creationId xmlns:p14="http://schemas.microsoft.com/office/powerpoint/2010/main" val="149419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D62026-6651-4B1E-6C7A-3134865D7871}"/>
              </a:ext>
            </a:extLst>
          </p:cNvPr>
          <p:cNvSpPr/>
          <p:nvPr/>
        </p:nvSpPr>
        <p:spPr>
          <a:xfrm>
            <a:off x="6758865" y="1627285"/>
            <a:ext cx="4435877" cy="4977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sz="2400" b="1" dirty="0">
                <a:solidFill>
                  <a:schemeClr val="accent1"/>
                </a:solidFill>
              </a:rPr>
              <a:t>tata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data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persistentVolumeClaim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claimName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2400" b="1" dirty="0">
                <a:solidFill>
                  <a:schemeClr val="accent1"/>
                </a:solidFill>
              </a:rPr>
              <a:t>tata-pvc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task-pv-container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   image: </a:t>
            </a:r>
            <a:r>
              <a:rPr lang="en-US" sz="2400" b="1" dirty="0">
                <a:solidFill>
                  <a:schemeClr val="accent1"/>
                </a:solidFill>
              </a:rPr>
              <a:t>httpd:2.4.41-alpine</a:t>
            </a:r>
          </a:p>
          <a:p>
            <a:r>
              <a:rPr lang="en-US" dirty="0">
                <a:solidFill>
                  <a:schemeClr val="bg1"/>
                </a:solidFill>
              </a:rPr>
              <a:t>      volumeMounts:</a:t>
            </a:r>
          </a:p>
          <a:p>
            <a:r>
              <a:rPr lang="en-US" dirty="0">
                <a:solidFill>
                  <a:schemeClr val="bg1"/>
                </a:solidFill>
              </a:rPr>
              <a:t>        - </a:t>
            </a:r>
            <a:r>
              <a:rPr lang="en-US" dirty="0" err="1">
                <a:solidFill>
                  <a:schemeClr val="bg1"/>
                </a:solidFill>
              </a:rPr>
              <a:t>mountPath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2400" b="1" dirty="0">
                <a:solidFill>
                  <a:schemeClr val="accent1"/>
                </a:solidFill>
              </a:rPr>
              <a:t>"/</a:t>
            </a:r>
            <a:r>
              <a:rPr lang="en-US" sz="2400" b="1" dirty="0" err="1">
                <a:solidFill>
                  <a:schemeClr val="accent1"/>
                </a:solidFill>
              </a:rPr>
              <a:t>tmp</a:t>
            </a:r>
            <a:r>
              <a:rPr lang="en-US" sz="2400" b="1" dirty="0">
                <a:solidFill>
                  <a:schemeClr val="accent1"/>
                </a:solidFill>
              </a:rPr>
              <a:t>/tata-data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</a:rPr>
              <a:t>          name: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F5248-74F3-CEA3-FBB8-5C23EBE435CE}"/>
              </a:ext>
            </a:extLst>
          </p:cNvPr>
          <p:cNvSpPr/>
          <p:nvPr/>
        </p:nvSpPr>
        <p:spPr>
          <a:xfrm>
            <a:off x="3483006" y="2048989"/>
            <a:ext cx="3139736" cy="32581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PersistentVolumeClaim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</a:t>
            </a:r>
            <a:r>
              <a:rPr lang="en-US" sz="2400" b="1" dirty="0">
                <a:solidFill>
                  <a:schemeClr val="accent1"/>
                </a:solidFill>
              </a:rPr>
              <a:t>tata-pvc</a:t>
            </a:r>
          </a:p>
          <a:p>
            <a:r>
              <a:rPr lang="en-US" dirty="0">
                <a:solidFill>
                  <a:schemeClr val="bg1"/>
                </a:solidFill>
              </a:rPr>
              <a:t>  namespace: project-tiger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requests:</a:t>
            </a:r>
          </a:p>
          <a:p>
            <a:r>
              <a:rPr lang="en-US" dirty="0">
                <a:solidFill>
                  <a:schemeClr val="bg1"/>
                </a:solidFill>
              </a:rPr>
              <a:t>      storage: 2Gi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2A439-40CC-26C1-5CFF-148265A7AB07}"/>
              </a:ext>
            </a:extLst>
          </p:cNvPr>
          <p:cNvSpPr/>
          <p:nvPr/>
        </p:nvSpPr>
        <p:spPr>
          <a:xfrm>
            <a:off x="461640" y="2217663"/>
            <a:ext cx="2885243" cy="30894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tata-pv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hostPath: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/app-config-var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D2C65-0285-CBA6-D179-A31D7B9E9CFE}"/>
              </a:ext>
            </a:extLst>
          </p:cNvPr>
          <p:cNvSpPr txBox="1"/>
          <p:nvPr/>
        </p:nvSpPr>
        <p:spPr>
          <a:xfrm>
            <a:off x="0" y="42636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Create a new PersistentVolume named </a:t>
            </a:r>
            <a:r>
              <a:rPr lang="en-US" b="1" dirty="0">
                <a:solidFill>
                  <a:schemeClr val="bg1"/>
                </a:solidFill>
              </a:rPr>
              <a:t>tata-pv</a:t>
            </a:r>
            <a:r>
              <a:rPr lang="en-US" dirty="0">
                <a:solidFill>
                  <a:schemeClr val="bg1"/>
                </a:solidFill>
              </a:rPr>
              <a:t>. It should have a capacity of 2Gi,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, hostPath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/app-config-var.</a:t>
            </a:r>
          </a:p>
          <a:p>
            <a:r>
              <a:rPr lang="en-US" dirty="0">
                <a:solidFill>
                  <a:schemeClr val="bg1"/>
                </a:solidFill>
              </a:rPr>
              <a:t>- Next create a new PersistentVolumeClaim in Namespace </a:t>
            </a:r>
            <a:r>
              <a:rPr lang="en-US" b="1" dirty="0">
                <a:solidFill>
                  <a:schemeClr val="bg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b="1" dirty="0">
                <a:solidFill>
                  <a:schemeClr val="bg1"/>
                </a:solidFill>
              </a:rPr>
              <a:t>tata-pvc</a:t>
            </a:r>
            <a:r>
              <a:rPr lang="en-US" dirty="0">
                <a:solidFill>
                  <a:schemeClr val="bg1"/>
                </a:solidFill>
              </a:rPr>
              <a:t> . It should request 2Gi storage, accessMode </a:t>
            </a:r>
            <a:r>
              <a:rPr lang="en-US" b="1" dirty="0" err="1">
                <a:solidFill>
                  <a:schemeClr val="bg1"/>
                </a:solidFill>
              </a:rPr>
              <a:t>ReadWriteOnce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should not define a </a:t>
            </a:r>
            <a:r>
              <a:rPr lang="en-US" b="1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. The PVC should bound to the PV correctly.</a:t>
            </a:r>
          </a:p>
          <a:p>
            <a:r>
              <a:rPr lang="en-US" dirty="0">
                <a:solidFill>
                  <a:schemeClr val="bg1"/>
                </a:solidFill>
              </a:rPr>
              <a:t>- Finally create a new pod </a:t>
            </a:r>
            <a:r>
              <a:rPr lang="en-US" sz="2400" b="1" dirty="0">
                <a:solidFill>
                  <a:schemeClr val="accent1"/>
                </a:solidFill>
              </a:rPr>
              <a:t>tata</a:t>
            </a:r>
            <a:r>
              <a:rPr lang="en-US" dirty="0">
                <a:solidFill>
                  <a:schemeClr val="bg1"/>
                </a:solidFill>
              </a:rPr>
              <a:t> in Namespace </a:t>
            </a:r>
            <a:r>
              <a:rPr lang="en-US" sz="2400" b="1" dirty="0">
                <a:solidFill>
                  <a:schemeClr val="accent1"/>
                </a:solidFill>
              </a:rPr>
              <a:t>project-tiger</a:t>
            </a:r>
            <a:r>
              <a:rPr lang="en-US" dirty="0">
                <a:solidFill>
                  <a:schemeClr val="bg1"/>
                </a:solidFill>
              </a:rPr>
              <a:t> which mounts that volume at </a:t>
            </a:r>
            <a:r>
              <a:rPr lang="en-US" sz="2400" b="1" dirty="0">
                <a:solidFill>
                  <a:schemeClr val="accent1"/>
                </a:solidFill>
              </a:rPr>
              <a:t>/</a:t>
            </a:r>
            <a:r>
              <a:rPr lang="en-US" sz="2400" b="1" dirty="0" err="1">
                <a:solidFill>
                  <a:schemeClr val="accent1"/>
                </a:solidFill>
              </a:rPr>
              <a:t>tmp</a:t>
            </a:r>
            <a:r>
              <a:rPr lang="en-US" sz="2400" b="1" dirty="0">
                <a:solidFill>
                  <a:schemeClr val="accent1"/>
                </a:solidFill>
              </a:rPr>
              <a:t>/tata-data. </a:t>
            </a:r>
            <a:r>
              <a:rPr lang="en-US" dirty="0">
                <a:solidFill>
                  <a:schemeClr val="bg1"/>
                </a:solidFill>
              </a:rPr>
              <a:t>The Pods should be of image </a:t>
            </a:r>
            <a:r>
              <a:rPr lang="en-US" sz="2400" b="1" dirty="0">
                <a:solidFill>
                  <a:schemeClr val="accent1"/>
                </a:solidFill>
              </a:rPr>
              <a:t>httpd:2.4.41-alpine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9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DAA-1626-4FFD-B054-27CFE9A5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34" y="-1"/>
            <a:ext cx="12129856" cy="222829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kubectl config use-context ek8s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Create a persistent volume with name app-motor, of capacity 2Gi and access mode </a:t>
            </a:r>
            <a:r>
              <a:rPr lang="en-US" sz="2000" b="1" dirty="0">
                <a:solidFill>
                  <a:schemeClr val="bg1"/>
                </a:solidFill>
              </a:rPr>
              <a:t>ReadWriteMany</a:t>
            </a:r>
            <a:r>
              <a:rPr lang="en-US" sz="2400" b="1" dirty="0">
                <a:solidFill>
                  <a:schemeClr val="bg1"/>
                </a:solidFill>
              </a:rPr>
              <a:t>. The type of volume is hostPath location is /</a:t>
            </a:r>
            <a:r>
              <a:rPr lang="en-US" sz="2400" b="1" dirty="0" err="1">
                <a:solidFill>
                  <a:schemeClr val="bg1"/>
                </a:solidFill>
              </a:rPr>
              <a:t>srv</a:t>
            </a:r>
            <a:r>
              <a:rPr lang="en-US" sz="2400" b="1" dirty="0">
                <a:solidFill>
                  <a:schemeClr val="bg1"/>
                </a:solidFill>
              </a:rPr>
              <a:t>/app-tata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1540-0E18-80C2-0C77-D20EDCD4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8" y="1811045"/>
            <a:ext cx="11878322" cy="4918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Create PV and its values are :</a:t>
            </a:r>
          </a:p>
          <a:p>
            <a:r>
              <a:rPr lang="en-US" dirty="0">
                <a:solidFill>
                  <a:schemeClr val="bg1"/>
                </a:solidFill>
              </a:rPr>
              <a:t>Name = app-motor</a:t>
            </a:r>
          </a:p>
          <a:p>
            <a:r>
              <a:rPr lang="en-US" dirty="0">
                <a:solidFill>
                  <a:schemeClr val="bg1"/>
                </a:solidFill>
              </a:rPr>
              <a:t>Capacity = 2Gi</a:t>
            </a:r>
          </a:p>
          <a:p>
            <a:r>
              <a:rPr lang="en-US" dirty="0" err="1">
                <a:solidFill>
                  <a:schemeClr val="bg1"/>
                </a:solidFill>
              </a:rPr>
              <a:t>Accessmode</a:t>
            </a:r>
            <a:r>
              <a:rPr lang="en-US" dirty="0">
                <a:solidFill>
                  <a:schemeClr val="bg1"/>
                </a:solidFill>
              </a:rPr>
              <a:t> =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Type of Volume = hostPath</a:t>
            </a:r>
          </a:p>
          <a:p>
            <a:r>
              <a:rPr lang="en-US" dirty="0">
                <a:solidFill>
                  <a:schemeClr val="bg1"/>
                </a:solidFill>
              </a:rPr>
              <a:t>Location =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URL : https://kubernetes.io –&gt; Documentation –&gt; Search =&gt; PV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==&gt; Open first link and search for “</a:t>
            </a:r>
            <a:r>
              <a:rPr lang="en-US" b="1" dirty="0" err="1">
                <a:solidFill>
                  <a:schemeClr val="bg1"/>
                </a:solidFill>
              </a:rPr>
              <a:t>accessmode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6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FAFBE5-F039-EFCD-4F1F-DD41A394FD5C}"/>
              </a:ext>
            </a:extLst>
          </p:cNvPr>
          <p:cNvSpPr txBox="1"/>
          <p:nvPr/>
        </p:nvSpPr>
        <p:spPr>
          <a:xfrm>
            <a:off x="99874" y="93073"/>
            <a:ext cx="49959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pv0003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5Gi</a:t>
            </a:r>
          </a:p>
          <a:p>
            <a:r>
              <a:rPr lang="en-US" dirty="0">
                <a:solidFill>
                  <a:schemeClr val="bg1"/>
                </a:solidFill>
              </a:rPr>
              <a:t>  volumeMode: Filesystem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persistentVolumeReclaimPolicy</a:t>
            </a:r>
            <a:r>
              <a:rPr lang="en-US" dirty="0">
                <a:solidFill>
                  <a:schemeClr val="bg1"/>
                </a:solidFill>
              </a:rPr>
              <a:t>: Recycle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storageClassName</a:t>
            </a:r>
            <a:r>
              <a:rPr lang="en-US" dirty="0">
                <a:solidFill>
                  <a:schemeClr val="bg1"/>
                </a:solidFill>
              </a:rPr>
              <a:t>: slow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mountOptions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hard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nfsvers</a:t>
            </a:r>
            <a:r>
              <a:rPr lang="en-US" dirty="0">
                <a:solidFill>
                  <a:schemeClr val="bg1"/>
                </a:solidFill>
              </a:rPr>
              <a:t>=4.1</a:t>
            </a:r>
          </a:p>
          <a:p>
            <a:r>
              <a:rPr lang="en-US" dirty="0">
                <a:solidFill>
                  <a:schemeClr val="bg1"/>
                </a:solidFill>
              </a:rPr>
              <a:t>  nfs: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server: 172.17.0.2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FE66B-5074-B78A-D70E-AFEF34710937}"/>
              </a:ext>
            </a:extLst>
          </p:cNvPr>
          <p:cNvSpPr/>
          <p:nvPr/>
        </p:nvSpPr>
        <p:spPr>
          <a:xfrm>
            <a:off x="5804055" y="290189"/>
            <a:ext cx="3606646" cy="214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Name = app-motor</a:t>
            </a:r>
          </a:p>
          <a:p>
            <a:r>
              <a:rPr lang="en-US" dirty="0">
                <a:solidFill>
                  <a:schemeClr val="bg1"/>
                </a:solidFill>
              </a:rPr>
              <a:t>Capacity = 2Gi</a:t>
            </a:r>
          </a:p>
          <a:p>
            <a:r>
              <a:rPr lang="en-US" dirty="0" err="1">
                <a:solidFill>
                  <a:schemeClr val="bg1"/>
                </a:solidFill>
              </a:rPr>
              <a:t>Accessmode</a:t>
            </a:r>
            <a:r>
              <a:rPr lang="en-US" dirty="0">
                <a:solidFill>
                  <a:schemeClr val="bg1"/>
                </a:solidFill>
              </a:rPr>
              <a:t> =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Type of Volume = hostPath</a:t>
            </a:r>
          </a:p>
          <a:p>
            <a:r>
              <a:rPr lang="en-US" dirty="0">
                <a:solidFill>
                  <a:schemeClr val="bg1"/>
                </a:solidFill>
              </a:rPr>
              <a:t>Location =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</p:txBody>
      </p:sp>
    </p:spTree>
    <p:extLst>
      <p:ext uri="{BB962C8B-B14F-4D97-AF65-F5344CB8AC3E}">
        <p14:creationId xmlns:p14="http://schemas.microsoft.com/office/powerpoint/2010/main" val="244446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FAFBE5-F039-EFCD-4F1F-DD41A394FD5C}"/>
              </a:ext>
            </a:extLst>
          </p:cNvPr>
          <p:cNvSpPr txBox="1"/>
          <p:nvPr/>
        </p:nvSpPr>
        <p:spPr>
          <a:xfrm>
            <a:off x="99874" y="93073"/>
            <a:ext cx="49959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pv0003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5Gi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  volumeMode: Filesystem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trike="sngStrike" dirty="0">
                <a:solidFill>
                  <a:schemeClr val="bg1"/>
                </a:solidFill>
              </a:rPr>
              <a:t>  </a:t>
            </a:r>
            <a:r>
              <a:rPr lang="en-US" strike="sngStrike" dirty="0" err="1">
                <a:solidFill>
                  <a:schemeClr val="bg1"/>
                </a:solidFill>
              </a:rPr>
              <a:t>persistentVolumeReclaimPolicy</a:t>
            </a:r>
            <a:r>
              <a:rPr lang="en-US" strike="sngStrike" dirty="0">
                <a:solidFill>
                  <a:schemeClr val="bg1"/>
                </a:solidFill>
              </a:rPr>
              <a:t>: Recycle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  </a:t>
            </a:r>
            <a:r>
              <a:rPr lang="en-US" strike="sngStrike" dirty="0" err="1">
                <a:solidFill>
                  <a:schemeClr val="bg1"/>
                </a:solidFill>
              </a:rPr>
              <a:t>storageClassName</a:t>
            </a:r>
            <a:r>
              <a:rPr lang="en-US" strike="sngStrike" dirty="0">
                <a:solidFill>
                  <a:schemeClr val="bg1"/>
                </a:solidFill>
              </a:rPr>
              <a:t>: slow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  </a:t>
            </a:r>
            <a:r>
              <a:rPr lang="en-US" strike="sngStrike" dirty="0" err="1">
                <a:solidFill>
                  <a:schemeClr val="bg1"/>
                </a:solidFill>
              </a:rPr>
              <a:t>mountOptions</a:t>
            </a:r>
            <a:r>
              <a:rPr lang="en-US" strike="sngStrike" dirty="0">
                <a:solidFill>
                  <a:schemeClr val="bg1"/>
                </a:solidFill>
              </a:rPr>
              <a:t>: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    - hard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    - </a:t>
            </a:r>
            <a:r>
              <a:rPr lang="en-US" strike="sngStrike" dirty="0" err="1">
                <a:solidFill>
                  <a:schemeClr val="bg1"/>
                </a:solidFill>
              </a:rPr>
              <a:t>nfsvers</a:t>
            </a:r>
            <a:r>
              <a:rPr lang="en-US" strike="sngStrike" dirty="0">
                <a:solidFill>
                  <a:schemeClr val="bg1"/>
                </a:solidFill>
              </a:rPr>
              <a:t>=4.1</a:t>
            </a:r>
          </a:p>
          <a:p>
            <a:r>
              <a:rPr lang="en-US" dirty="0">
                <a:solidFill>
                  <a:schemeClr val="bg1"/>
                </a:solidFill>
              </a:rPr>
              <a:t>  nfs: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server: 172.17.0.2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FE66B-5074-B78A-D70E-AFEF34710937}"/>
              </a:ext>
            </a:extLst>
          </p:cNvPr>
          <p:cNvSpPr/>
          <p:nvPr/>
        </p:nvSpPr>
        <p:spPr>
          <a:xfrm>
            <a:off x="5804055" y="290189"/>
            <a:ext cx="3606646" cy="214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Name = app-motor</a:t>
            </a:r>
          </a:p>
          <a:p>
            <a:r>
              <a:rPr lang="en-US" dirty="0">
                <a:solidFill>
                  <a:schemeClr val="bg1"/>
                </a:solidFill>
              </a:rPr>
              <a:t>Capacity = 2Gi</a:t>
            </a:r>
          </a:p>
          <a:p>
            <a:r>
              <a:rPr lang="en-US" dirty="0" err="1">
                <a:solidFill>
                  <a:schemeClr val="bg1"/>
                </a:solidFill>
              </a:rPr>
              <a:t>Accessmode</a:t>
            </a:r>
            <a:r>
              <a:rPr lang="en-US" dirty="0">
                <a:solidFill>
                  <a:schemeClr val="bg1"/>
                </a:solidFill>
              </a:rPr>
              <a:t> =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Type of Volume = hostPath</a:t>
            </a:r>
          </a:p>
          <a:p>
            <a:r>
              <a:rPr lang="en-US" dirty="0">
                <a:solidFill>
                  <a:schemeClr val="bg1"/>
                </a:solidFill>
              </a:rPr>
              <a:t>Location =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</p:txBody>
      </p:sp>
    </p:spTree>
    <p:extLst>
      <p:ext uri="{BB962C8B-B14F-4D97-AF65-F5344CB8AC3E}">
        <p14:creationId xmlns:p14="http://schemas.microsoft.com/office/powerpoint/2010/main" val="765938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FAFBE5-F039-EFCD-4F1F-DD41A394FD5C}"/>
              </a:ext>
            </a:extLst>
          </p:cNvPr>
          <p:cNvSpPr txBox="1"/>
          <p:nvPr/>
        </p:nvSpPr>
        <p:spPr>
          <a:xfrm>
            <a:off x="99874" y="93073"/>
            <a:ext cx="49959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pv0003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5Gi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ReadWriteOnce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nfs: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server: 172.17.0.2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FE66B-5074-B78A-D70E-AFEF34710937}"/>
              </a:ext>
            </a:extLst>
          </p:cNvPr>
          <p:cNvSpPr/>
          <p:nvPr/>
        </p:nvSpPr>
        <p:spPr>
          <a:xfrm>
            <a:off x="5804055" y="290189"/>
            <a:ext cx="3606646" cy="214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Name = app-motor</a:t>
            </a:r>
          </a:p>
          <a:p>
            <a:r>
              <a:rPr lang="en-US" dirty="0">
                <a:solidFill>
                  <a:schemeClr val="bg1"/>
                </a:solidFill>
              </a:rPr>
              <a:t>Capacity = 2Gi</a:t>
            </a:r>
          </a:p>
          <a:p>
            <a:r>
              <a:rPr lang="en-US" dirty="0" err="1">
                <a:solidFill>
                  <a:schemeClr val="bg1"/>
                </a:solidFill>
              </a:rPr>
              <a:t>Accessmode</a:t>
            </a:r>
            <a:r>
              <a:rPr lang="en-US" dirty="0">
                <a:solidFill>
                  <a:schemeClr val="bg1"/>
                </a:solidFill>
              </a:rPr>
              <a:t> =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Type of Volume = hostPath</a:t>
            </a:r>
          </a:p>
          <a:p>
            <a:r>
              <a:rPr lang="en-US" dirty="0">
                <a:solidFill>
                  <a:schemeClr val="bg1"/>
                </a:solidFill>
              </a:rPr>
              <a:t>Location =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</p:txBody>
      </p:sp>
    </p:spTree>
    <p:extLst>
      <p:ext uri="{BB962C8B-B14F-4D97-AF65-F5344CB8AC3E}">
        <p14:creationId xmlns:p14="http://schemas.microsoft.com/office/powerpoint/2010/main" val="343887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FAFBE5-F039-EFCD-4F1F-DD41A394FD5C}"/>
              </a:ext>
            </a:extLst>
          </p:cNvPr>
          <p:cNvSpPr txBox="1"/>
          <p:nvPr/>
        </p:nvSpPr>
        <p:spPr>
          <a:xfrm>
            <a:off x="118924" y="22469"/>
            <a:ext cx="49959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app-motor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  nfs: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server: 172.17.0.2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FE66B-5074-B78A-D70E-AFEF34710937}"/>
              </a:ext>
            </a:extLst>
          </p:cNvPr>
          <p:cNvSpPr/>
          <p:nvPr/>
        </p:nvSpPr>
        <p:spPr>
          <a:xfrm>
            <a:off x="5804055" y="290189"/>
            <a:ext cx="3606646" cy="214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Name =</a:t>
            </a:r>
          </a:p>
          <a:p>
            <a:r>
              <a:rPr lang="en-US" dirty="0">
                <a:solidFill>
                  <a:schemeClr val="bg1"/>
                </a:solidFill>
              </a:rPr>
              <a:t>Capacity =</a:t>
            </a:r>
          </a:p>
          <a:p>
            <a:r>
              <a:rPr lang="en-US" dirty="0" err="1">
                <a:solidFill>
                  <a:schemeClr val="bg1"/>
                </a:solidFill>
              </a:rPr>
              <a:t>Accessmode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r>
              <a:rPr lang="en-US" dirty="0">
                <a:solidFill>
                  <a:schemeClr val="bg1"/>
                </a:solidFill>
              </a:rPr>
              <a:t>Type of Volume = </a:t>
            </a:r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hostPath</a:t>
            </a:r>
          </a:p>
          <a:p>
            <a:r>
              <a:rPr lang="en-US" dirty="0">
                <a:solidFill>
                  <a:schemeClr val="bg1"/>
                </a:solidFill>
              </a:rPr>
              <a:t>Location = </a:t>
            </a:r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/</a:t>
            </a:r>
            <a:r>
              <a:rPr lang="en-US" b="1" dirty="0" err="1">
                <a:solidFill>
                  <a:schemeClr val="bg1"/>
                </a:solidFill>
                <a:highlight>
                  <a:srgbClr val="00FF00"/>
                </a:highlight>
              </a:rPr>
              <a:t>srv</a:t>
            </a:r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/app-tata</a:t>
            </a:r>
          </a:p>
        </p:txBody>
      </p:sp>
    </p:spTree>
    <p:extLst>
      <p:ext uri="{BB962C8B-B14F-4D97-AF65-F5344CB8AC3E}">
        <p14:creationId xmlns:p14="http://schemas.microsoft.com/office/powerpoint/2010/main" val="397522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FAFBE5-F039-EFCD-4F1F-DD41A394FD5C}"/>
              </a:ext>
            </a:extLst>
          </p:cNvPr>
          <p:cNvSpPr txBox="1"/>
          <p:nvPr/>
        </p:nvSpPr>
        <p:spPr>
          <a:xfrm>
            <a:off x="99874" y="93073"/>
            <a:ext cx="49959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app-motor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hostPath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FE66B-5074-B78A-D70E-AFEF34710937}"/>
              </a:ext>
            </a:extLst>
          </p:cNvPr>
          <p:cNvSpPr/>
          <p:nvPr/>
        </p:nvSpPr>
        <p:spPr>
          <a:xfrm>
            <a:off x="5804055" y="290189"/>
            <a:ext cx="3606646" cy="214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Name =</a:t>
            </a:r>
          </a:p>
          <a:p>
            <a:r>
              <a:rPr lang="en-US" dirty="0">
                <a:solidFill>
                  <a:schemeClr val="bg1"/>
                </a:solidFill>
              </a:rPr>
              <a:t>Capacity =</a:t>
            </a:r>
          </a:p>
          <a:p>
            <a:r>
              <a:rPr lang="en-US" dirty="0" err="1">
                <a:solidFill>
                  <a:schemeClr val="bg1"/>
                </a:solidFill>
              </a:rPr>
              <a:t>Accessmode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r>
              <a:rPr lang="en-US" dirty="0">
                <a:solidFill>
                  <a:schemeClr val="bg1"/>
                </a:solidFill>
              </a:rPr>
              <a:t>Type of Volume =</a:t>
            </a:r>
          </a:p>
          <a:p>
            <a:r>
              <a:rPr lang="en-US" dirty="0">
                <a:solidFill>
                  <a:schemeClr val="bg1"/>
                </a:solidFill>
              </a:rPr>
              <a:t>Location = </a:t>
            </a:r>
          </a:p>
        </p:txBody>
      </p:sp>
    </p:spTree>
    <p:extLst>
      <p:ext uri="{BB962C8B-B14F-4D97-AF65-F5344CB8AC3E}">
        <p14:creationId xmlns:p14="http://schemas.microsoft.com/office/powerpoint/2010/main" val="197767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FAFBE5-F039-EFCD-4F1F-DD41A394FD5C}"/>
              </a:ext>
            </a:extLst>
          </p:cNvPr>
          <p:cNvSpPr txBox="1"/>
          <p:nvPr/>
        </p:nvSpPr>
        <p:spPr>
          <a:xfrm>
            <a:off x="99874" y="93073"/>
            <a:ext cx="49959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PersistentVolume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app-motor</a:t>
            </a: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capacity:</a:t>
            </a:r>
          </a:p>
          <a:p>
            <a:r>
              <a:rPr lang="en-US" dirty="0">
                <a:solidFill>
                  <a:schemeClr val="bg1"/>
                </a:solidFill>
              </a:rPr>
              <a:t>    storage: 2Gi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accessModes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ReadWriteMany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hostPath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path: /</a:t>
            </a:r>
            <a:r>
              <a:rPr lang="en-US" dirty="0" err="1">
                <a:solidFill>
                  <a:schemeClr val="bg1"/>
                </a:solidFill>
              </a:rPr>
              <a:t>srv</a:t>
            </a:r>
            <a:r>
              <a:rPr lang="en-US" dirty="0">
                <a:solidFill>
                  <a:schemeClr val="bg1"/>
                </a:solidFill>
              </a:rPr>
              <a:t>/app-tata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apply -f question8-pv.yaml </a:t>
            </a:r>
          </a:p>
          <a:p>
            <a:r>
              <a:rPr lang="en-US" dirty="0">
                <a:solidFill>
                  <a:schemeClr val="bg1"/>
                </a:solidFill>
              </a:rPr>
              <a:t>kubectl get pv/app-motor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5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5DA29-C993-E195-CF9C-2544B9F8EFB0}"/>
              </a:ext>
            </a:extLst>
          </p:cNvPr>
          <p:cNvSpPr txBox="1"/>
          <p:nvPr/>
        </p:nvSpPr>
        <p:spPr>
          <a:xfrm>
            <a:off x="64656" y="364742"/>
            <a:ext cx="121273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Storage 10%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Understand storage classes, persistent volumes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Understand volume mode, access modes and reclaim policies for volumes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Understand persistent volume claims primitive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Know how to configure applications with persistent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Question would be , create 1 PV and then bind with PVC after that create POD and attach this PVC.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E8686-ADCC-FC88-064D-E9656DAD6253}"/>
              </a:ext>
            </a:extLst>
          </p:cNvPr>
          <p:cNvSpPr/>
          <p:nvPr/>
        </p:nvSpPr>
        <p:spPr>
          <a:xfrm>
            <a:off x="369455" y="1685925"/>
            <a:ext cx="9517496" cy="9255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1925</Words>
  <Application>Microsoft Office PowerPoint</Application>
  <PresentationFormat>Widescreen</PresentationFormat>
  <Paragraphs>392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kubectl config use-context ek8s  Create a persistent volume with name app-motor, of capacity 2Gi and access mode ReadWriteMany. The type of volume is hostPath location is /srv/app-tata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4</cp:revision>
  <dcterms:created xsi:type="dcterms:W3CDTF">2024-01-20T09:29:46Z</dcterms:created>
  <dcterms:modified xsi:type="dcterms:W3CDTF">2024-01-21T16:15:26Z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