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78" autoAdjust="0"/>
  </p:normalViewPr>
  <p:slideViewPr>
    <p:cSldViewPr snapToGrid="0">
      <p:cViewPr varScale="1">
        <p:scale>
          <a:sx n="84" d="100"/>
          <a:sy n="8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676A-258B-4AD2-B75F-50C2F93000E9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EA7B-1FE6-4E53-BAE3-E9954D24E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8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4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7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0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3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6115-0094-4B9D-A856-3522E2C099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0EA7B-1FE6-4E53-BAE3-E9954D24E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699F-4C48-59A5-5B5A-25A8F7A1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2A58-89CE-F7F8-8676-A81FDAA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E9E9-D095-260B-BBA3-52ECADF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D306-A0FD-9CC3-03AA-3798032C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78D4-0686-F0E1-F74A-EFAFD38A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A164-F310-6E1E-144E-196A2116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1AF1-6DBD-32B5-AF19-80CE00E2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65C3-BC92-E43A-CA93-DD62162D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51B-DF26-FD47-7406-80AB1BCE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2719-3223-2BDB-BBAF-347EADF2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5A952-ABB1-CA07-A187-3DACF03CD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626CF-173B-1305-2BD4-83A53995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0435-46F4-3E6A-F599-BAAD7730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A2BA-89D5-CD47-6354-66D16FF3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E98A-A2EA-83BE-8491-0AF0F5B8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625A-9B7F-FCF0-3CFF-4CB392C2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EB92-33B9-88EA-8574-9EF463ED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F7DF-B7C5-1E8A-6516-D7C5B62A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FE63-4C52-D90F-1B38-0AECDFC6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6D64-31C3-F95B-DA24-1A22873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5895-01CE-D087-146A-00A28048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9516-1534-D133-C542-29F9C11D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D971-4CAA-DFBC-FBC6-7FFD8E3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D74-A25B-80F6-EFF1-DE1F6DE1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2A50-46E0-D113-6CEB-2EF20DE9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F7E-C900-2E51-8B23-FA6D5D5E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C6F1-2E4A-E420-49CC-5CA63508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4468A-3068-D519-2438-5A261A8F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C0D2-AD3D-785B-DD87-E6BE9604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50C3-1A1C-EBC5-8C79-5BF5D3E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FBFE-E034-CDE2-6780-61F77BE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9A8A-0BF4-C0C2-8879-84332EF3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7DAD-7EA8-B6DA-4FDC-305115B4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B29D-57E8-E26D-0AAE-4DD70374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B0839-3E83-520A-8A74-C61B370D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CAA7-52B2-1EFB-C179-64E6E45AE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9C5EA-00E3-DA32-547E-311AEA39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C9589-8248-59AA-A086-1509C1F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EBD7B-157A-C327-4FA0-FFB0C6B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825F-667F-C52A-9987-D4861106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F8A07-6862-5205-97C0-2C321CF3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806F-8EB8-424B-A5EE-AB5396EB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A30AB-E92E-6ABF-4AC7-7B5B4D54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CF580-E0BC-7EFB-D289-BDF02D98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C591-8B96-6305-6386-75FB65D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1BFC-F4B7-455E-C2DA-6E7E9B5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06A-0399-A2CE-0B2C-0408A07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E99F-A9D9-4B0A-DA15-CFD1FD05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C000-4ED7-DB6F-0057-451794E8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F2ED6-C049-EDAD-3862-266E0B9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4F25-7B1A-BB9D-A2D0-B6EEC1D9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3DD4C-3E90-F4D3-BEEA-C99DCF89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0139-8DD0-9B59-F732-0541D74E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E7A72-B8C0-F68A-2825-B2682BA8A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2A96A-FC8C-368F-3D28-DC862484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4548-6D66-FDE5-D650-0FBD6F51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DD63-D653-8D54-3C49-3A768181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32D8-CF8F-76FA-19AF-6FE8565E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21270-5839-6930-7767-57BB89C4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9520-229F-1127-8088-7E46B358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D3F-D076-97FE-58AD-B19A20E9A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FE01-2AC2-4D6D-B8A5-A6F2E1476A30}" type="datetimeFigureOut">
              <a:rPr lang="en-US" smtClean="0"/>
              <a:t>2024-02-04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AD7A-05C5-A9AC-0C14-914B1C72A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1-6396-2A41-8871-3E8671313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A578-6D37-4250-8D15-2FDCE6DC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   30%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Examiner may ask you to check the nodes status weather they are in Ready state or not.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Or they may ask you to check the taints.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48862" y="1016000"/>
            <a:ext cx="3610707" cy="3985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7D368-0584-941A-D6C9-47FDEE068093}"/>
              </a:ext>
            </a:extLst>
          </p:cNvPr>
          <p:cNvSpPr txBox="1"/>
          <p:nvPr/>
        </p:nvSpPr>
        <p:spPr>
          <a:xfrm>
            <a:off x="0" y="112624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"/>
              </a:rPr>
              <a:t>Qustion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: From the pod label name=app-nginx,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find pods running high CPU workloads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and write the name of the pod consuming most CPU to the file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/var/log/KUT00401.txt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(which already exists).</a:t>
            </a:r>
          </a:p>
          <a:p>
            <a:r>
              <a:rPr lang="en-US" b="1" dirty="0">
                <a:solidFill>
                  <a:schemeClr val="bg1"/>
                </a:solidFill>
              </a:rPr>
              <a:t>kubectl config use-context k8s-c1-H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[root@master1 ~]# </a:t>
            </a:r>
            <a:r>
              <a:rPr lang="en-US" b="1" dirty="0">
                <a:solidFill>
                  <a:schemeClr val="accent2"/>
                </a:solidFill>
              </a:rPr>
              <a:t>kubectl config use-context k8s-c1-H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[root@master1 ~]# </a:t>
            </a:r>
            <a:r>
              <a:rPr lang="en-US" b="1" dirty="0">
                <a:solidFill>
                  <a:schemeClr val="accent2"/>
                </a:solidFill>
              </a:rPr>
              <a:t>kubectl get pods -l name=app-nginx</a:t>
            </a:r>
          </a:p>
          <a:p>
            <a:r>
              <a:rPr lang="en-US" b="1" dirty="0">
                <a:solidFill>
                  <a:schemeClr val="bg1"/>
                </a:solidFill>
                <a:latin typeface="courier"/>
              </a:rPr>
              <a:t>NAME       READY   STATUS    RESTARTS   AGE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>cpu-pod1   1/1     Running   0          68s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>cpu-pod2   1/1     Running   0          20s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>max-pod1   1/1     Running   0          7s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[root@master1 ~]# </a:t>
            </a:r>
            <a:r>
              <a:rPr lang="en-US" b="1" dirty="0">
                <a:solidFill>
                  <a:schemeClr val="accent2"/>
                </a:solidFill>
              </a:rPr>
              <a:t>kubectl </a:t>
            </a:r>
            <a:r>
              <a:rPr lang="en-US" b="1" dirty="0">
                <a:solidFill>
                  <a:schemeClr val="accent2"/>
                </a:solidFill>
                <a:highlight>
                  <a:srgbClr val="FFFF00"/>
                </a:highlight>
              </a:rPr>
              <a:t>top</a:t>
            </a:r>
            <a:r>
              <a:rPr lang="en-US" b="1" dirty="0">
                <a:solidFill>
                  <a:schemeClr val="accent2"/>
                </a:solidFill>
              </a:rPr>
              <a:t> pods -l name=app-nginx</a:t>
            </a:r>
          </a:p>
          <a:p>
            <a:r>
              <a:rPr lang="en-US" b="1" dirty="0">
                <a:solidFill>
                  <a:schemeClr val="bg1"/>
                </a:solidFill>
                <a:latin typeface="courier"/>
              </a:rPr>
              <a:t>NAME       CPU(cores)   MEMORY(bytes)   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cpu-pod1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   100m           2Mi             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>cpu-pod2   30m           2Mi             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latin typeface="courier"/>
              </a:rPr>
              <a:t>max-pod1   10m           2Mi      </a:t>
            </a:r>
          </a:p>
          <a:p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[root@master1 ~]# echo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cpu-pod1</a:t>
            </a:r>
            <a:r>
              <a:rPr lang="en-US" b="1" dirty="0">
                <a:solidFill>
                  <a:schemeClr val="bg1"/>
                </a:solidFill>
              </a:rPr>
              <a:t>” &gt;   /var/log/KUT00401.txt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[root@master1 ~]# cat /var/log/KUT00401.txt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cpu-pod1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  <a:effectLst/>
            </a:endParaRPr>
          </a:p>
          <a:p>
            <a:endParaRPr lang="nn-NO" b="1" dirty="0">
              <a:solidFill>
                <a:schemeClr val="bg1"/>
              </a:solidFill>
              <a:effectLst/>
            </a:endParaRP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02FA1-8567-2BCF-04F9-864655982CB3}"/>
              </a:ext>
            </a:extLst>
          </p:cNvPr>
          <p:cNvSpPr/>
          <p:nvPr/>
        </p:nvSpPr>
        <p:spPr>
          <a:xfrm>
            <a:off x="1" y="4251712"/>
            <a:ext cx="2286000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7F12D-6B32-808E-B166-E58530D418F6}"/>
              </a:ext>
            </a:extLst>
          </p:cNvPr>
          <p:cNvSpPr/>
          <p:nvPr/>
        </p:nvSpPr>
        <p:spPr>
          <a:xfrm>
            <a:off x="3040566" y="434278"/>
            <a:ext cx="3181813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3EDE6D3-A27C-3CEF-A2E5-C679302CD910}"/>
              </a:ext>
            </a:extLst>
          </p:cNvPr>
          <p:cNvCxnSpPr>
            <a:cxnSpLocks/>
          </p:cNvCxnSpPr>
          <p:nvPr/>
        </p:nvCxnSpPr>
        <p:spPr>
          <a:xfrm flipV="1">
            <a:off x="2286001" y="761302"/>
            <a:ext cx="2345472" cy="3653922"/>
          </a:xfrm>
          <a:prstGeom prst="curvedConnector2">
            <a:avLst/>
          </a:prstGeom>
          <a:ln w="57150">
            <a:solidFill>
              <a:schemeClr val="accent6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9FEED9-822E-CE19-9219-DB161CA478A3}"/>
              </a:ext>
            </a:extLst>
          </p:cNvPr>
          <p:cNvSpPr/>
          <p:nvPr/>
        </p:nvSpPr>
        <p:spPr>
          <a:xfrm>
            <a:off x="4010722" y="5226355"/>
            <a:ext cx="2345472" cy="456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9204B-2A74-61C2-93CB-195E91AE467F}"/>
              </a:ext>
            </a:extLst>
          </p:cNvPr>
          <p:cNvSpPr/>
          <p:nvPr/>
        </p:nvSpPr>
        <p:spPr>
          <a:xfrm>
            <a:off x="7842021" y="411356"/>
            <a:ext cx="3019266" cy="3917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A33CB9-4ACA-9695-7CB7-2258D9173D8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356194" y="803108"/>
            <a:ext cx="3150574" cy="4651488"/>
          </a:xfrm>
          <a:prstGeom prst="curvedConnector2">
            <a:avLst/>
          </a:prstGeom>
          <a:ln w="57150">
            <a:solidFill>
              <a:schemeClr val="accent6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77437" y="1397000"/>
            <a:ext cx="4347063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48576" y="1694985"/>
            <a:ext cx="4161320" cy="2765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7D368-0584-941A-D6C9-47FDEE068093}"/>
              </a:ext>
            </a:extLst>
          </p:cNvPr>
          <p:cNvSpPr txBox="1"/>
          <p:nvPr/>
        </p:nvSpPr>
        <p:spPr>
          <a:xfrm>
            <a:off x="0" y="302194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Question : Monitor the logs of pod </a:t>
            </a:r>
            <a:r>
              <a:rPr lang="en-US" b="1" dirty="0">
                <a:solidFill>
                  <a:srgbClr val="E69138"/>
                </a:solidFill>
                <a:effectLst/>
              </a:rPr>
              <a:t>tata-bar</a:t>
            </a:r>
            <a:r>
              <a:rPr lang="en-US" b="1" dirty="0">
                <a:solidFill>
                  <a:srgbClr val="2B00FE"/>
                </a:solidFill>
                <a:effectLst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</a:rPr>
              <a:t>and</a:t>
            </a:r>
            <a:r>
              <a:rPr lang="en-US" b="1" dirty="0">
                <a:effectLst/>
              </a:rPr>
              <a:t> </a:t>
            </a:r>
            <a:r>
              <a:rPr lang="en-US" b="1" dirty="0">
                <a:solidFill>
                  <a:srgbClr val="E69138"/>
                </a:solidFill>
                <a:effectLst/>
              </a:rPr>
              <a:t>extract log lines</a:t>
            </a:r>
            <a:r>
              <a:rPr lang="en-US" b="1" dirty="0">
                <a:effectLst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</a:rPr>
              <a:t>corresponding to error “</a:t>
            </a:r>
            <a:r>
              <a:rPr lang="en-US" b="1" dirty="0">
                <a:solidFill>
                  <a:schemeClr val="accent2"/>
                </a:solidFill>
                <a:effectLst/>
              </a:rPr>
              <a:t>website is down- unable to access it</a:t>
            </a:r>
            <a:r>
              <a:rPr lang="en-US" b="1" dirty="0">
                <a:solidFill>
                  <a:schemeClr val="bg1"/>
                </a:solidFill>
              </a:rPr>
              <a:t>”.</a:t>
            </a:r>
            <a:r>
              <a:rPr lang="en-US" b="1" dirty="0">
                <a:solidFill>
                  <a:schemeClr val="bg1"/>
                </a:solidFill>
                <a:effectLst/>
              </a:rPr>
              <a:t> Write them to</a:t>
            </a:r>
            <a:r>
              <a:rPr lang="en-US" b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 </a:t>
            </a:r>
            <a:r>
              <a:rPr lang="en-US" b="1" dirty="0">
                <a:solidFill>
                  <a:schemeClr val="accent2"/>
                </a:solidFill>
                <a:effectLst/>
                <a:latin typeface="helvetica" panose="020B0604020202020204" pitchFamily="34" charset="0"/>
              </a:rPr>
              <a:t>/opt/KUTR00101/tata-bar</a:t>
            </a:r>
          </a:p>
          <a:p>
            <a:pPr algn="l"/>
            <a:endParaRPr lang="en-US" b="1" dirty="0">
              <a:solidFill>
                <a:schemeClr val="accent2"/>
              </a:solidFill>
              <a:latin typeface="helvetica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kubectl config use-context k8s-c1-H</a:t>
            </a:r>
          </a:p>
          <a:p>
            <a:pPr algn="l"/>
            <a:endParaRPr lang="en-US" b="1" dirty="0">
              <a:solidFill>
                <a:schemeClr val="accent2"/>
              </a:solidFill>
              <a:latin typeface="helvetica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kubectl logs tata-bar</a:t>
            </a:r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endParaRPr lang="en-US" b="1" dirty="0">
              <a:solidFill>
                <a:schemeClr val="accent2"/>
              </a:solidFill>
              <a:effectLst/>
            </a:endParaRPr>
          </a:p>
          <a:p>
            <a:r>
              <a:rPr lang="nn-NO" b="1" dirty="0">
                <a:solidFill>
                  <a:schemeClr val="bg1"/>
                </a:solidFill>
                <a:effectLst/>
                <a:latin typeface="courier"/>
              </a:rPr>
              <a:t>kubectl logs tata-bar &gt; /opt/KUTR00101/tata-bar</a:t>
            </a:r>
          </a:p>
          <a:p>
            <a:endParaRPr lang="nn-NO" b="1" dirty="0">
              <a:solidFill>
                <a:schemeClr val="bg1"/>
              </a:solidFill>
              <a:latin typeface="courier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courier"/>
            </a:endParaRPr>
          </a:p>
          <a:p>
            <a:endParaRPr lang="en-US" b="1" dirty="0">
              <a:solidFill>
                <a:schemeClr val="bg1"/>
              </a:solidFill>
              <a:effectLst/>
            </a:endParaRPr>
          </a:p>
          <a:p>
            <a:endParaRPr lang="nn-NO" b="1" dirty="0">
              <a:solidFill>
                <a:schemeClr val="bg1"/>
              </a:solidFill>
              <a:effectLst/>
            </a:endParaRPr>
          </a:p>
          <a:p>
            <a:pPr algn="l"/>
            <a:endParaRPr lang="en-US" b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6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77437" y="1675781"/>
            <a:ext cx="4347063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55135" y="1971550"/>
            <a:ext cx="3528378" cy="2698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72A0F4-28DB-7D03-0099-1B0AE62C0BA6}"/>
              </a:ext>
            </a:extLst>
          </p:cNvPr>
          <p:cNvSpPr txBox="1"/>
          <p:nvPr/>
        </p:nvSpPr>
        <p:spPr>
          <a:xfrm>
            <a:off x="1860" y="141392"/>
            <a:ext cx="12190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: Set the node named workernode1.example.com as unavailable and reschedule all the pods running on it.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Use context: 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config current-context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pods -A -o wide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9EEB1-8977-7CD7-12C0-141D92795753}"/>
              </a:ext>
            </a:extLst>
          </p:cNvPr>
          <p:cNvSpPr txBox="1"/>
          <p:nvPr/>
        </p:nvSpPr>
        <p:spPr>
          <a:xfrm>
            <a:off x="1" y="0"/>
            <a:ext cx="12191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[root@master1 ~]# kubectl get pods -A -o wide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NAMESPACE       NAME                                          READY   STATUS    RESTARTS          AGE     IP               NODE                      NOMINATED NODE   READINESS GATES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default         tata-bar                                      1/1     Running   1 (5h13m ago)     14h     172.16.14.66     workernode2.example.com   &lt;none&gt;           &lt;none&gt;</a:t>
            </a:r>
          </a:p>
          <a:p>
            <a:r>
              <a:rPr lang="en-US" sz="900" b="1" dirty="0">
                <a:solidFill>
                  <a:schemeClr val="bg1"/>
                </a:solidFill>
                <a:highlight>
                  <a:srgbClr val="0000FF"/>
                </a:highlight>
                <a:latin typeface="courier"/>
              </a:rPr>
              <a:t>default         test-nginx-5ccf576fbd-26qw5                   1/1     Running   0                 4h2m    172.16.133.170   workernode1.example.com   </a:t>
            </a:r>
            <a:r>
              <a:rPr lang="en-US" sz="900" dirty="0">
                <a:solidFill>
                  <a:schemeClr val="bg1"/>
                </a:solidFill>
                <a:latin typeface="courier"/>
              </a:rPr>
              <a:t>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default         test-nginx-5ccf576fbd-7dg5m                   1/1     Running   0                 4h2m    172.16.14.76     workernode2.example.com   &lt;none&gt;           &lt;none&gt;</a:t>
            </a:r>
          </a:p>
          <a:p>
            <a:r>
              <a:rPr lang="en-US" sz="900" b="1" dirty="0">
                <a:solidFill>
                  <a:schemeClr val="bg1"/>
                </a:solidFill>
                <a:highlight>
                  <a:srgbClr val="0000FF"/>
                </a:highlight>
                <a:latin typeface="courier"/>
              </a:rPr>
              <a:t>default         test-nginx-5ccf576fbd-994fq                   1/1     Running   0                 4h2m    172.16.133.173   workernode1.example.com   </a:t>
            </a:r>
            <a:r>
              <a:rPr lang="en-US" sz="900" dirty="0">
                <a:solidFill>
                  <a:schemeClr val="bg1"/>
                </a:solidFill>
                <a:latin typeface="courier"/>
              </a:rPr>
              <a:t>&lt;none&gt;           &lt;none&gt;</a:t>
            </a:r>
          </a:p>
          <a:p>
            <a:r>
              <a:rPr lang="en-US" sz="900" b="1" dirty="0">
                <a:solidFill>
                  <a:schemeClr val="bg1"/>
                </a:solidFill>
                <a:highlight>
                  <a:srgbClr val="0000FF"/>
                </a:highlight>
                <a:latin typeface="courier"/>
              </a:rPr>
              <a:t>default         test-nginx-5ccf576fbd-s86lc                   1/1     Running   0                 4h2m    172.16.133.179   workernode1.example.com   </a:t>
            </a:r>
            <a:r>
              <a:rPr lang="en-US" sz="900" dirty="0">
                <a:solidFill>
                  <a:schemeClr val="bg1"/>
                </a:solidFill>
                <a:latin typeface="courier"/>
              </a:rPr>
              <a:t>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default         test-nginx-5ccf576fbd-srjvt                   1/1     Running   0                 4h2m    172.16.14.70 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calico-kube-controllers-798cc86c47-2bcq4      0/1     Unknown   9                 63d     &lt;none&gt;      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calico-node-672fx                             1/1     Running   69 (5h22m ago)    416d    192.168.1.31     master1.example.com       &lt;none&gt;           &lt;none&gt;</a:t>
            </a:r>
          </a:p>
          <a:p>
            <a:r>
              <a:rPr lang="en-US" sz="900" b="1" dirty="0">
                <a:solidFill>
                  <a:schemeClr val="bg1"/>
                </a:solidFill>
                <a:highlight>
                  <a:srgbClr val="0000FF"/>
                </a:highlight>
                <a:latin typeface="courier"/>
              </a:rPr>
              <a:t>kube-system     calico-node-c5kn4                             1/1     Running   102 (5h17m ago)   416d    192.168.1.32     workernode1.example.com </a:t>
            </a:r>
            <a:r>
              <a:rPr lang="en-US" sz="900" dirty="0">
                <a:solidFill>
                  <a:schemeClr val="bg1"/>
                </a:solidFill>
                <a:latin typeface="courier"/>
              </a:rPr>
              <a:t>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calico-node-</a:t>
            </a:r>
            <a:r>
              <a:rPr lang="en-US" sz="900" dirty="0" err="1">
                <a:solidFill>
                  <a:schemeClr val="bg1"/>
                </a:solidFill>
                <a:latin typeface="courier"/>
              </a:rPr>
              <a:t>tszjn</a:t>
            </a:r>
            <a:r>
              <a:rPr lang="en-US" sz="900" dirty="0">
                <a:solidFill>
                  <a:schemeClr val="bg1"/>
                </a:solidFill>
                <a:latin typeface="courier"/>
              </a:rPr>
              <a:t>                             1/1     Running   88 (5h14m ago)    416d    192.168.1.33 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coredns-5d78c9869d-lrmfs                      1/1     Running   6 (5h14m ago)     33d     172.16.14.124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coredns-5d78c9869d-rbwrr                      1/1     Running   7 (5h14m ago)     33d     172.16.14.114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etcd-master1.example.com                      1/1     Running   9 (5h22m ago)     33d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kube-apiserver-master1.example.com            1/1     Running   26 (5h22m ago)    33d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kube-controller-manager-master1.example.com   1/1     Running   135 (5h13m ago)   33d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kube-multus-ds-5mjrg                          1/1     Running   9 (5h17m ago)     24d     192.168.1.32  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kube-multus-ds-79c49                          1/1     Running   7 (5h14m ago)     24d     192.168.1.33 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kube-multus-ds-r4crv                          1/1     Running   15 (5h22m ago)    24d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kube-proxy-6l7k6                              1/1     Running   9 (5h22m ago)     33d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kube-proxy-gk2sh                              1/1     Running   7 (5h14m ago)     33d     192.168.1.33 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kube-proxy-pd6g9                              1/1     Running   8 (5h17m ago)     33d     192.168.1.32  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kube-scheduler-master1.example.com            1/1     Running   126 (5h14m ago)   33d     192.168.1.31     master1.example.com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metrics-server-65bd7dd65d-gznz4               0/1     Pending   0                 35d     &lt;none&gt;           &lt;none&gt;                 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metrics-server-65bd7dd65d-mx6b8               0/1     Running   19 (5h11m ago)    34d     172.16.133.180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metrics-server-6775944cc6-qzlcj               1/1     Running   23 (5h14m ago)    34d     172.16.14.109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project-lab     oodb-0                                        1/1     Running   6 (5h14m ago)     34d     172.16.14.116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project-lab     oodb-1                                        1/1     Running   7 (5h17m ago)     34d     172.16.133.166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project-lab     oodb-2                                        1/1     Running   6 (5h14m ago)     34d     172.16.14.67     workernode2.example.com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project-tiger   tata                                          1/1     Running   2 (5h13m ago)     6d20h   172.16.14.125    workernode2.example.com   &lt;none&gt;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3425213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72A0F4-28DB-7D03-0099-1B0AE62C0BA6}"/>
              </a:ext>
            </a:extLst>
          </p:cNvPr>
          <p:cNvSpPr txBox="1"/>
          <p:nvPr/>
        </p:nvSpPr>
        <p:spPr>
          <a:xfrm>
            <a:off x="1860" y="141392"/>
            <a:ext cx="121901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: Set the node named workernode1.example.com as unavailable and reschedule all the pods running on it.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Use context: 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config current-context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pods -A -o wide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nodes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cordon workernode1.example.com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drain workernode1.example.com --ignore-</a:t>
            </a:r>
            <a:r>
              <a:rPr lang="en-US" dirty="0" err="1">
                <a:solidFill>
                  <a:schemeClr val="bg1"/>
                </a:solidFill>
              </a:rPr>
              <a:t>daemonsets</a:t>
            </a:r>
            <a:r>
              <a:rPr lang="en-US" dirty="0">
                <a:solidFill>
                  <a:schemeClr val="bg1"/>
                </a:solidFill>
              </a:rPr>
              <a:t> --force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7C2DE-1E9C-54D0-2F46-177DEF7F0407}"/>
              </a:ext>
            </a:extLst>
          </p:cNvPr>
          <p:cNvSpPr/>
          <p:nvPr/>
        </p:nvSpPr>
        <p:spPr>
          <a:xfrm>
            <a:off x="3371851" y="1581150"/>
            <a:ext cx="8534400" cy="14954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"/>
              </a:rPr>
              <a:t>[root@master1 ~]# kubectl get nodes</a:t>
            </a:r>
          </a:p>
          <a:p>
            <a:r>
              <a:rPr lang="en-US" sz="1600" dirty="0">
                <a:latin typeface="courier"/>
              </a:rPr>
              <a:t>NAME                      STATUS   ROLES           AGE    VERSION</a:t>
            </a:r>
          </a:p>
          <a:p>
            <a:r>
              <a:rPr lang="en-US" sz="1600" dirty="0">
                <a:latin typeface="courier"/>
              </a:rPr>
              <a:t>master1.example.com       Ready    control-plane   416d   v1.27.6</a:t>
            </a:r>
          </a:p>
          <a:p>
            <a:r>
              <a:rPr lang="en-US" sz="1600" dirty="0">
                <a:latin typeface="courier"/>
              </a:rPr>
              <a:t>workernode1.example.com   Ready    &lt;none&gt;          416d   v1.26.9</a:t>
            </a:r>
          </a:p>
          <a:p>
            <a:r>
              <a:rPr lang="en-US" sz="1600" dirty="0">
                <a:latin typeface="courier"/>
              </a:rPr>
              <a:t>workernode2.example.com   Ready    &lt;none&gt;          416d   v1.26.9</a:t>
            </a:r>
          </a:p>
        </p:txBody>
      </p:sp>
    </p:spTree>
    <p:extLst>
      <p:ext uri="{BB962C8B-B14F-4D97-AF65-F5344CB8AC3E}">
        <p14:creationId xmlns:p14="http://schemas.microsoft.com/office/powerpoint/2010/main" val="96604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D2B6E4-8217-0553-316C-0A78BF90FAAA}"/>
              </a:ext>
            </a:extLst>
          </p:cNvPr>
          <p:cNvSpPr txBox="1"/>
          <p:nvPr/>
        </p:nvSpPr>
        <p:spPr>
          <a:xfrm>
            <a:off x="0" y="129391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[root@master1 ~]# kubectl cordon workernode1.example.com</a:t>
            </a:r>
          </a:p>
          <a:p>
            <a:r>
              <a:rPr lang="en-US" dirty="0">
                <a:solidFill>
                  <a:schemeClr val="bg1"/>
                </a:solidFill>
              </a:rPr>
              <a:t>node/workernode1.example.com cordoned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~]# kubectl drain workernode1.example.com --ignore-</a:t>
            </a:r>
            <a:r>
              <a:rPr lang="en-US" dirty="0" err="1">
                <a:solidFill>
                  <a:schemeClr val="bg1"/>
                </a:solidFill>
              </a:rPr>
              <a:t>daemonsets</a:t>
            </a:r>
            <a:r>
              <a:rPr lang="en-US" dirty="0">
                <a:solidFill>
                  <a:schemeClr val="bg1"/>
                </a:solidFill>
              </a:rPr>
              <a:t> --force </a:t>
            </a:r>
          </a:p>
          <a:p>
            <a:r>
              <a:rPr lang="en-US" dirty="0">
                <a:solidFill>
                  <a:schemeClr val="bg1"/>
                </a:solidFill>
              </a:rPr>
              <a:t>node/workernode1.example.com already cordoned</a:t>
            </a:r>
          </a:p>
          <a:p>
            <a:r>
              <a:rPr lang="en-US" dirty="0">
                <a:solidFill>
                  <a:schemeClr val="bg1"/>
                </a:solidFill>
              </a:rPr>
              <a:t>Warning: ignoring DaemonSet-managed Pods: kube-system/calico-node-c5kn4, kube-system/kube-multus-ds-5mjrg, kube-system/kube-proxy-pd6g9</a:t>
            </a:r>
          </a:p>
          <a:p>
            <a:r>
              <a:rPr lang="en-US" dirty="0">
                <a:solidFill>
                  <a:schemeClr val="bg1"/>
                </a:solidFill>
              </a:rPr>
              <a:t>evicting pod project-lab/oodb-1</a:t>
            </a:r>
          </a:p>
          <a:p>
            <a:r>
              <a:rPr lang="en-US" dirty="0">
                <a:solidFill>
                  <a:schemeClr val="bg1"/>
                </a:solidFill>
              </a:rPr>
              <a:t>evicting pod default/test-nginx-5ccf576fbd-994fq</a:t>
            </a:r>
          </a:p>
          <a:p>
            <a:r>
              <a:rPr lang="en-US" dirty="0">
                <a:solidFill>
                  <a:schemeClr val="bg1"/>
                </a:solidFill>
              </a:rPr>
              <a:t>evicting pod default/test-nginx-5ccf576fbd-26qw5</a:t>
            </a:r>
          </a:p>
          <a:p>
            <a:r>
              <a:rPr lang="en-US" dirty="0">
                <a:solidFill>
                  <a:schemeClr val="bg1"/>
                </a:solidFill>
              </a:rPr>
              <a:t>evicting pod default/test-nginx-5ccf576fbd-s86lc</a:t>
            </a:r>
          </a:p>
          <a:p>
            <a:r>
              <a:rPr lang="en-US" dirty="0">
                <a:solidFill>
                  <a:schemeClr val="bg1"/>
                </a:solidFill>
              </a:rPr>
              <a:t>evicting pod kube-system/metrics-server-65bd7dd65d-mx6b8</a:t>
            </a:r>
          </a:p>
          <a:p>
            <a:r>
              <a:rPr lang="en-US" dirty="0">
                <a:solidFill>
                  <a:schemeClr val="bg1"/>
                </a:solidFill>
              </a:rPr>
              <a:t>node/workernode1.example.com drained</a:t>
            </a:r>
          </a:p>
          <a:p>
            <a:r>
              <a:rPr lang="en-US" dirty="0">
                <a:solidFill>
                  <a:schemeClr val="bg1"/>
                </a:solidFill>
              </a:rPr>
              <a:t>[root@master1 ~]# </a:t>
            </a:r>
          </a:p>
        </p:txBody>
      </p:sp>
    </p:spTree>
    <p:extLst>
      <p:ext uri="{BB962C8B-B14F-4D97-AF65-F5344CB8AC3E}">
        <p14:creationId xmlns:p14="http://schemas.microsoft.com/office/powerpoint/2010/main" val="635759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B88ED-4926-0FFB-3B62-D82F64FDDB83}"/>
              </a:ext>
            </a:extLst>
          </p:cNvPr>
          <p:cNvSpPr txBox="1"/>
          <p:nvPr/>
        </p:nvSpPr>
        <p:spPr>
          <a:xfrm>
            <a:off x="124690" y="203888"/>
            <a:ext cx="119426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Question: Settings Configuration Environment   Kubectl Config Use-Context K8s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Check how many Nodes are ready (excluding nodes that are set on taint: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Noschedule</a:t>
            </a:r>
            <a:r>
              <a:rPr lang="en-US" b="1" dirty="0">
                <a:solidFill>
                  <a:schemeClr val="bg1"/>
                </a:solidFill>
                <a:effectLst/>
              </a:rPr>
              <a:t>), and write the number to /var/log/k8s00402.txt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Solution: </a:t>
            </a: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  Kubectl Config Use-Context K8s</a:t>
            </a:r>
          </a:p>
          <a:p>
            <a:pPr algn="l"/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[root@master1 ~]#  kubectl get nodes 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NAME                      STATUS   ROLES           AGE    VERSION</a:t>
            </a:r>
            <a:br>
              <a:rPr lang="en-US" b="1" dirty="0">
                <a:solidFill>
                  <a:schemeClr val="bg1"/>
                </a:solidFill>
                <a:effectLst/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master1.example.com       Ready    control-plane   380d   v1.26.9</a:t>
            </a:r>
            <a:br>
              <a:rPr lang="en-US" b="1" dirty="0">
                <a:solidFill>
                  <a:schemeClr val="bg1"/>
                </a:solidFill>
                <a:effectLst/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workernode1.example.com   Ready    &lt;none&gt;          380d   v1.26.9</a:t>
            </a:r>
            <a:br>
              <a:rPr lang="en-US" b="1" dirty="0">
                <a:solidFill>
                  <a:schemeClr val="bg1"/>
                </a:solidFill>
                <a:effectLst/>
                <a:latin typeface="courier"/>
              </a:rPr>
            </a:br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workernode2.example.com   Ready    &lt;none&gt;          380d   v1.26.9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endParaRPr lang="en-US" b="1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Syntax of command to check the Taint on nodes.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kubectl describe nodes </a:t>
            </a:r>
            <a:r>
              <a:rPr lang="en-US" b="1" dirty="0" err="1">
                <a:solidFill>
                  <a:schemeClr val="bg1"/>
                </a:solidFill>
              </a:rPr>
              <a:t>node_name</a:t>
            </a:r>
            <a:r>
              <a:rPr lang="en-US" b="1" dirty="0">
                <a:solidFill>
                  <a:schemeClr val="bg1"/>
                </a:solidFill>
              </a:rPr>
              <a:t> | grep -i taint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C76A6-7A11-F64A-46A4-5BB2650B71C7}"/>
              </a:ext>
            </a:extLst>
          </p:cNvPr>
          <p:cNvSpPr/>
          <p:nvPr/>
        </p:nvSpPr>
        <p:spPr>
          <a:xfrm>
            <a:off x="4625487" y="203888"/>
            <a:ext cx="3242163" cy="319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01D40C-7490-EBC2-85A3-7993EA5654A8}"/>
              </a:ext>
            </a:extLst>
          </p:cNvPr>
          <p:cNvCxnSpPr/>
          <p:nvPr/>
        </p:nvCxnSpPr>
        <p:spPr>
          <a:xfrm>
            <a:off x="209550" y="790575"/>
            <a:ext cx="3190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D2ECFE-1E52-F4DA-5D3A-D14BD5472C75}"/>
              </a:ext>
            </a:extLst>
          </p:cNvPr>
          <p:cNvCxnSpPr>
            <a:cxnSpLocks/>
          </p:cNvCxnSpPr>
          <p:nvPr/>
        </p:nvCxnSpPr>
        <p:spPr>
          <a:xfrm>
            <a:off x="3743325" y="800100"/>
            <a:ext cx="44862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A37F7-BB1A-300C-1B86-F87DA8FE8321}"/>
              </a:ext>
            </a:extLst>
          </p:cNvPr>
          <p:cNvCxnSpPr>
            <a:cxnSpLocks/>
          </p:cNvCxnSpPr>
          <p:nvPr/>
        </p:nvCxnSpPr>
        <p:spPr>
          <a:xfrm>
            <a:off x="209550" y="1162050"/>
            <a:ext cx="2152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8EE10-0552-E609-A370-E094FFC8074B}"/>
              </a:ext>
            </a:extLst>
          </p:cNvPr>
          <p:cNvSpPr/>
          <p:nvPr/>
        </p:nvSpPr>
        <p:spPr>
          <a:xfrm>
            <a:off x="3524250" y="2998162"/>
            <a:ext cx="1257300" cy="11547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72A0F4-28DB-7D03-0099-1B0AE62C0BA6}"/>
              </a:ext>
            </a:extLst>
          </p:cNvPr>
          <p:cNvSpPr txBox="1"/>
          <p:nvPr/>
        </p:nvSpPr>
        <p:spPr>
          <a:xfrm>
            <a:off x="1860" y="141392"/>
            <a:ext cx="121901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: Set the node named workernode1.example.com as unavailable and reschedule all the pods running on it.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Use context: 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config current-context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pods -A -o wide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nodes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cordon workernode1.example.com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drain workernode1.example.com --ignore-</a:t>
            </a:r>
            <a:r>
              <a:rPr lang="en-US" dirty="0" err="1">
                <a:solidFill>
                  <a:schemeClr val="bg1"/>
                </a:solidFill>
              </a:rPr>
              <a:t>daemonsets</a:t>
            </a:r>
            <a:r>
              <a:rPr lang="en-US" dirty="0">
                <a:solidFill>
                  <a:schemeClr val="bg1"/>
                </a:solidFill>
              </a:rPr>
              <a:t> --force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get pods -A -o wide | grep workernode1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8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2CE0E-CA87-9E29-56C7-E20E2FCD925D}"/>
              </a:ext>
            </a:extLst>
          </p:cNvPr>
          <p:cNvSpPr txBox="1"/>
          <p:nvPr/>
        </p:nvSpPr>
        <p:spPr>
          <a:xfrm>
            <a:off x="0" y="95935"/>
            <a:ext cx="1219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[root@master1 ~]# kubectl get pods -A -o wide | grep </a:t>
            </a:r>
            <a:r>
              <a:rPr lang="en-US" sz="900" b="1" dirty="0">
                <a:solidFill>
                  <a:schemeClr val="bg1"/>
                </a:solidFill>
                <a:latin typeface="courier"/>
              </a:rPr>
              <a:t>workernode1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calico-node-c5kn4                             1/1     Running   102 (5h42m ago)   416d    192.168.1.32 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kube-multus-ds-5mjrg                          1/1     Running   9 (5h42m ago)     24d     192.168.1.32 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kube-system     kube-proxy-pd6g9                              1/1     Running   8 (5h42m ago)     33d     192.168.1.32    workernode1.example.com   &lt;none&gt;           &lt;none&gt;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</a:rPr>
              <a:t>[root@master1 ~]# </a:t>
            </a:r>
          </a:p>
        </p:txBody>
      </p:sp>
    </p:spTree>
    <p:extLst>
      <p:ext uri="{BB962C8B-B14F-4D97-AF65-F5344CB8AC3E}">
        <p14:creationId xmlns:p14="http://schemas.microsoft.com/office/powerpoint/2010/main" val="36327527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55135" y="1971550"/>
            <a:ext cx="3528378" cy="2698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74185" y="2228725"/>
            <a:ext cx="4207440" cy="2668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D2EFE6-34B5-F2ED-483E-6C933FCA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558"/>
            <a:ext cx="12192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context: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kubectl config use-context k8s-c2-AC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Kubernetes worker node named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</a:rPr>
              <a:t>workernode2.example.com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 in 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</a:rPr>
              <a:t>NotReady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state. Investigate the root cause and resolve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Ensure that any changes made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</a:rPr>
              <a:t>permanently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effective.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You can use the following command to connect to the fault node: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ssh worker2.example.com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You can use the following command to get higher permissions on this node: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      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-i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[root@master1 ~]# </a:t>
            </a:r>
            <a:r>
              <a:rPr lang="en-US" alt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Kubectl Config Use-Context Ek8s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courier"/>
              </a:rPr>
              <a:t>[root@master1 ~]# </a:t>
            </a:r>
            <a:r>
              <a:rPr lang="en-US" alt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kubectl get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STATUS    ROLES           AGE   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master1.example.com      Ready     control-plane   381d   v1.26.9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workernode1.example.com  Ready     &lt;none&gt;          380d   v1.26.9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workernode2.example.com  </a:t>
            </a:r>
            <a:r>
              <a:rPr lang="en-US" altLang="en-US" sz="1600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NotReady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&lt;none&gt;          381d   v1.26.9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[root@master1 ~]#</a:t>
            </a:r>
          </a:p>
        </p:txBody>
      </p:sp>
    </p:spTree>
    <p:extLst>
      <p:ext uri="{BB962C8B-B14F-4D97-AF65-F5344CB8AC3E}">
        <p14:creationId xmlns:p14="http://schemas.microsoft.com/office/powerpoint/2010/main" val="13485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BA80A-3C6D-6F1D-BF27-6216C08425FB}"/>
              </a:ext>
            </a:extLst>
          </p:cNvPr>
          <p:cNvSpPr txBox="1"/>
          <p:nvPr/>
        </p:nvSpPr>
        <p:spPr>
          <a:xfrm>
            <a:off x="85724" y="72509"/>
            <a:ext cx="1210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[root@master1 ~]#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ssh workernode2</a:t>
            </a:r>
          </a:p>
          <a:p>
            <a:r>
              <a:rPr lang="en-US" dirty="0">
                <a:solidFill>
                  <a:schemeClr val="bg1"/>
                </a:solidFill>
              </a:rPr>
              <a:t>[arana@workernode2 </a:t>
            </a: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~]$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[arana@workernode2</a:t>
            </a:r>
            <a:r>
              <a:rPr lang="es-ES" dirty="0">
                <a:solidFill>
                  <a:schemeClr val="bg1"/>
                </a:solidFill>
                <a:highlight>
                  <a:srgbClr val="FF00FF"/>
                </a:highlight>
              </a:rPr>
              <a:t> ~]$ </a:t>
            </a:r>
            <a:r>
              <a:rPr 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sudo -i</a:t>
            </a:r>
          </a:p>
          <a:p>
            <a:r>
              <a:rPr lang="es-ES" dirty="0">
                <a:solidFill>
                  <a:schemeClr val="bg1"/>
                </a:solidFill>
              </a:rPr>
              <a:t>[root@workernode2 </a:t>
            </a:r>
            <a:r>
              <a:rPr lang="es-ES" dirty="0">
                <a:solidFill>
                  <a:schemeClr val="bg1"/>
                </a:solidFill>
                <a:highlight>
                  <a:srgbClr val="00FF00"/>
                </a:highlight>
              </a:rPr>
              <a:t>~]#</a:t>
            </a:r>
            <a:endParaRPr lang="en-US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75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B97E4-27C6-C855-5C06-D6392A774ED2}"/>
              </a:ext>
            </a:extLst>
          </p:cNvPr>
          <p:cNvSpPr txBox="1"/>
          <p:nvPr/>
        </p:nvSpPr>
        <p:spPr>
          <a:xfrm>
            <a:off x="101600" y="335845"/>
            <a:ext cx="12192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[root@workernode2 ~]# 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systemctl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status kubelet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○ </a:t>
            </a:r>
            <a:r>
              <a:rPr lang="en-US" sz="1600" dirty="0" err="1">
                <a:solidFill>
                  <a:schemeClr val="bg1"/>
                </a:solidFill>
              </a:rPr>
              <a:t>kubelet.service</a:t>
            </a:r>
            <a:r>
              <a:rPr lang="en-US" sz="1600" dirty="0">
                <a:solidFill>
                  <a:schemeClr val="bg1"/>
                </a:solidFill>
              </a:rPr>
              <a:t> – kubelet: The Kubernetes Node Agent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Loaded: loaded (/</a:t>
            </a:r>
            <a:r>
              <a:rPr lang="en-US" sz="1600" dirty="0" err="1">
                <a:solidFill>
                  <a:schemeClr val="bg1"/>
                </a:solidFill>
              </a:rPr>
              <a:t>usr</a:t>
            </a:r>
            <a:r>
              <a:rPr lang="en-US" sz="1600" dirty="0">
                <a:solidFill>
                  <a:schemeClr val="bg1"/>
                </a:solidFill>
              </a:rPr>
              <a:t>/lib/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/system/</a:t>
            </a:r>
            <a:r>
              <a:rPr lang="en-US" sz="1600" dirty="0" err="1">
                <a:solidFill>
                  <a:schemeClr val="bg1"/>
                </a:solidFill>
              </a:rPr>
              <a:t>kubelet.service</a:t>
            </a:r>
            <a:r>
              <a:rPr lang="en-US" sz="1600" dirty="0">
                <a:solidFill>
                  <a:schemeClr val="bg1"/>
                </a:solidFill>
              </a:rPr>
              <a:t>; enabled; vendor preset: disabled)</a:t>
            </a:r>
          </a:p>
          <a:p>
            <a:r>
              <a:rPr lang="en-US" sz="1600" dirty="0">
                <a:solidFill>
                  <a:schemeClr val="bg1"/>
                </a:solidFill>
              </a:rPr>
              <a:t>Drop-In: /</a:t>
            </a:r>
            <a:r>
              <a:rPr lang="en-US" sz="1600" dirty="0" err="1">
                <a:solidFill>
                  <a:schemeClr val="bg1"/>
                </a:solidFill>
              </a:rPr>
              <a:t>usr</a:t>
            </a:r>
            <a:r>
              <a:rPr lang="en-US" sz="1600" dirty="0">
                <a:solidFill>
                  <a:schemeClr val="bg1"/>
                </a:solidFill>
              </a:rPr>
              <a:t>/lib/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/system/</a:t>
            </a:r>
            <a:r>
              <a:rPr lang="en-US" sz="1600" dirty="0" err="1">
                <a:solidFill>
                  <a:schemeClr val="bg1"/>
                </a:solidFill>
              </a:rPr>
              <a:t>kubelet.service.d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└─10-kubeadm.conf</a:t>
            </a: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</a:rPr>
              <a:t>Active: inactive (dead) </a:t>
            </a:r>
            <a:r>
              <a:rPr lang="en-US" sz="1600" b="1" dirty="0">
                <a:solidFill>
                  <a:schemeClr val="bg1"/>
                </a:solidFill>
              </a:rPr>
              <a:t>since Sat 2023-12-23 22:24:36 IST; 2min 56s ago</a:t>
            </a:r>
          </a:p>
          <a:p>
            <a:r>
              <a:rPr lang="en-US" sz="1600" dirty="0">
                <a:solidFill>
                  <a:schemeClr val="bg1"/>
                </a:solidFill>
              </a:rPr>
              <a:t>Duration: 5h 49min 33.339s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Docs: https://kubernetes.io/docs/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Process: 770 </a:t>
            </a:r>
            <a:r>
              <a:rPr lang="en-US" sz="1600" dirty="0" err="1">
                <a:solidFill>
                  <a:schemeClr val="bg1"/>
                </a:solidFill>
              </a:rPr>
              <a:t>ExecStart</a:t>
            </a:r>
            <a:r>
              <a:rPr lang="en-US" sz="1600" dirty="0">
                <a:solidFill>
                  <a:schemeClr val="bg1"/>
                </a:solidFill>
              </a:rPr>
              <a:t>=/</a:t>
            </a:r>
            <a:r>
              <a:rPr lang="en-US" sz="1600" dirty="0" err="1">
                <a:solidFill>
                  <a:schemeClr val="bg1"/>
                </a:solidFill>
              </a:rPr>
              <a:t>usr</a:t>
            </a:r>
            <a:r>
              <a:rPr lang="en-US" sz="1600" dirty="0">
                <a:solidFill>
                  <a:schemeClr val="bg1"/>
                </a:solidFill>
              </a:rPr>
              <a:t>/bin/kubelet $KUBELET_KUBECONFIG_ARGS $KUBELET_CONFIG_ARGS $KUBELET_KUBEADM_ARGS $KUBELET_EXTRA_ARGS (code=exited, status=0/SUCCESS)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Main PID: 770 (code=exited, status=0/SUCCESS)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CPU: 2min 15.540s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Dec 23 22:23:07 workernode2.example.com kubelet[770]: I1223 22:23:07.283124 770 log.go:194] http: TLS handshake error from 192.168.1.32:60088: remote error: </a:t>
            </a:r>
            <a:r>
              <a:rPr lang="en-US" sz="1600" dirty="0" err="1">
                <a:solidFill>
                  <a:schemeClr val="bg1"/>
                </a:solidFill>
              </a:rPr>
              <a:t>tls</a:t>
            </a:r>
            <a:r>
              <a:rPr lang="en-US" sz="1600" dirty="0">
                <a:solidFill>
                  <a:schemeClr val="bg1"/>
                </a:solidFill>
              </a:rPr>
              <a:t>: bad certificate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 23 22:23:22 workernode2.example.com kubelet[770]: I1223 22:23:22.268391 770 log.go:194] http: TLS handshake error Dec 23 22:24:22 workernode2.example.com kubelet[770]: I1223 22:24:22.264235 770 log.go:194] http: TLS handshake error from 192.168.1.32:51315: remote error: </a:t>
            </a:r>
            <a:r>
              <a:rPr lang="en-US" sz="1600" dirty="0" err="1">
                <a:solidFill>
                  <a:schemeClr val="bg1"/>
                </a:solidFill>
              </a:rPr>
              <a:t>tls</a:t>
            </a:r>
            <a:r>
              <a:rPr lang="en-US" sz="1600" dirty="0">
                <a:solidFill>
                  <a:schemeClr val="bg1"/>
                </a:solidFill>
              </a:rPr>
              <a:t>: bad certificate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 23 22:24:36 workernode2.example.com 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[1]: Stopping kubelet: The Kubernetes Node Agent…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 23 22:24:36 workernode2.example.com 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[1]: </a:t>
            </a:r>
            <a:r>
              <a:rPr lang="en-US" sz="1600" dirty="0" err="1">
                <a:solidFill>
                  <a:schemeClr val="bg1"/>
                </a:solidFill>
              </a:rPr>
              <a:t>kubelet.service</a:t>
            </a:r>
            <a:r>
              <a:rPr lang="en-US" sz="1600" dirty="0">
                <a:solidFill>
                  <a:schemeClr val="bg1"/>
                </a:solidFill>
              </a:rPr>
              <a:t>: Deactivated successfully.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 23 22:24:36 workernode2.example.com 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[1]: Stopped kubelet: The Kubernetes Node Agent.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 23 22:24:37 workernode2.example.com </a:t>
            </a:r>
            <a:r>
              <a:rPr lang="en-US" sz="1600" dirty="0" err="1">
                <a:solidFill>
                  <a:schemeClr val="bg1"/>
                </a:solidFill>
              </a:rPr>
              <a:t>systemd</a:t>
            </a:r>
            <a:r>
              <a:rPr lang="en-US" sz="1600" dirty="0">
                <a:solidFill>
                  <a:schemeClr val="bg1"/>
                </a:solidFill>
              </a:rPr>
              <a:t>[1]: </a:t>
            </a:r>
            <a:r>
              <a:rPr lang="en-US" sz="1600" dirty="0" err="1">
                <a:solidFill>
                  <a:schemeClr val="bg1"/>
                </a:solidFill>
              </a:rPr>
              <a:t>kubelet.service</a:t>
            </a:r>
            <a:r>
              <a:rPr lang="en-US" sz="1600" dirty="0">
                <a:solidFill>
                  <a:schemeClr val="bg1"/>
                </a:solidFill>
              </a:rPr>
              <a:t>: Consumed 2min 15.540s CPU time.</a:t>
            </a:r>
          </a:p>
        </p:txBody>
      </p:sp>
    </p:spTree>
    <p:extLst>
      <p:ext uri="{BB962C8B-B14F-4D97-AF65-F5344CB8AC3E}">
        <p14:creationId xmlns:p14="http://schemas.microsoft.com/office/powerpoint/2010/main" val="36665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8AC14F-00B3-EF62-E072-59428591906A}"/>
              </a:ext>
            </a:extLst>
          </p:cNvPr>
          <p:cNvSpPr txBox="1"/>
          <p:nvPr/>
        </p:nvSpPr>
        <p:spPr>
          <a:xfrm>
            <a:off x="0" y="215384"/>
            <a:ext cx="1219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[root@workernode2 ~]#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systemctl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 start kubelet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[root@workernode2 ~]#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systemctl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 status kubelet</a:t>
            </a:r>
          </a:p>
          <a:p>
            <a:r>
              <a:rPr lang="en-US" sz="1200" dirty="0">
                <a:solidFill>
                  <a:schemeClr val="bg2"/>
                </a:solidFill>
              </a:rPr>
              <a:t>● </a:t>
            </a:r>
            <a:r>
              <a:rPr lang="en-US" sz="1200" dirty="0" err="1">
                <a:solidFill>
                  <a:schemeClr val="bg2"/>
                </a:solidFill>
              </a:rPr>
              <a:t>kubelet.service</a:t>
            </a:r>
            <a:r>
              <a:rPr lang="en-US" sz="1200" dirty="0">
                <a:solidFill>
                  <a:schemeClr val="bg2"/>
                </a:solidFill>
              </a:rPr>
              <a:t> – kubelet: The Kubernetes Node Agent</a:t>
            </a:r>
          </a:p>
          <a:p>
            <a:r>
              <a:rPr lang="en-US" sz="1200" dirty="0">
                <a:solidFill>
                  <a:schemeClr val="bg2"/>
                </a:solidFill>
              </a:rPr>
              <a:t>Loaded: loaded (/</a:t>
            </a:r>
            <a:r>
              <a:rPr lang="en-US" sz="1200" dirty="0" err="1">
                <a:solidFill>
                  <a:schemeClr val="bg2"/>
                </a:solidFill>
              </a:rPr>
              <a:t>usr</a:t>
            </a:r>
            <a:r>
              <a:rPr lang="en-US" sz="1200" dirty="0">
                <a:solidFill>
                  <a:schemeClr val="bg2"/>
                </a:solidFill>
              </a:rPr>
              <a:t>/lib/</a:t>
            </a:r>
            <a:r>
              <a:rPr lang="en-US" sz="1200" dirty="0" err="1">
                <a:solidFill>
                  <a:schemeClr val="bg2"/>
                </a:solidFill>
              </a:rPr>
              <a:t>systemd</a:t>
            </a:r>
            <a:r>
              <a:rPr lang="en-US" sz="1200" dirty="0">
                <a:solidFill>
                  <a:schemeClr val="bg2"/>
                </a:solidFill>
              </a:rPr>
              <a:t>/system/</a:t>
            </a:r>
            <a:r>
              <a:rPr lang="en-US" sz="1200" dirty="0" err="1">
                <a:solidFill>
                  <a:schemeClr val="bg2"/>
                </a:solidFill>
              </a:rPr>
              <a:t>kubelet.service</a:t>
            </a:r>
            <a:r>
              <a:rPr lang="en-US" sz="1200" dirty="0">
                <a:solidFill>
                  <a:schemeClr val="bg2"/>
                </a:solidFill>
              </a:rPr>
              <a:t>; enabled; vendor preset: disabled)</a:t>
            </a:r>
          </a:p>
          <a:p>
            <a:r>
              <a:rPr lang="en-US" sz="1200" dirty="0">
                <a:solidFill>
                  <a:schemeClr val="bg2"/>
                </a:solidFill>
              </a:rPr>
              <a:t>Drop-In: /</a:t>
            </a:r>
            <a:r>
              <a:rPr lang="en-US" sz="1200" dirty="0" err="1">
                <a:solidFill>
                  <a:schemeClr val="bg2"/>
                </a:solidFill>
              </a:rPr>
              <a:t>usr</a:t>
            </a:r>
            <a:r>
              <a:rPr lang="en-US" sz="1200" dirty="0">
                <a:solidFill>
                  <a:schemeClr val="bg2"/>
                </a:solidFill>
              </a:rPr>
              <a:t>/lib/</a:t>
            </a:r>
            <a:r>
              <a:rPr lang="en-US" sz="1200" dirty="0" err="1">
                <a:solidFill>
                  <a:schemeClr val="bg2"/>
                </a:solidFill>
              </a:rPr>
              <a:t>systemd</a:t>
            </a:r>
            <a:r>
              <a:rPr lang="en-US" sz="1200" dirty="0">
                <a:solidFill>
                  <a:schemeClr val="bg2"/>
                </a:solidFill>
              </a:rPr>
              <a:t>/system/</a:t>
            </a:r>
            <a:r>
              <a:rPr lang="en-US" sz="1200" dirty="0" err="1">
                <a:solidFill>
                  <a:schemeClr val="bg2"/>
                </a:solidFill>
              </a:rPr>
              <a:t>kubelet.service.d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└─10-kubeadm.conf</a:t>
            </a: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FF00FF"/>
                </a:highlight>
              </a:rPr>
              <a:t>Active: active (running</a:t>
            </a:r>
            <a:r>
              <a:rPr lang="en-US" sz="1200" b="1" dirty="0">
                <a:solidFill>
                  <a:schemeClr val="bg2"/>
                </a:solidFill>
              </a:rPr>
              <a:t>) since Sat 2023-12-23 22:31:28 IST; 4s ago</a:t>
            </a:r>
          </a:p>
          <a:p>
            <a:r>
              <a:rPr lang="en-US" sz="1200" dirty="0">
                <a:solidFill>
                  <a:schemeClr val="bg2"/>
                </a:solidFill>
              </a:rPr>
              <a:t>Docs: https://kubernetes.io/docs/</a:t>
            </a:r>
          </a:p>
          <a:p>
            <a:r>
              <a:rPr lang="en-US" sz="1200" dirty="0">
                <a:solidFill>
                  <a:schemeClr val="bg2"/>
                </a:solidFill>
              </a:rPr>
              <a:t>Main PID: 168384 (kubelet)</a:t>
            </a:r>
          </a:p>
          <a:p>
            <a:r>
              <a:rPr lang="en-US" sz="1200" dirty="0">
                <a:solidFill>
                  <a:schemeClr val="bg2"/>
                </a:solidFill>
              </a:rPr>
              <a:t>Tasks: 10 (limit: 13824)</a:t>
            </a:r>
          </a:p>
          <a:p>
            <a:r>
              <a:rPr lang="en-US" sz="1200" dirty="0">
                <a:solidFill>
                  <a:schemeClr val="bg2"/>
                </a:solidFill>
              </a:rPr>
              <a:t>Memory: 34.8M</a:t>
            </a:r>
          </a:p>
          <a:p>
            <a:r>
              <a:rPr lang="en-US" sz="1200" dirty="0">
                <a:solidFill>
                  <a:schemeClr val="bg2"/>
                </a:solidFill>
              </a:rPr>
              <a:t>CPU: 250ms</a:t>
            </a:r>
          </a:p>
          <a:p>
            <a:r>
              <a:rPr lang="en-US" sz="1200" dirty="0" err="1">
                <a:solidFill>
                  <a:schemeClr val="bg2"/>
                </a:solidFill>
              </a:rPr>
              <a:t>CGroup</a:t>
            </a:r>
            <a:r>
              <a:rPr lang="en-US" sz="1200" dirty="0">
                <a:solidFill>
                  <a:schemeClr val="bg2"/>
                </a:solidFill>
              </a:rPr>
              <a:t>: /</a:t>
            </a:r>
            <a:r>
              <a:rPr lang="en-US" sz="1200" dirty="0" err="1">
                <a:solidFill>
                  <a:schemeClr val="bg2"/>
                </a:solidFill>
              </a:rPr>
              <a:t>system.slice</a:t>
            </a:r>
            <a:r>
              <a:rPr lang="en-US" sz="1200" dirty="0">
                <a:solidFill>
                  <a:schemeClr val="bg2"/>
                </a:solidFill>
              </a:rPr>
              <a:t>/</a:t>
            </a:r>
            <a:r>
              <a:rPr lang="en-US" sz="1200" dirty="0" err="1">
                <a:solidFill>
                  <a:schemeClr val="bg2"/>
                </a:solidFill>
              </a:rPr>
              <a:t>kubelet.service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└─168384 /</a:t>
            </a:r>
            <a:r>
              <a:rPr lang="en-US" sz="1200" dirty="0" err="1">
                <a:solidFill>
                  <a:schemeClr val="bg2"/>
                </a:solidFill>
              </a:rPr>
              <a:t>usr</a:t>
            </a:r>
            <a:r>
              <a:rPr lang="en-US" sz="1200" dirty="0">
                <a:solidFill>
                  <a:schemeClr val="bg2"/>
                </a:solidFill>
              </a:rPr>
              <a:t>/bin/kubelet –bootstrap-kubeconfig=/etc/</a:t>
            </a:r>
            <a:r>
              <a:rPr lang="en-US" sz="1200" dirty="0" err="1">
                <a:solidFill>
                  <a:schemeClr val="bg2"/>
                </a:solidFill>
              </a:rPr>
              <a:t>kubernetes</a:t>
            </a:r>
            <a:r>
              <a:rPr lang="en-US" sz="1200" dirty="0">
                <a:solidFill>
                  <a:schemeClr val="bg2"/>
                </a:solidFill>
              </a:rPr>
              <a:t>/bootstrap-</a:t>
            </a:r>
            <a:r>
              <a:rPr lang="en-US" sz="1200" dirty="0" err="1">
                <a:solidFill>
                  <a:schemeClr val="bg2"/>
                </a:solidFill>
              </a:rPr>
              <a:t>kubelet.conf</a:t>
            </a:r>
            <a:r>
              <a:rPr lang="en-US" sz="1200" dirty="0">
                <a:solidFill>
                  <a:schemeClr val="bg2"/>
                </a:solidFill>
              </a:rPr>
              <a:t> –kubeconfig=/etc/</a:t>
            </a:r>
            <a:r>
              <a:rPr lang="en-US" sz="1200" dirty="0" err="1">
                <a:solidFill>
                  <a:schemeClr val="bg2"/>
                </a:solidFill>
              </a:rPr>
              <a:t>kubernetes</a:t>
            </a:r>
            <a:r>
              <a:rPr lang="en-US" sz="1200" dirty="0">
                <a:solidFill>
                  <a:schemeClr val="bg2"/>
                </a:solidFill>
              </a:rPr>
              <a:t>/</a:t>
            </a:r>
            <a:r>
              <a:rPr lang="en-US" sz="1200" dirty="0" err="1">
                <a:solidFill>
                  <a:schemeClr val="bg2"/>
                </a:solidFill>
              </a:rPr>
              <a:t>kubelet.conf</a:t>
            </a:r>
            <a:r>
              <a:rPr lang="en-US" sz="1200" dirty="0">
                <a:solidFill>
                  <a:schemeClr val="bg2"/>
                </a:solidFill>
              </a:rPr>
              <a:t> –config=/var/lib/kubelet/</a:t>
            </a:r>
            <a:r>
              <a:rPr lang="en-US" sz="1200" dirty="0" err="1">
                <a:solidFill>
                  <a:schemeClr val="bg2"/>
                </a:solidFill>
              </a:rPr>
              <a:t>config.yaml</a:t>
            </a:r>
            <a:r>
              <a:rPr lang="en-US" sz="1200" dirty="0">
                <a:solidFill>
                  <a:schemeClr val="bg2"/>
                </a:solidFill>
              </a:rPr>
              <a:t> –container-runt&gt;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I1223 22:31:31.096918 168384 kubelet_node_status.go:73] “Successfully registered node” node=”workernode2.example.com”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I1223 22:31:31.345454 168384 reconciler_common.go:253] “</a:t>
            </a:r>
            <a:r>
              <a:rPr lang="en-US" sz="1200" dirty="0" err="1">
                <a:solidFill>
                  <a:schemeClr val="bg2"/>
                </a:solidFill>
              </a:rPr>
              <a:t>operationExecutor.VerifyControllerAttachedVolume</a:t>
            </a:r>
            <a:r>
              <a:rPr lang="en-US" sz="1200" dirty="0">
                <a:solidFill>
                  <a:schemeClr val="bg2"/>
                </a:solidFill>
              </a:rPr>
              <a:t> started for volume “</a:t>
            </a:r>
            <a:r>
              <a:rPr lang="en-US" sz="1200" dirty="0" err="1">
                <a:solidFill>
                  <a:schemeClr val="bg2"/>
                </a:solidFill>
              </a:rPr>
              <a:t>tmp-dir</a:t>
            </a:r>
            <a:r>
              <a:rPr lang="en-US" sz="1200" dirty="0">
                <a:solidFill>
                  <a:schemeClr val="bg2"/>
                </a:solidFill>
              </a:rPr>
              <a:t>” (Un&gt;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I1223 22:31:31.345550 168384 reconciler_common.go:253] “</a:t>
            </a:r>
            <a:r>
              <a:rPr lang="en-US" sz="1200" dirty="0" err="1">
                <a:solidFill>
                  <a:schemeClr val="bg2"/>
                </a:solidFill>
              </a:rPr>
              <a:t>operationExecutor.VerifyControllerAttachedVolume</a:t>
            </a:r>
            <a:r>
              <a:rPr lang="en-US" sz="1200" dirty="0">
                <a:solidFill>
                  <a:schemeClr val="bg2"/>
                </a:solidFill>
              </a:rPr>
              <a:t> started for volume “kube-</a:t>
            </a:r>
            <a:r>
              <a:rPr lang="en-US" sz="1200" dirty="0" err="1">
                <a:solidFill>
                  <a:schemeClr val="bg2"/>
                </a:solidFill>
              </a:rPr>
              <a:t>api</a:t>
            </a:r>
            <a:r>
              <a:rPr lang="en-US" sz="1200" dirty="0">
                <a:solidFill>
                  <a:schemeClr val="bg2"/>
                </a:solidFill>
              </a:rPr>
              <a:t>-</a:t>
            </a:r>
            <a:r>
              <a:rPr lang="en-US" sz="1200" dirty="0" err="1">
                <a:solidFill>
                  <a:schemeClr val="bg2"/>
                </a:solidFill>
              </a:rPr>
              <a:t>acce</a:t>
            </a:r>
            <a:r>
              <a:rPr lang="en-US" sz="1200" dirty="0">
                <a:solidFill>
                  <a:schemeClr val="bg2"/>
                </a:solidFill>
              </a:rPr>
              <a:t>&gt;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E1223 22:31:31.451919 168384 projected.go:292] Couldn’t get configMap default/kube-root-ca.crt: object “default”/”kube-root-ca.crt” not reg&gt;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E1223 22:31:31.451952 168384 projected.go:198] Error preparing data for projected volume kube-api-access-sfk7w for pod default/</a:t>
            </a:r>
            <a:r>
              <a:rPr lang="en-US" sz="1200" dirty="0" err="1">
                <a:solidFill>
                  <a:schemeClr val="bg2"/>
                </a:solidFill>
              </a:rPr>
              <a:t>podname</a:t>
            </a:r>
            <a:r>
              <a:rPr lang="en-US" sz="1200" dirty="0">
                <a:solidFill>
                  <a:schemeClr val="bg2"/>
                </a:solidFill>
              </a:rPr>
              <a:t>: obj&gt;</a:t>
            </a:r>
          </a:p>
          <a:p>
            <a:r>
              <a:rPr lang="en-US" sz="1200" dirty="0">
                <a:solidFill>
                  <a:schemeClr val="bg2"/>
                </a:solidFill>
              </a:rPr>
              <a:t>Dec 23 22:31:31 workernode2.example.com kubelet[168384]: E1223 22:31:31.452004 168384 nestedpendingoperations.go:348] Operation for “{</a:t>
            </a:r>
            <a:r>
              <a:rPr lang="en-US" sz="1200" dirty="0" err="1">
                <a:solidFill>
                  <a:schemeClr val="bg2"/>
                </a:solidFill>
              </a:rPr>
              <a:t>volumeName:kubernetes.io</a:t>
            </a:r>
            <a:r>
              <a:rPr lang="en-US" sz="1200" dirty="0">
                <a:solidFill>
                  <a:schemeClr val="bg2"/>
                </a:solidFill>
              </a:rPr>
              <a:t>/projected/0b06b8d2-2078-4929-8eb9-b2e&gt;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979D1-BEFF-E466-9BEA-8D02E2CEE6B6}"/>
              </a:ext>
            </a:extLst>
          </p:cNvPr>
          <p:cNvSpPr txBox="1"/>
          <p:nvPr/>
        </p:nvSpPr>
        <p:spPr>
          <a:xfrm>
            <a:off x="123824" y="129659"/>
            <a:ext cx="1206817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[root@workernode2 ~]#  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systemctl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 enable kubelet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2"/>
                </a:solidFill>
              </a:rPr>
              <a:t>[root@workernode2 ~]#  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exit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</a:p>
          <a:p>
            <a:r>
              <a:rPr lang="en-US" sz="1200" b="1" dirty="0">
                <a:solidFill>
                  <a:schemeClr val="bg2"/>
                </a:solidFill>
              </a:rPr>
              <a:t>[arana@workernode2 ~]$  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exit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</a:p>
          <a:p>
            <a:r>
              <a:rPr lang="en-US" b="1" dirty="0">
                <a:solidFill>
                  <a:schemeClr val="bg2"/>
                </a:solidFill>
              </a:rPr>
              <a:t>Connection to workernode2 closed.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[root@master1 ~]#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[root@master1 ~]#  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kubectl get nodes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STATUS   ROLES           AGE    VERSION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master1.example.com       Ready    control-plane   381d   v1.26.9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workernode1.example.com   Ready    &lt;none&gt;          381d   v1.26.9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workernode2.example.com   </a:t>
            </a:r>
            <a:r>
              <a:rPr lang="en-US" dirty="0">
                <a:solidFill>
                  <a:schemeClr val="bg2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&lt;none&gt;          381d   v1.26.9</a:t>
            </a:r>
          </a:p>
          <a:p>
            <a:r>
              <a:rPr lang="en-US" b="1" dirty="0">
                <a:solidFill>
                  <a:schemeClr val="bg2"/>
                </a:solidFill>
              </a:rPr>
              <a:t>[root@master1 ~]#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74185" y="2228725"/>
            <a:ext cx="4207440" cy="2668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57C8A-96C4-7750-E77F-BED543121F1D}"/>
              </a:ext>
            </a:extLst>
          </p:cNvPr>
          <p:cNvSpPr txBox="1"/>
          <p:nvPr/>
        </p:nvSpPr>
        <p:spPr>
          <a:xfrm>
            <a:off x="60036" y="185641"/>
            <a:ext cx="120719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 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[root@master1 ~]#  kubectl describe nodes master1.example.com | grep -i taint</a:t>
            </a:r>
          </a:p>
          <a:p>
            <a:pPr algn="l"/>
            <a:r>
              <a:rPr lang="en-US" b="0" dirty="0">
                <a:solidFill>
                  <a:schemeClr val="bg1"/>
                </a:solidFill>
                <a:effectLst/>
              </a:rPr>
              <a:t>Taints:             node-role.kubernetes.io/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control-plane: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NoSchedule</a:t>
            </a:r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  kubectl describe nodes workernode1.example.com | grep -i taint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Taints:             &lt;none&gt;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  kubectl describe nodes workernode2.example.com | grep -i taint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Taints:             &lt;none&gt;</a:t>
            </a: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  echo “2” &gt; /var/log/k8s00402.txt</a:t>
            </a:r>
          </a:p>
          <a:p>
            <a:pPr algn="l"/>
            <a:endParaRPr lang="en-US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  cat /var/log/k8s00402.txt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6C950-1A15-4973-50BC-2F701D1C962A}"/>
              </a:ext>
            </a:extLst>
          </p:cNvPr>
          <p:cNvSpPr/>
          <p:nvPr/>
        </p:nvSpPr>
        <p:spPr>
          <a:xfrm>
            <a:off x="1666875" y="4139968"/>
            <a:ext cx="7419975" cy="1000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bg1"/>
                </a:solidFill>
                <a:effectLst/>
              </a:rPr>
              <a:t>Check how many Nodes are ready (excluding nodes that are set on taint: Noschedule), and write the number to /var/log/k8s00402.txt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38A8EC-6219-2AFA-C9B5-68E740E59EAB}"/>
              </a:ext>
            </a:extLst>
          </p:cNvPr>
          <p:cNvCxnSpPr>
            <a:cxnSpLocks/>
          </p:cNvCxnSpPr>
          <p:nvPr/>
        </p:nvCxnSpPr>
        <p:spPr>
          <a:xfrm>
            <a:off x="5019675" y="1057275"/>
            <a:ext cx="1200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36085" y="2524000"/>
            <a:ext cx="3045390" cy="2668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6C114E7-E0FD-84AB-1A82-7ED10FE2B914}"/>
              </a:ext>
            </a:extLst>
          </p:cNvPr>
          <p:cNvSpPr/>
          <p:nvPr/>
        </p:nvSpPr>
        <p:spPr>
          <a:xfrm>
            <a:off x="2358189" y="199148"/>
            <a:ext cx="9641305" cy="5320031"/>
          </a:xfrm>
          <a:custGeom>
            <a:avLst/>
            <a:gdLst>
              <a:gd name="connsiteX0" fmla="*/ 0 w 9641305"/>
              <a:gd name="connsiteY0" fmla="*/ 0 h 5320031"/>
              <a:gd name="connsiteX1" fmla="*/ 663549 w 9641305"/>
              <a:gd name="connsiteY1" fmla="*/ 0 h 5320031"/>
              <a:gd name="connsiteX2" fmla="*/ 1423510 w 9641305"/>
              <a:gd name="connsiteY2" fmla="*/ 0 h 5320031"/>
              <a:gd name="connsiteX3" fmla="*/ 1894233 w 9641305"/>
              <a:gd name="connsiteY3" fmla="*/ 0 h 5320031"/>
              <a:gd name="connsiteX4" fmla="*/ 2654195 w 9641305"/>
              <a:gd name="connsiteY4" fmla="*/ 0 h 5320031"/>
              <a:gd name="connsiteX5" fmla="*/ 3028504 w 9641305"/>
              <a:gd name="connsiteY5" fmla="*/ 0 h 5320031"/>
              <a:gd name="connsiteX6" fmla="*/ 3692053 w 9641305"/>
              <a:gd name="connsiteY6" fmla="*/ 0 h 5320031"/>
              <a:gd name="connsiteX7" fmla="*/ 4355601 w 9641305"/>
              <a:gd name="connsiteY7" fmla="*/ 0 h 5320031"/>
              <a:gd name="connsiteX8" fmla="*/ 4633498 w 9641305"/>
              <a:gd name="connsiteY8" fmla="*/ 0 h 5320031"/>
              <a:gd name="connsiteX9" fmla="*/ 5297046 w 9641305"/>
              <a:gd name="connsiteY9" fmla="*/ 0 h 5320031"/>
              <a:gd name="connsiteX10" fmla="*/ 5574943 w 9641305"/>
              <a:gd name="connsiteY10" fmla="*/ 0 h 5320031"/>
              <a:gd name="connsiteX11" fmla="*/ 6334905 w 9641305"/>
              <a:gd name="connsiteY11" fmla="*/ 0 h 5320031"/>
              <a:gd name="connsiteX12" fmla="*/ 6998453 w 9641305"/>
              <a:gd name="connsiteY12" fmla="*/ 0 h 5320031"/>
              <a:gd name="connsiteX13" fmla="*/ 7469176 w 9641305"/>
              <a:gd name="connsiteY13" fmla="*/ 0 h 5320031"/>
              <a:gd name="connsiteX14" fmla="*/ 8229137 w 9641305"/>
              <a:gd name="connsiteY14" fmla="*/ 0 h 5320031"/>
              <a:gd name="connsiteX15" fmla="*/ 8507034 w 9641305"/>
              <a:gd name="connsiteY15" fmla="*/ 0 h 5320031"/>
              <a:gd name="connsiteX16" fmla="*/ 8881343 w 9641305"/>
              <a:gd name="connsiteY16" fmla="*/ 0 h 5320031"/>
              <a:gd name="connsiteX17" fmla="*/ 9641305 w 9641305"/>
              <a:gd name="connsiteY17" fmla="*/ 0 h 5320031"/>
              <a:gd name="connsiteX18" fmla="*/ 9641305 w 9641305"/>
              <a:gd name="connsiteY18" fmla="*/ 537914 h 5320031"/>
              <a:gd name="connsiteX19" fmla="*/ 9641305 w 9641305"/>
              <a:gd name="connsiteY19" fmla="*/ 1129029 h 5320031"/>
              <a:gd name="connsiteX20" fmla="*/ 9641305 w 9641305"/>
              <a:gd name="connsiteY20" fmla="*/ 1720143 h 5320031"/>
              <a:gd name="connsiteX21" fmla="*/ 9641305 w 9641305"/>
              <a:gd name="connsiteY21" fmla="*/ 2364458 h 5320031"/>
              <a:gd name="connsiteX22" fmla="*/ 9641305 w 9641305"/>
              <a:gd name="connsiteY22" fmla="*/ 2902372 h 5320031"/>
              <a:gd name="connsiteX23" fmla="*/ 9641305 w 9641305"/>
              <a:gd name="connsiteY23" fmla="*/ 3493487 h 5320031"/>
              <a:gd name="connsiteX24" fmla="*/ 9641305 w 9641305"/>
              <a:gd name="connsiteY24" fmla="*/ 4137802 h 5320031"/>
              <a:gd name="connsiteX25" fmla="*/ 9641305 w 9641305"/>
              <a:gd name="connsiteY25" fmla="*/ 4782117 h 5320031"/>
              <a:gd name="connsiteX26" fmla="*/ 9641305 w 9641305"/>
              <a:gd name="connsiteY26" fmla="*/ 5320031 h 5320031"/>
              <a:gd name="connsiteX27" fmla="*/ 8881343 w 9641305"/>
              <a:gd name="connsiteY27" fmla="*/ 5320031 h 5320031"/>
              <a:gd name="connsiteX28" fmla="*/ 8217795 w 9641305"/>
              <a:gd name="connsiteY28" fmla="*/ 5320031 h 5320031"/>
              <a:gd name="connsiteX29" fmla="*/ 7650659 w 9641305"/>
              <a:gd name="connsiteY29" fmla="*/ 5320031 h 5320031"/>
              <a:gd name="connsiteX30" fmla="*/ 6987110 w 9641305"/>
              <a:gd name="connsiteY30" fmla="*/ 5320031 h 5320031"/>
              <a:gd name="connsiteX31" fmla="*/ 6227149 w 9641305"/>
              <a:gd name="connsiteY31" fmla="*/ 5320031 h 5320031"/>
              <a:gd name="connsiteX32" fmla="*/ 5660013 w 9641305"/>
              <a:gd name="connsiteY32" fmla="*/ 5320031 h 5320031"/>
              <a:gd name="connsiteX33" fmla="*/ 4900051 w 9641305"/>
              <a:gd name="connsiteY33" fmla="*/ 5320031 h 5320031"/>
              <a:gd name="connsiteX34" fmla="*/ 4332916 w 9641305"/>
              <a:gd name="connsiteY34" fmla="*/ 5320031 h 5320031"/>
              <a:gd name="connsiteX35" fmla="*/ 3669367 w 9641305"/>
              <a:gd name="connsiteY35" fmla="*/ 5320031 h 5320031"/>
              <a:gd name="connsiteX36" fmla="*/ 3005819 w 9641305"/>
              <a:gd name="connsiteY36" fmla="*/ 5320031 h 5320031"/>
              <a:gd name="connsiteX37" fmla="*/ 2727922 w 9641305"/>
              <a:gd name="connsiteY37" fmla="*/ 5320031 h 5320031"/>
              <a:gd name="connsiteX38" fmla="*/ 1967960 w 9641305"/>
              <a:gd name="connsiteY38" fmla="*/ 5320031 h 5320031"/>
              <a:gd name="connsiteX39" fmla="*/ 1400825 w 9641305"/>
              <a:gd name="connsiteY39" fmla="*/ 5320031 h 5320031"/>
              <a:gd name="connsiteX40" fmla="*/ 1026515 w 9641305"/>
              <a:gd name="connsiteY40" fmla="*/ 5320031 h 5320031"/>
              <a:gd name="connsiteX41" fmla="*/ 748619 w 9641305"/>
              <a:gd name="connsiteY41" fmla="*/ 5320031 h 5320031"/>
              <a:gd name="connsiteX42" fmla="*/ 0 w 9641305"/>
              <a:gd name="connsiteY42" fmla="*/ 5320031 h 5320031"/>
              <a:gd name="connsiteX43" fmla="*/ 0 w 9641305"/>
              <a:gd name="connsiteY43" fmla="*/ 4835317 h 5320031"/>
              <a:gd name="connsiteX44" fmla="*/ 0 w 9641305"/>
              <a:gd name="connsiteY44" fmla="*/ 4244203 h 5320031"/>
              <a:gd name="connsiteX45" fmla="*/ 0 w 9641305"/>
              <a:gd name="connsiteY45" fmla="*/ 3812689 h 5320031"/>
              <a:gd name="connsiteX46" fmla="*/ 0 w 9641305"/>
              <a:gd name="connsiteY46" fmla="*/ 3221574 h 5320031"/>
              <a:gd name="connsiteX47" fmla="*/ 0 w 9641305"/>
              <a:gd name="connsiteY47" fmla="*/ 2683660 h 5320031"/>
              <a:gd name="connsiteX48" fmla="*/ 0 w 9641305"/>
              <a:gd name="connsiteY48" fmla="*/ 2145746 h 5320031"/>
              <a:gd name="connsiteX49" fmla="*/ 0 w 9641305"/>
              <a:gd name="connsiteY49" fmla="*/ 1501431 h 5320031"/>
              <a:gd name="connsiteX50" fmla="*/ 0 w 9641305"/>
              <a:gd name="connsiteY50" fmla="*/ 803916 h 5320031"/>
              <a:gd name="connsiteX51" fmla="*/ 0 w 9641305"/>
              <a:gd name="connsiteY51" fmla="*/ 0 h 532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641305" h="5320031" extrusionOk="0">
                <a:moveTo>
                  <a:pt x="0" y="0"/>
                </a:moveTo>
                <a:cubicBezTo>
                  <a:pt x="300377" y="-4132"/>
                  <a:pt x="452746" y="61571"/>
                  <a:pt x="663549" y="0"/>
                </a:cubicBezTo>
                <a:cubicBezTo>
                  <a:pt x="874352" y="-61571"/>
                  <a:pt x="1169402" y="41785"/>
                  <a:pt x="1423510" y="0"/>
                </a:cubicBezTo>
                <a:cubicBezTo>
                  <a:pt x="1677618" y="-41785"/>
                  <a:pt x="1701853" y="37134"/>
                  <a:pt x="1894233" y="0"/>
                </a:cubicBezTo>
                <a:cubicBezTo>
                  <a:pt x="2086613" y="-37134"/>
                  <a:pt x="2373680" y="88040"/>
                  <a:pt x="2654195" y="0"/>
                </a:cubicBezTo>
                <a:cubicBezTo>
                  <a:pt x="2934710" y="-88040"/>
                  <a:pt x="2890732" y="18735"/>
                  <a:pt x="3028504" y="0"/>
                </a:cubicBezTo>
                <a:cubicBezTo>
                  <a:pt x="3166276" y="-18735"/>
                  <a:pt x="3471200" y="57523"/>
                  <a:pt x="3692053" y="0"/>
                </a:cubicBezTo>
                <a:cubicBezTo>
                  <a:pt x="3912906" y="-57523"/>
                  <a:pt x="4114854" y="77555"/>
                  <a:pt x="4355601" y="0"/>
                </a:cubicBezTo>
                <a:cubicBezTo>
                  <a:pt x="4596348" y="-77555"/>
                  <a:pt x="4550218" y="25478"/>
                  <a:pt x="4633498" y="0"/>
                </a:cubicBezTo>
                <a:cubicBezTo>
                  <a:pt x="4716778" y="-25478"/>
                  <a:pt x="4970898" y="27023"/>
                  <a:pt x="5297046" y="0"/>
                </a:cubicBezTo>
                <a:cubicBezTo>
                  <a:pt x="5623194" y="-27023"/>
                  <a:pt x="5499166" y="2872"/>
                  <a:pt x="5574943" y="0"/>
                </a:cubicBezTo>
                <a:cubicBezTo>
                  <a:pt x="5650720" y="-2872"/>
                  <a:pt x="6149868" y="36917"/>
                  <a:pt x="6334905" y="0"/>
                </a:cubicBezTo>
                <a:cubicBezTo>
                  <a:pt x="6519942" y="-36917"/>
                  <a:pt x="6836369" y="31460"/>
                  <a:pt x="6998453" y="0"/>
                </a:cubicBezTo>
                <a:cubicBezTo>
                  <a:pt x="7160537" y="-31460"/>
                  <a:pt x="7317754" y="35401"/>
                  <a:pt x="7469176" y="0"/>
                </a:cubicBezTo>
                <a:cubicBezTo>
                  <a:pt x="7620598" y="-35401"/>
                  <a:pt x="8047560" y="61977"/>
                  <a:pt x="8229137" y="0"/>
                </a:cubicBezTo>
                <a:cubicBezTo>
                  <a:pt x="8410714" y="-61977"/>
                  <a:pt x="8439476" y="31211"/>
                  <a:pt x="8507034" y="0"/>
                </a:cubicBezTo>
                <a:cubicBezTo>
                  <a:pt x="8574592" y="-31211"/>
                  <a:pt x="8743002" y="16239"/>
                  <a:pt x="8881343" y="0"/>
                </a:cubicBezTo>
                <a:cubicBezTo>
                  <a:pt x="9019684" y="-16239"/>
                  <a:pt x="9444566" y="34907"/>
                  <a:pt x="9641305" y="0"/>
                </a:cubicBezTo>
                <a:cubicBezTo>
                  <a:pt x="9695054" y="216668"/>
                  <a:pt x="9634760" y="361905"/>
                  <a:pt x="9641305" y="537914"/>
                </a:cubicBezTo>
                <a:cubicBezTo>
                  <a:pt x="9647850" y="713923"/>
                  <a:pt x="9598000" y="855720"/>
                  <a:pt x="9641305" y="1129029"/>
                </a:cubicBezTo>
                <a:cubicBezTo>
                  <a:pt x="9684610" y="1402338"/>
                  <a:pt x="9641064" y="1457924"/>
                  <a:pt x="9641305" y="1720143"/>
                </a:cubicBezTo>
                <a:cubicBezTo>
                  <a:pt x="9641546" y="1982362"/>
                  <a:pt x="9596886" y="2205610"/>
                  <a:pt x="9641305" y="2364458"/>
                </a:cubicBezTo>
                <a:cubicBezTo>
                  <a:pt x="9685724" y="2523306"/>
                  <a:pt x="9637448" y="2657006"/>
                  <a:pt x="9641305" y="2902372"/>
                </a:cubicBezTo>
                <a:cubicBezTo>
                  <a:pt x="9645162" y="3147738"/>
                  <a:pt x="9639815" y="3339482"/>
                  <a:pt x="9641305" y="3493487"/>
                </a:cubicBezTo>
                <a:cubicBezTo>
                  <a:pt x="9642795" y="3647492"/>
                  <a:pt x="9614402" y="3861824"/>
                  <a:pt x="9641305" y="4137802"/>
                </a:cubicBezTo>
                <a:cubicBezTo>
                  <a:pt x="9668208" y="4413780"/>
                  <a:pt x="9589467" y="4482750"/>
                  <a:pt x="9641305" y="4782117"/>
                </a:cubicBezTo>
                <a:cubicBezTo>
                  <a:pt x="9693143" y="5081485"/>
                  <a:pt x="9609271" y="5210126"/>
                  <a:pt x="9641305" y="5320031"/>
                </a:cubicBezTo>
                <a:cubicBezTo>
                  <a:pt x="9447768" y="5327953"/>
                  <a:pt x="9165817" y="5240105"/>
                  <a:pt x="8881343" y="5320031"/>
                </a:cubicBezTo>
                <a:cubicBezTo>
                  <a:pt x="8596869" y="5399957"/>
                  <a:pt x="8366827" y="5313305"/>
                  <a:pt x="8217795" y="5320031"/>
                </a:cubicBezTo>
                <a:cubicBezTo>
                  <a:pt x="8068763" y="5326757"/>
                  <a:pt x="7805844" y="5316778"/>
                  <a:pt x="7650659" y="5320031"/>
                </a:cubicBezTo>
                <a:cubicBezTo>
                  <a:pt x="7495474" y="5323284"/>
                  <a:pt x="7193154" y="5318022"/>
                  <a:pt x="6987110" y="5320031"/>
                </a:cubicBezTo>
                <a:cubicBezTo>
                  <a:pt x="6781066" y="5322040"/>
                  <a:pt x="6497674" y="5316413"/>
                  <a:pt x="6227149" y="5320031"/>
                </a:cubicBezTo>
                <a:cubicBezTo>
                  <a:pt x="5956624" y="5323649"/>
                  <a:pt x="5804100" y="5270360"/>
                  <a:pt x="5660013" y="5320031"/>
                </a:cubicBezTo>
                <a:cubicBezTo>
                  <a:pt x="5515926" y="5369702"/>
                  <a:pt x="5061910" y="5313590"/>
                  <a:pt x="4900051" y="5320031"/>
                </a:cubicBezTo>
                <a:cubicBezTo>
                  <a:pt x="4738192" y="5326472"/>
                  <a:pt x="4603619" y="5260502"/>
                  <a:pt x="4332916" y="5320031"/>
                </a:cubicBezTo>
                <a:cubicBezTo>
                  <a:pt x="4062213" y="5379560"/>
                  <a:pt x="3895070" y="5246280"/>
                  <a:pt x="3669367" y="5320031"/>
                </a:cubicBezTo>
                <a:cubicBezTo>
                  <a:pt x="3443664" y="5393782"/>
                  <a:pt x="3325358" y="5309570"/>
                  <a:pt x="3005819" y="5320031"/>
                </a:cubicBezTo>
                <a:cubicBezTo>
                  <a:pt x="2686280" y="5330492"/>
                  <a:pt x="2850987" y="5299655"/>
                  <a:pt x="2727922" y="5320031"/>
                </a:cubicBezTo>
                <a:cubicBezTo>
                  <a:pt x="2604857" y="5340407"/>
                  <a:pt x="2226717" y="5261340"/>
                  <a:pt x="1967960" y="5320031"/>
                </a:cubicBezTo>
                <a:cubicBezTo>
                  <a:pt x="1709203" y="5378722"/>
                  <a:pt x="1551706" y="5286073"/>
                  <a:pt x="1400825" y="5320031"/>
                </a:cubicBezTo>
                <a:cubicBezTo>
                  <a:pt x="1249944" y="5353989"/>
                  <a:pt x="1124081" y="5317214"/>
                  <a:pt x="1026515" y="5320031"/>
                </a:cubicBezTo>
                <a:cubicBezTo>
                  <a:pt x="928949" y="5322848"/>
                  <a:pt x="815211" y="5305388"/>
                  <a:pt x="748619" y="5320031"/>
                </a:cubicBezTo>
                <a:cubicBezTo>
                  <a:pt x="682027" y="5334674"/>
                  <a:pt x="239255" y="5230508"/>
                  <a:pt x="0" y="5320031"/>
                </a:cubicBezTo>
                <a:cubicBezTo>
                  <a:pt x="-5761" y="5119234"/>
                  <a:pt x="42589" y="5024028"/>
                  <a:pt x="0" y="4835317"/>
                </a:cubicBezTo>
                <a:cubicBezTo>
                  <a:pt x="-42589" y="4646606"/>
                  <a:pt x="2819" y="4532832"/>
                  <a:pt x="0" y="4244203"/>
                </a:cubicBezTo>
                <a:cubicBezTo>
                  <a:pt x="-2819" y="3955574"/>
                  <a:pt x="1391" y="4017920"/>
                  <a:pt x="0" y="3812689"/>
                </a:cubicBezTo>
                <a:cubicBezTo>
                  <a:pt x="-1391" y="3607458"/>
                  <a:pt x="30385" y="3447438"/>
                  <a:pt x="0" y="3221574"/>
                </a:cubicBezTo>
                <a:cubicBezTo>
                  <a:pt x="-30385" y="2995710"/>
                  <a:pt x="31098" y="2856143"/>
                  <a:pt x="0" y="2683660"/>
                </a:cubicBezTo>
                <a:cubicBezTo>
                  <a:pt x="-31098" y="2511177"/>
                  <a:pt x="43843" y="2305462"/>
                  <a:pt x="0" y="2145746"/>
                </a:cubicBezTo>
                <a:cubicBezTo>
                  <a:pt x="-43843" y="1986030"/>
                  <a:pt x="59044" y="1677831"/>
                  <a:pt x="0" y="1501431"/>
                </a:cubicBezTo>
                <a:cubicBezTo>
                  <a:pt x="-59044" y="1325031"/>
                  <a:pt x="62429" y="951945"/>
                  <a:pt x="0" y="803916"/>
                </a:cubicBezTo>
                <a:cubicBezTo>
                  <a:pt x="-62429" y="655887"/>
                  <a:pt x="71940" y="3890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242645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92D05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6600" dirty="0">
              <a:solidFill>
                <a:srgbClr val="92D05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6600" dirty="0">
                <a:solidFill>
                  <a:srgbClr val="92D05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CKA Exam </a:t>
            </a:r>
            <a:r>
              <a:rPr lang="en-US" sz="66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400" dirty="0">
              <a:solidFill>
                <a:schemeClr val="bg2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by Anish Rana @anishrana2001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CA1AEC-DED6-8E6D-90B3-B44C8915803C}"/>
              </a:ext>
            </a:extLst>
          </p:cNvPr>
          <p:cNvSpPr/>
          <p:nvPr/>
        </p:nvSpPr>
        <p:spPr>
          <a:xfrm>
            <a:off x="30246" y="1975194"/>
            <a:ext cx="4263144" cy="468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7FA4B9-105B-2B90-8CA3-2D38FA8AA88D}"/>
              </a:ext>
            </a:extLst>
          </p:cNvPr>
          <p:cNvSpPr/>
          <p:nvPr/>
        </p:nvSpPr>
        <p:spPr>
          <a:xfrm rot="20780146">
            <a:off x="-91428" y="572683"/>
            <a:ext cx="2589172" cy="1445603"/>
          </a:xfrm>
          <a:custGeom>
            <a:avLst/>
            <a:gdLst>
              <a:gd name="connsiteX0" fmla="*/ 0 w 2589172"/>
              <a:gd name="connsiteY0" fmla="*/ 0 h 1445603"/>
              <a:gd name="connsiteX1" fmla="*/ 466051 w 2589172"/>
              <a:gd name="connsiteY1" fmla="*/ 0 h 1445603"/>
              <a:gd name="connsiteX2" fmla="*/ 932102 w 2589172"/>
              <a:gd name="connsiteY2" fmla="*/ 0 h 1445603"/>
              <a:gd name="connsiteX3" fmla="*/ 1501720 w 2589172"/>
              <a:gd name="connsiteY3" fmla="*/ 0 h 1445603"/>
              <a:gd name="connsiteX4" fmla="*/ 2045446 w 2589172"/>
              <a:gd name="connsiteY4" fmla="*/ 0 h 1445603"/>
              <a:gd name="connsiteX5" fmla="*/ 2589172 w 2589172"/>
              <a:gd name="connsiteY5" fmla="*/ 0 h 1445603"/>
              <a:gd name="connsiteX6" fmla="*/ 2589172 w 2589172"/>
              <a:gd name="connsiteY6" fmla="*/ 452956 h 1445603"/>
              <a:gd name="connsiteX7" fmla="*/ 2589172 w 2589172"/>
              <a:gd name="connsiteY7" fmla="*/ 963735 h 1445603"/>
              <a:gd name="connsiteX8" fmla="*/ 2589172 w 2589172"/>
              <a:gd name="connsiteY8" fmla="*/ 1445603 h 1445603"/>
              <a:gd name="connsiteX9" fmla="*/ 2149013 w 2589172"/>
              <a:gd name="connsiteY9" fmla="*/ 1445603 h 1445603"/>
              <a:gd name="connsiteX10" fmla="*/ 1708854 w 2589172"/>
              <a:gd name="connsiteY10" fmla="*/ 1445603 h 1445603"/>
              <a:gd name="connsiteX11" fmla="*/ 1139236 w 2589172"/>
              <a:gd name="connsiteY11" fmla="*/ 1445603 h 1445603"/>
              <a:gd name="connsiteX12" fmla="*/ 647293 w 2589172"/>
              <a:gd name="connsiteY12" fmla="*/ 1445603 h 1445603"/>
              <a:gd name="connsiteX13" fmla="*/ 0 w 2589172"/>
              <a:gd name="connsiteY13" fmla="*/ 1445603 h 1445603"/>
              <a:gd name="connsiteX14" fmla="*/ 0 w 2589172"/>
              <a:gd name="connsiteY14" fmla="*/ 992647 h 1445603"/>
              <a:gd name="connsiteX15" fmla="*/ 0 w 2589172"/>
              <a:gd name="connsiteY15" fmla="*/ 496324 h 1445603"/>
              <a:gd name="connsiteX16" fmla="*/ 0 w 2589172"/>
              <a:gd name="connsiteY16" fmla="*/ 0 h 144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9172" h="1445603" fill="none" extrusionOk="0">
                <a:moveTo>
                  <a:pt x="0" y="0"/>
                </a:moveTo>
                <a:cubicBezTo>
                  <a:pt x="216938" y="-6288"/>
                  <a:pt x="364167" y="28517"/>
                  <a:pt x="466051" y="0"/>
                </a:cubicBezTo>
                <a:cubicBezTo>
                  <a:pt x="567935" y="-28517"/>
                  <a:pt x="705320" y="37375"/>
                  <a:pt x="932102" y="0"/>
                </a:cubicBezTo>
                <a:cubicBezTo>
                  <a:pt x="1158884" y="-37375"/>
                  <a:pt x="1284646" y="21856"/>
                  <a:pt x="1501720" y="0"/>
                </a:cubicBezTo>
                <a:cubicBezTo>
                  <a:pt x="1718794" y="-21856"/>
                  <a:pt x="1841350" y="17338"/>
                  <a:pt x="2045446" y="0"/>
                </a:cubicBezTo>
                <a:cubicBezTo>
                  <a:pt x="2249542" y="-17338"/>
                  <a:pt x="2385691" y="2834"/>
                  <a:pt x="2589172" y="0"/>
                </a:cubicBezTo>
                <a:cubicBezTo>
                  <a:pt x="2605325" y="153699"/>
                  <a:pt x="2560217" y="238226"/>
                  <a:pt x="2589172" y="452956"/>
                </a:cubicBezTo>
                <a:cubicBezTo>
                  <a:pt x="2618127" y="667686"/>
                  <a:pt x="2576488" y="838616"/>
                  <a:pt x="2589172" y="963735"/>
                </a:cubicBezTo>
                <a:cubicBezTo>
                  <a:pt x="2601856" y="1088854"/>
                  <a:pt x="2579634" y="1275555"/>
                  <a:pt x="2589172" y="1445603"/>
                </a:cubicBezTo>
                <a:cubicBezTo>
                  <a:pt x="2448042" y="1477658"/>
                  <a:pt x="2255880" y="1436900"/>
                  <a:pt x="2149013" y="1445603"/>
                </a:cubicBezTo>
                <a:cubicBezTo>
                  <a:pt x="2042146" y="1454306"/>
                  <a:pt x="1879773" y="1438076"/>
                  <a:pt x="1708854" y="1445603"/>
                </a:cubicBezTo>
                <a:cubicBezTo>
                  <a:pt x="1537935" y="1453130"/>
                  <a:pt x="1286816" y="1409349"/>
                  <a:pt x="1139236" y="1445603"/>
                </a:cubicBezTo>
                <a:cubicBezTo>
                  <a:pt x="991656" y="1481857"/>
                  <a:pt x="849964" y="1430274"/>
                  <a:pt x="647293" y="1445603"/>
                </a:cubicBezTo>
                <a:cubicBezTo>
                  <a:pt x="444622" y="1460932"/>
                  <a:pt x="316167" y="1383760"/>
                  <a:pt x="0" y="1445603"/>
                </a:cubicBezTo>
                <a:cubicBezTo>
                  <a:pt x="-13488" y="1272649"/>
                  <a:pt x="689" y="1165023"/>
                  <a:pt x="0" y="992647"/>
                </a:cubicBezTo>
                <a:cubicBezTo>
                  <a:pt x="-689" y="820271"/>
                  <a:pt x="27875" y="658271"/>
                  <a:pt x="0" y="496324"/>
                </a:cubicBezTo>
                <a:cubicBezTo>
                  <a:pt x="-27875" y="334377"/>
                  <a:pt x="41062" y="214213"/>
                  <a:pt x="0" y="0"/>
                </a:cubicBezTo>
                <a:close/>
              </a:path>
              <a:path w="2589172" h="1445603" stroke="0" extrusionOk="0">
                <a:moveTo>
                  <a:pt x="0" y="0"/>
                </a:moveTo>
                <a:cubicBezTo>
                  <a:pt x="109108" y="-26065"/>
                  <a:pt x="374447" y="59112"/>
                  <a:pt x="543726" y="0"/>
                </a:cubicBezTo>
                <a:cubicBezTo>
                  <a:pt x="713005" y="-59112"/>
                  <a:pt x="935124" y="734"/>
                  <a:pt x="1035669" y="0"/>
                </a:cubicBezTo>
                <a:cubicBezTo>
                  <a:pt x="1136214" y="-734"/>
                  <a:pt x="1347389" y="25278"/>
                  <a:pt x="1501720" y="0"/>
                </a:cubicBezTo>
                <a:cubicBezTo>
                  <a:pt x="1656051" y="-25278"/>
                  <a:pt x="1835312" y="52508"/>
                  <a:pt x="1967771" y="0"/>
                </a:cubicBezTo>
                <a:cubicBezTo>
                  <a:pt x="2100230" y="-52508"/>
                  <a:pt x="2373877" y="19812"/>
                  <a:pt x="2589172" y="0"/>
                </a:cubicBezTo>
                <a:cubicBezTo>
                  <a:pt x="2598778" y="198677"/>
                  <a:pt x="2539200" y="231751"/>
                  <a:pt x="2589172" y="452956"/>
                </a:cubicBezTo>
                <a:cubicBezTo>
                  <a:pt x="2639144" y="674161"/>
                  <a:pt x="2542039" y="777572"/>
                  <a:pt x="2589172" y="949279"/>
                </a:cubicBezTo>
                <a:cubicBezTo>
                  <a:pt x="2636305" y="1120986"/>
                  <a:pt x="2580666" y="1312395"/>
                  <a:pt x="2589172" y="1445603"/>
                </a:cubicBezTo>
                <a:cubicBezTo>
                  <a:pt x="2368376" y="1478968"/>
                  <a:pt x="2268264" y="1404522"/>
                  <a:pt x="2123121" y="1445603"/>
                </a:cubicBezTo>
                <a:cubicBezTo>
                  <a:pt x="1977978" y="1486684"/>
                  <a:pt x="1838296" y="1434530"/>
                  <a:pt x="1657070" y="1445603"/>
                </a:cubicBezTo>
                <a:cubicBezTo>
                  <a:pt x="1475844" y="1456676"/>
                  <a:pt x="1344616" y="1445284"/>
                  <a:pt x="1087452" y="1445603"/>
                </a:cubicBezTo>
                <a:cubicBezTo>
                  <a:pt x="830288" y="1445922"/>
                  <a:pt x="744142" y="1416918"/>
                  <a:pt x="621401" y="1445603"/>
                </a:cubicBezTo>
                <a:cubicBezTo>
                  <a:pt x="498660" y="1474288"/>
                  <a:pt x="136739" y="1389495"/>
                  <a:pt x="0" y="1445603"/>
                </a:cubicBezTo>
                <a:cubicBezTo>
                  <a:pt x="-17571" y="1240832"/>
                  <a:pt x="29603" y="1120578"/>
                  <a:pt x="0" y="992647"/>
                </a:cubicBezTo>
                <a:cubicBezTo>
                  <a:pt x="-29603" y="864716"/>
                  <a:pt x="8319" y="736824"/>
                  <a:pt x="0" y="496324"/>
                </a:cubicBezTo>
                <a:cubicBezTo>
                  <a:pt x="-8319" y="255824"/>
                  <a:pt x="48393" y="999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F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9140813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 + Lab  + Document + CKA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A65FB-629F-0F51-FE75-8D69384028F9}"/>
              </a:ext>
            </a:extLst>
          </p:cNvPr>
          <p:cNvSpPr txBox="1"/>
          <p:nvPr/>
        </p:nvSpPr>
        <p:spPr>
          <a:xfrm>
            <a:off x="59961" y="4188144"/>
            <a:ext cx="5216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F88BA1-565F-3014-D6A3-EEA14AD783AB}"/>
              </a:ext>
            </a:extLst>
          </p:cNvPr>
          <p:cNvSpPr txBox="1"/>
          <p:nvPr/>
        </p:nvSpPr>
        <p:spPr>
          <a:xfrm>
            <a:off x="3401374" y="5736805"/>
            <a:ext cx="481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highlight>
                  <a:srgbClr val="FFFF00"/>
                </a:highlight>
              </a:rPr>
              <a:t>https://paypal.me/anishrana20011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68A90-FFA5-9F05-C81A-E18E5C148226}"/>
              </a:ext>
            </a:extLst>
          </p:cNvPr>
          <p:cNvSpPr txBox="1"/>
          <p:nvPr/>
        </p:nvSpPr>
        <p:spPr>
          <a:xfrm>
            <a:off x="3973265" y="616845"/>
            <a:ext cx="6178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   30%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</p:txBody>
      </p:sp>
    </p:spTree>
    <p:extLst>
      <p:ext uri="{BB962C8B-B14F-4D97-AF65-F5344CB8AC3E}">
        <p14:creationId xmlns:p14="http://schemas.microsoft.com/office/powerpoint/2010/main" val="4178723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Examiner may ask you to check the nodes status weather they are in Ready state or not.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Or they may ask you to check the taints.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48862" y="1152525"/>
            <a:ext cx="3610707" cy="2620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3776A-0894-5F79-0027-F2A7E066362F}"/>
              </a:ext>
            </a:extLst>
          </p:cNvPr>
          <p:cNvSpPr txBox="1"/>
          <p:nvPr/>
        </p:nvSpPr>
        <p:spPr>
          <a:xfrm>
            <a:off x="674254" y="540389"/>
            <a:ext cx="114395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Troubleshooting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Evaluate cluster and node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Understand how to monitor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Manage container </a:t>
            </a:r>
            <a:r>
              <a:rPr lang="en-US" sz="1800" dirty="0" err="1">
                <a:solidFill>
                  <a:schemeClr val="bg1"/>
                </a:solidFill>
              </a:rPr>
              <a:t>stdout</a:t>
            </a:r>
            <a:r>
              <a:rPr lang="en-US" sz="1800" dirty="0">
                <a:solidFill>
                  <a:schemeClr val="bg1"/>
                </a:solidFill>
              </a:rPr>
              <a:t> &amp; stderr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application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cluster component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Troubleshoot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Graphana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Prometheous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SideCar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4FA20-4FC8-92CA-D596-53160A21729B}"/>
              </a:ext>
            </a:extLst>
          </p:cNvPr>
          <p:cNvSpPr/>
          <p:nvPr/>
        </p:nvSpPr>
        <p:spPr>
          <a:xfrm>
            <a:off x="1177437" y="1397000"/>
            <a:ext cx="4347063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06434-95DD-011D-4682-12F64BE9FA6F}"/>
              </a:ext>
            </a:extLst>
          </p:cNvPr>
          <p:cNvSpPr txBox="1"/>
          <p:nvPr/>
        </p:nvSpPr>
        <p:spPr>
          <a:xfrm>
            <a:off x="171450" y="130939"/>
            <a:ext cx="11887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Question :  </a:t>
            </a:r>
            <a:r>
              <a:rPr lang="en-US" b="1" dirty="0">
                <a:solidFill>
                  <a:srgbClr val="B45F06"/>
                </a:solidFill>
                <a:effectLst/>
              </a:rPr>
              <a:t>kubectl config use-context k8s-c1-H </a:t>
            </a:r>
            <a:endParaRPr lang="en-US" b="1" dirty="0">
              <a:effectLst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Add a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busybox</a:t>
            </a:r>
            <a:r>
              <a:rPr lang="en-US" b="1" dirty="0">
                <a:solidFill>
                  <a:schemeClr val="bg1"/>
                </a:solidFill>
                <a:effectLst/>
              </a:rPr>
              <a:t> sidecar container to the existing Pod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podname</a:t>
            </a:r>
            <a:r>
              <a:rPr lang="en-US" b="1" dirty="0">
                <a:solidFill>
                  <a:schemeClr val="bg1"/>
                </a:solidFill>
                <a:effectLst/>
              </a:rPr>
              <a:t>. The new sidecar container has to run the following command: /bin/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sh</a:t>
            </a:r>
            <a:r>
              <a:rPr lang="en-US" b="1" dirty="0">
                <a:solidFill>
                  <a:schemeClr val="bg1"/>
                </a:solidFill>
                <a:effectLst/>
              </a:rPr>
              <a:t> -c tail -n+1 -f /var/log/customer-red-app.log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 Use a volume mount named logs to make the file /var/log/customer-red-app.log available to the sidecar container.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 Don’t modify the existing container.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 Don’t modify the path of the log file, both containers must access it at /var/log/customer-red-app.log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Solution:  </a:t>
            </a:r>
            <a:r>
              <a:rPr lang="en-US" b="1" dirty="0">
                <a:solidFill>
                  <a:srgbClr val="B45F06"/>
                </a:solidFill>
              </a:rPr>
              <a:t>kubectl config use-context k8s-c1-H </a:t>
            </a:r>
            <a:endParaRPr lang="en-US" b="1" dirty="0"/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</a:rPr>
              <a:t>[root@master1 ~]# </a:t>
            </a:r>
            <a:r>
              <a:rPr lang="en-US" b="1" dirty="0">
                <a:solidFill>
                  <a:srgbClr val="B45F06"/>
                </a:solidFill>
              </a:rPr>
              <a:t>kubectl get pods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NAME      READY   STATUS    RESTARTS   AGE</a:t>
            </a:r>
          </a:p>
          <a:p>
            <a:pPr algn="l"/>
            <a:r>
              <a:rPr lang="en-US" b="1" dirty="0" err="1">
                <a:solidFill>
                  <a:schemeClr val="bg1"/>
                </a:solidFill>
                <a:effectLst/>
                <a:latin typeface="courier"/>
              </a:rPr>
              <a:t>podname</a:t>
            </a:r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   1/1     Running   0          11s</a:t>
            </a:r>
          </a:p>
          <a:p>
            <a:pPr algn="l"/>
            <a:endParaRPr lang="en-US" b="1" dirty="0">
              <a:solidFill>
                <a:schemeClr val="bg1"/>
              </a:solidFill>
              <a:latin typeface="courier"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[root@master1 ~]#   </a:t>
            </a:r>
            <a:r>
              <a:rPr lang="en-US" b="1" dirty="0">
                <a:solidFill>
                  <a:srgbClr val="B45F06"/>
                </a:solidFill>
              </a:rPr>
              <a:t>kubectl get pods/</a:t>
            </a:r>
            <a:r>
              <a:rPr lang="en-US" b="1" dirty="0" err="1">
                <a:solidFill>
                  <a:srgbClr val="B45F06"/>
                </a:solidFill>
              </a:rPr>
              <a:t>podname</a:t>
            </a:r>
            <a:r>
              <a:rPr lang="en-US" b="1" dirty="0">
                <a:solidFill>
                  <a:srgbClr val="B45F06"/>
                </a:solidFill>
              </a:rPr>
              <a:t> -o yaml &gt; </a:t>
            </a:r>
            <a:r>
              <a:rPr lang="en-US" b="1" dirty="0" err="1">
                <a:solidFill>
                  <a:srgbClr val="B45F06"/>
                </a:solidFill>
              </a:rPr>
              <a:t>podsname.yaml</a:t>
            </a:r>
            <a:endParaRPr lang="en-US" b="1" dirty="0">
              <a:solidFill>
                <a:srgbClr val="B45F06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  <a:effectLst/>
              <a:latin typeface="courier"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  <a:latin typeface="courier"/>
              </a:rPr>
              <a:t>[root@master1 ~]#  </a:t>
            </a:r>
            <a:r>
              <a:rPr lang="en-US" b="1" dirty="0">
                <a:solidFill>
                  <a:srgbClr val="B45F06"/>
                </a:solidFill>
              </a:rPr>
              <a:t>cp </a:t>
            </a:r>
            <a:r>
              <a:rPr lang="en-US" b="1" dirty="0" err="1">
                <a:solidFill>
                  <a:srgbClr val="B45F06"/>
                </a:solidFill>
              </a:rPr>
              <a:t>podsname.yaml</a:t>
            </a:r>
            <a:r>
              <a:rPr lang="en-US" b="1" dirty="0">
                <a:solidFill>
                  <a:srgbClr val="B45F06"/>
                </a:solidFill>
              </a:rPr>
              <a:t> </a:t>
            </a:r>
            <a:r>
              <a:rPr lang="en-US" b="1" dirty="0" err="1">
                <a:solidFill>
                  <a:srgbClr val="B45F06"/>
                </a:solidFill>
              </a:rPr>
              <a:t>podsname.yaml.back</a:t>
            </a:r>
            <a:endParaRPr lang="en-US" b="1" dirty="0">
              <a:solidFill>
                <a:srgbClr val="B45F06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courier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/>
              </a:rPr>
              <a:t>[root@master1 ~]#  </a:t>
            </a:r>
            <a:r>
              <a:rPr lang="en-US" b="1" dirty="0">
                <a:solidFill>
                  <a:srgbClr val="B45F06"/>
                </a:solidFill>
              </a:rPr>
              <a:t>kubectl delete pods/</a:t>
            </a:r>
            <a:r>
              <a:rPr lang="en-US" b="1" dirty="0" err="1">
                <a:solidFill>
                  <a:srgbClr val="B45F06"/>
                </a:solidFill>
              </a:rPr>
              <a:t>podname</a:t>
            </a:r>
            <a:endParaRPr lang="en-US" b="1" dirty="0">
              <a:solidFill>
                <a:srgbClr val="B45F06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courier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"/>
              </a:rPr>
              <a:t>Open the “Kubernetes.io” page and Click on “Documentation”. On the left-hand side, search “sidecar”. Open the first link and then scroll down and find the below yaml file. Copy these 6 lines and then update as per question.</a:t>
            </a:r>
          </a:p>
          <a:p>
            <a:pPr algn="l"/>
            <a:endParaRPr lang="en-US" b="1" dirty="0">
              <a:solidFill>
                <a:schemeClr val="bg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761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BF8F4-A25D-75FD-9C6D-9512C4BD2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3" y="298580"/>
            <a:ext cx="7961896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22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589EE-89A2-3CFC-3B51-6C12227BE4E8}"/>
              </a:ext>
            </a:extLst>
          </p:cNvPr>
          <p:cNvSpPr txBox="1"/>
          <p:nvPr/>
        </p:nvSpPr>
        <p:spPr>
          <a:xfrm>
            <a:off x="144625" y="141106"/>
            <a:ext cx="1190275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[root@master1 ~]# vi </a:t>
            </a:r>
            <a:r>
              <a:rPr lang="en-US" sz="1200" dirty="0" err="1">
                <a:solidFill>
                  <a:schemeClr val="bg1"/>
                </a:solidFill>
              </a:rPr>
              <a:t>podsname.yaml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apiVersion: v1</a:t>
            </a:r>
          </a:p>
          <a:p>
            <a:r>
              <a:rPr lang="en-US" sz="1200" dirty="0">
                <a:solidFill>
                  <a:schemeClr val="bg1"/>
                </a:solidFill>
              </a:rPr>
              <a:t>kind: Pod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annotations: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cni.projectcalico.org/</a:t>
            </a:r>
            <a:r>
              <a:rPr lang="en-US" sz="1200" dirty="0" err="1">
                <a:solidFill>
                  <a:schemeClr val="bg1"/>
                </a:solidFill>
              </a:rPr>
              <a:t>containerID</a:t>
            </a:r>
            <a:r>
              <a:rPr lang="en-US" sz="1200" dirty="0">
                <a:solidFill>
                  <a:schemeClr val="bg1"/>
                </a:solidFill>
              </a:rPr>
              <a:t>: 56bdc95fc52ba447c6fd2d51643b5ed883864b8405737e615e2a144fd33d2bba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cni.projectcalico.org/</a:t>
            </a:r>
            <a:r>
              <a:rPr lang="en-US" sz="1200" dirty="0" err="1">
                <a:solidFill>
                  <a:schemeClr val="bg1"/>
                </a:solidFill>
              </a:rPr>
              <a:t>podIP</a:t>
            </a:r>
            <a:r>
              <a:rPr lang="en-US" sz="1200" dirty="0">
                <a:solidFill>
                  <a:schemeClr val="bg1"/>
                </a:solidFill>
              </a:rPr>
              <a:t>: 172.16.14.104/32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cni.projectcalico.org/</a:t>
            </a:r>
            <a:r>
              <a:rPr lang="en-US" sz="1200" dirty="0" err="1">
                <a:solidFill>
                  <a:schemeClr val="bg1"/>
                </a:solidFill>
              </a:rPr>
              <a:t>podIPs</a:t>
            </a:r>
            <a:r>
              <a:rPr lang="en-US" sz="1200" dirty="0">
                <a:solidFill>
                  <a:schemeClr val="bg1"/>
                </a:solidFill>
              </a:rPr>
              <a:t>: 172.16.14.104/32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kubectl.kubernetes.io/last-applied-configuration: |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{“apiVersion”:”v1″,”kind”:”Pod”,”metadata”:{“annotations”:{},”name”:”</a:t>
            </a:r>
            <a:r>
              <a:rPr lang="en-US" sz="1200" dirty="0" err="1">
                <a:solidFill>
                  <a:schemeClr val="bg1"/>
                </a:solidFill>
              </a:rPr>
              <a:t>podname</a:t>
            </a:r>
            <a:r>
              <a:rPr lang="en-US" sz="1200" dirty="0">
                <a:solidFill>
                  <a:schemeClr val="bg1"/>
                </a:solidFill>
              </a:rPr>
              <a:t>”,”</a:t>
            </a:r>
            <a:r>
              <a:rPr lang="en-US" sz="1200" dirty="0" err="1">
                <a:solidFill>
                  <a:schemeClr val="bg1"/>
                </a:solidFill>
              </a:rPr>
              <a:t>namespace”:”default</a:t>
            </a:r>
            <a:r>
              <a:rPr lang="en-US" sz="1200" dirty="0">
                <a:solidFill>
                  <a:schemeClr val="bg1"/>
                </a:solidFill>
              </a:rPr>
              <a:t>”},”spec”:{“containers”:[{“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”:[“/bin/</a:t>
            </a:r>
            <a:r>
              <a:rPr lang="en-US" sz="1200" dirty="0" err="1">
                <a:solidFill>
                  <a:schemeClr val="bg1"/>
                </a:solidFill>
              </a:rPr>
              <a:t>sh</a:t>
            </a:r>
            <a:r>
              <a:rPr lang="en-US" sz="1200" dirty="0">
                <a:solidFill>
                  <a:schemeClr val="bg1"/>
                </a:solidFill>
              </a:rPr>
              <a:t>”,”-</a:t>
            </a:r>
            <a:r>
              <a:rPr lang="en-US" sz="1200" dirty="0" err="1">
                <a:solidFill>
                  <a:schemeClr val="bg1"/>
                </a:solidFill>
              </a:rPr>
              <a:t>c”,”i</a:t>
            </a:r>
            <a:r>
              <a:rPr lang="en-US" sz="1200" dirty="0">
                <a:solidFill>
                  <a:schemeClr val="bg1"/>
                </a:solidFill>
              </a:rPr>
              <a:t>=0; while true; don  echo “$(date) INFO $i” u003eu003e /var/log/</a:t>
            </a:r>
            <a:r>
              <a:rPr lang="en-US" sz="1200" dirty="0" err="1">
                <a:solidFill>
                  <a:schemeClr val="bg1"/>
                </a:solidFill>
              </a:rPr>
              <a:t>customer-red-app.log;n</a:t>
            </a:r>
            <a:r>
              <a:rPr lang="en-US" sz="1200" dirty="0">
                <a:solidFill>
                  <a:schemeClr val="bg1"/>
                </a:solidFill>
              </a:rPr>
              <a:t>  i=$((i+1));n  sleep 1;ndonen”],”image”:”</a:t>
            </a:r>
            <a:r>
              <a:rPr lang="en-US" sz="1200" dirty="0" err="1">
                <a:solidFill>
                  <a:schemeClr val="bg1"/>
                </a:solidFill>
              </a:rPr>
              <a:t>busybox</a:t>
            </a:r>
            <a:r>
              <a:rPr lang="en-US" sz="1200" dirty="0">
                <a:solidFill>
                  <a:schemeClr val="bg1"/>
                </a:solidFill>
              </a:rPr>
              <a:t>”,”</a:t>
            </a:r>
            <a:r>
              <a:rPr lang="en-US" sz="1200" dirty="0" err="1">
                <a:solidFill>
                  <a:schemeClr val="bg1"/>
                </a:solidFill>
              </a:rPr>
              <a:t>name”:”count”,”volumeMounts</a:t>
            </a:r>
            <a:r>
              <a:rPr lang="en-US" sz="1200" dirty="0">
                <a:solidFill>
                  <a:schemeClr val="bg1"/>
                </a:solidFill>
              </a:rPr>
              <a:t>”:[{“</a:t>
            </a:r>
            <a:r>
              <a:rPr lang="en-US" sz="1200" dirty="0" err="1">
                <a:solidFill>
                  <a:schemeClr val="bg1"/>
                </a:solidFill>
              </a:rPr>
              <a:t>mountPath</a:t>
            </a:r>
            <a:r>
              <a:rPr lang="en-US" sz="1200" dirty="0">
                <a:solidFill>
                  <a:schemeClr val="bg1"/>
                </a:solidFill>
              </a:rPr>
              <a:t>”:”/var/</a:t>
            </a:r>
            <a:r>
              <a:rPr lang="en-US" sz="1200" dirty="0" err="1">
                <a:solidFill>
                  <a:schemeClr val="bg1"/>
                </a:solidFill>
              </a:rPr>
              <a:t>log”,”name”:”logs</a:t>
            </a:r>
            <a:r>
              <a:rPr lang="en-US" sz="1200" dirty="0">
                <a:solidFill>
                  <a:schemeClr val="bg1"/>
                </a:solidFill>
              </a:rPr>
              <a:t>”}]}],”volumes”:[{“emptyDir”:{},”</a:t>
            </a:r>
            <a:r>
              <a:rPr lang="en-US" sz="1200" dirty="0" err="1">
                <a:solidFill>
                  <a:schemeClr val="bg1"/>
                </a:solidFill>
              </a:rPr>
              <a:t>name”:”logs</a:t>
            </a:r>
            <a:r>
              <a:rPr lang="en-US" sz="1200" dirty="0">
                <a:solidFill>
                  <a:schemeClr val="bg1"/>
                </a:solidFill>
              </a:rPr>
              <a:t>”}]}}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creationTimestamp</a:t>
            </a:r>
            <a:r>
              <a:rPr lang="en-US" sz="1200" dirty="0">
                <a:solidFill>
                  <a:schemeClr val="bg1"/>
                </a:solidFill>
              </a:rPr>
              <a:t>: “2023-12-23T11:43:54Z”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name: </a:t>
            </a:r>
            <a:r>
              <a:rPr lang="en-US" sz="1200" dirty="0" err="1">
                <a:solidFill>
                  <a:schemeClr val="bg1"/>
                </a:solidFill>
              </a:rPr>
              <a:t>podname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namespace: default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resourceVersion</a:t>
            </a:r>
            <a:r>
              <a:rPr lang="en-US" sz="1200" dirty="0">
                <a:solidFill>
                  <a:schemeClr val="bg1"/>
                </a:solidFill>
              </a:rPr>
              <a:t>: “852677”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uid</a:t>
            </a:r>
            <a:r>
              <a:rPr lang="en-US" sz="1200" dirty="0">
                <a:solidFill>
                  <a:schemeClr val="bg1"/>
                </a:solidFill>
              </a:rPr>
              <a:t>: a8fd3950-df74-444f-ab51-6a023c797f35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– name: </a:t>
            </a:r>
            <a:r>
              <a:rPr lang="en-US" sz="1200" b="1" dirty="0" err="1">
                <a:solidFill>
                  <a:schemeClr val="accent1"/>
                </a:solidFill>
              </a:rPr>
              <a:t>sidecarbusybox</a:t>
            </a:r>
            <a:r>
              <a:rPr lang="en-US" sz="1200" b="1" dirty="0">
                <a:solidFill>
                  <a:schemeClr val="accent1"/>
                </a:solidFill>
              </a:rPr>
              <a:t>                                                                               </a:t>
            </a:r>
            <a:r>
              <a:rPr lang="en-US" sz="1200" b="1" dirty="0">
                <a:solidFill>
                  <a:schemeClr val="accent4"/>
                </a:solidFill>
              </a:rPr>
              <a:t># update as per question, if there is no information then use this value.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image: </a:t>
            </a:r>
            <a:r>
              <a:rPr lang="en-US" sz="1200" b="1" dirty="0" err="1">
                <a:solidFill>
                  <a:schemeClr val="accent1"/>
                </a:solidFill>
              </a:rPr>
              <a:t>busybox</a:t>
            </a:r>
            <a:r>
              <a:rPr lang="en-US" sz="1200" b="1" dirty="0">
                <a:solidFill>
                  <a:schemeClr val="accent1"/>
                </a:solidFill>
              </a:rPr>
              <a:t>                                                                                            </a:t>
            </a:r>
            <a:r>
              <a:rPr lang="en-US" sz="1200" b="1" dirty="0">
                <a:solidFill>
                  <a:schemeClr val="accent4"/>
                </a:solidFill>
              </a:rPr>
              <a:t># update as per question, if there is no information then use this value.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</a:t>
            </a:r>
            <a:r>
              <a:rPr lang="en-US" sz="1200" b="1" dirty="0" err="1">
                <a:solidFill>
                  <a:schemeClr val="accent1"/>
                </a:solidFill>
              </a:rPr>
              <a:t>args</a:t>
            </a:r>
            <a:r>
              <a:rPr lang="en-US" sz="1200" b="1" dirty="0">
                <a:solidFill>
                  <a:schemeClr val="accent1"/>
                </a:solidFill>
              </a:rPr>
              <a:t>: [/bin/</a:t>
            </a:r>
            <a:r>
              <a:rPr lang="en-US" sz="1200" b="1" dirty="0" err="1">
                <a:solidFill>
                  <a:schemeClr val="accent1"/>
                </a:solidFill>
              </a:rPr>
              <a:t>sh</a:t>
            </a:r>
            <a:r>
              <a:rPr lang="en-US" sz="1200" b="1" dirty="0">
                <a:solidFill>
                  <a:schemeClr val="accent1"/>
                </a:solidFill>
              </a:rPr>
              <a:t>, -c, ‘tail -n+1 -f /var/log/customer-red-app.log’]         # Name of the container mentioned in the question.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volumeMounts: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– </a:t>
            </a:r>
            <a:r>
              <a:rPr lang="en-US" sz="1200" b="1" dirty="0" err="1">
                <a:solidFill>
                  <a:schemeClr val="accent1"/>
                </a:solidFill>
              </a:rPr>
              <a:t>mountPath</a:t>
            </a:r>
            <a:r>
              <a:rPr lang="en-US" sz="1200" b="1" dirty="0">
                <a:solidFill>
                  <a:schemeClr val="accent1"/>
                </a:solidFill>
              </a:rPr>
              <a:t>: /var/log                                                                                # Name of the </a:t>
            </a:r>
            <a:r>
              <a:rPr lang="en-US" sz="1200" b="1" dirty="0" err="1">
                <a:solidFill>
                  <a:schemeClr val="accent1"/>
                </a:solidFill>
              </a:rPr>
              <a:t>mountPath</a:t>
            </a:r>
            <a:r>
              <a:rPr lang="en-US" sz="1200" b="1" dirty="0">
                <a:solidFill>
                  <a:schemeClr val="accent1"/>
                </a:solidFill>
              </a:rPr>
              <a:t> mentioned in the question.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  name: logs                                                                                                   # Name of the log file mentioned in the question.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–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– /bin/</a:t>
            </a:r>
            <a:r>
              <a:rPr lang="en-US" sz="1200" dirty="0" err="1">
                <a:solidFill>
                  <a:schemeClr val="bg1"/>
                </a:solidFill>
              </a:rPr>
              <a:t>sh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– -c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– |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i=0; while true; do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echo “$(date) INFO $i” &gt;&gt; /var/log/customer-red-app.log;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i=$((i+1));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sleep 1;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done</a:t>
            </a:r>
          </a:p>
        </p:txBody>
      </p:sp>
    </p:spTree>
    <p:extLst>
      <p:ext uri="{BB962C8B-B14F-4D97-AF65-F5344CB8AC3E}">
        <p14:creationId xmlns:p14="http://schemas.microsoft.com/office/powerpoint/2010/main" val="28395298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26D2D-1B8F-4581-8363-62A268BB60F6}"/>
              </a:ext>
            </a:extLst>
          </p:cNvPr>
          <p:cNvSpPr txBox="1"/>
          <p:nvPr/>
        </p:nvSpPr>
        <p:spPr>
          <a:xfrm>
            <a:off x="165618" y="193224"/>
            <a:ext cx="120263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[root@master1 ~]#   kubectl apply -f </a:t>
            </a:r>
            <a:r>
              <a:rPr lang="en-US" dirty="0" err="1">
                <a:solidFill>
                  <a:schemeClr val="bg1"/>
                </a:solidFill>
              </a:rPr>
              <a:t>podsname.yaml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~]# kubectl get pods</a:t>
            </a:r>
          </a:p>
          <a:p>
            <a:endParaRPr lang="en-US" dirty="0">
              <a:solidFill>
                <a:schemeClr val="bg1"/>
              </a:solidFill>
              <a:latin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NAME      READY   STATUS    RESTARTS     AGE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</a:rPr>
              <a:t>podname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2/2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     Running   1 (9s ago)   12s</a:t>
            </a:r>
          </a:p>
          <a:p>
            <a:endParaRPr lang="en-US" dirty="0">
              <a:solidFill>
                <a:schemeClr val="bg1"/>
              </a:solidFill>
              <a:latin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How to verify it ?</a:t>
            </a:r>
          </a:p>
          <a:p>
            <a:endParaRPr lang="en-US" dirty="0">
              <a:solidFill>
                <a:schemeClr val="bg1"/>
              </a:solidFill>
              <a:latin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Syntax of log command 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kubectl logs pods/POD_NAME -c </a:t>
            </a:r>
            <a:r>
              <a:rPr lang="en-US" dirty="0" err="1">
                <a:solidFill>
                  <a:schemeClr val="bg1"/>
                </a:solidFill>
                <a:latin typeface="courier"/>
              </a:rPr>
              <a:t>Container_NAME</a:t>
            </a:r>
            <a:endParaRPr lang="en-US" dirty="0">
              <a:solidFill>
                <a:schemeClr val="bg1"/>
              </a:solidFill>
              <a:latin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[root@master1 ~]# kubectl logs  pods/</a:t>
            </a:r>
            <a:r>
              <a:rPr lang="en-US" dirty="0" err="1">
                <a:solidFill>
                  <a:schemeClr val="bg1"/>
                </a:solidFill>
                <a:latin typeface="courier"/>
              </a:rPr>
              <a:t>podname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 -c </a:t>
            </a:r>
            <a:r>
              <a:rPr lang="en-US" dirty="0" err="1">
                <a:solidFill>
                  <a:schemeClr val="bg1"/>
                </a:solidFill>
                <a:latin typeface="courier"/>
              </a:rPr>
              <a:t>sidecarbusybox</a:t>
            </a:r>
            <a:r>
              <a:rPr lang="en-US" dirty="0">
                <a:solidFill>
                  <a:schemeClr val="bg1"/>
                </a:solidFill>
                <a:latin typeface="courier"/>
              </a:rPr>
              <a:t> | head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Sat Dec 23 11:57:02 UTC 2023 INFO 0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Sat Dec 23 11:57:03 UTC 2023 INFO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Sat Dec 23 11:57:04 UTC 2023 INFO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Sat Dec 23 11:57:05 UTC 2023 INFO 3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</a:rPr>
              <a:t>Sat Dec 23 11:57:06 UTC 2023 INFO 4</a:t>
            </a:r>
          </a:p>
        </p:txBody>
      </p:sp>
    </p:spTree>
    <p:extLst>
      <p:ext uri="{BB962C8B-B14F-4D97-AF65-F5344CB8AC3E}">
        <p14:creationId xmlns:p14="http://schemas.microsoft.com/office/powerpoint/2010/main" val="307131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3643</Words>
  <Application>Microsoft Office PowerPoint</Application>
  <PresentationFormat>Widescreen</PresentationFormat>
  <Paragraphs>425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21</cp:revision>
  <dcterms:created xsi:type="dcterms:W3CDTF">2024-01-20T16:26:11Z</dcterms:created>
  <dcterms:modified xsi:type="dcterms:W3CDTF">2024-02-04T02:35:38Z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