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github.com/utkarsh-yadav1231/Tableau-Projects/blob/master/UT%20Mart%20Sales%20Analytics/UT%20Mart%20csv%20file.csv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github.com/utkarsh-yadav1231/Tableau-Projects/blob/master/UT%20Mart%20Sales%20Analytics/UT%20Mart%20csv%20file.csv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920E3-5CF7-4F6A-8831-7D24497BC7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F108D1-6ED8-48FE-9F33-69946B5441DB}">
      <dgm:prSet/>
      <dgm:spPr/>
      <dgm:t>
        <a:bodyPr/>
        <a:lstStyle/>
        <a:p>
          <a:r>
            <a:rPr lang="en-US"/>
            <a:t>I have used the UT Mart dataset that can be found from the below resource</a:t>
          </a:r>
        </a:p>
      </dgm:t>
    </dgm:pt>
    <dgm:pt modelId="{EA25E5C0-7FB0-4255-9D64-BB8AE572B462}" type="parTrans" cxnId="{F1ACE31C-C9BA-4DB9-8D8E-EB6E5DFAD27E}">
      <dgm:prSet/>
      <dgm:spPr/>
      <dgm:t>
        <a:bodyPr/>
        <a:lstStyle/>
        <a:p>
          <a:endParaRPr lang="en-US"/>
        </a:p>
      </dgm:t>
    </dgm:pt>
    <dgm:pt modelId="{C00C50C9-8A3E-4824-868E-EEDAF2CAD14B}" type="sibTrans" cxnId="{F1ACE31C-C9BA-4DB9-8D8E-EB6E5DFAD27E}">
      <dgm:prSet/>
      <dgm:spPr/>
      <dgm:t>
        <a:bodyPr/>
        <a:lstStyle/>
        <a:p>
          <a:endParaRPr lang="en-US"/>
        </a:p>
      </dgm:t>
    </dgm:pt>
    <dgm:pt modelId="{AD343A90-A02E-4B2E-93C2-E91D3001C5D6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https://github.com/utkarsh-yadav1231/Tableau-Projects/blob/master/UT%20Mart%20Sales%20Analytics/UT%20Mart%20csv%20file.csv</a:t>
          </a:r>
          <a:endParaRPr lang="en-US"/>
        </a:p>
      </dgm:t>
    </dgm:pt>
    <dgm:pt modelId="{346945EA-E1C2-4625-B9F4-4BEAB932FF2A}" type="parTrans" cxnId="{48E3B0B5-5452-41EC-B3E1-35009FD633F3}">
      <dgm:prSet/>
      <dgm:spPr/>
      <dgm:t>
        <a:bodyPr/>
        <a:lstStyle/>
        <a:p>
          <a:endParaRPr lang="en-US"/>
        </a:p>
      </dgm:t>
    </dgm:pt>
    <dgm:pt modelId="{9D3304C1-37C8-4077-B9F7-016E8F909FEA}" type="sibTrans" cxnId="{48E3B0B5-5452-41EC-B3E1-35009FD633F3}">
      <dgm:prSet/>
      <dgm:spPr/>
      <dgm:t>
        <a:bodyPr/>
        <a:lstStyle/>
        <a:p>
          <a:endParaRPr lang="en-US"/>
        </a:p>
      </dgm:t>
    </dgm:pt>
    <dgm:pt modelId="{916F1D2E-A3FD-4BA8-AB12-F6EE2920D815}">
      <dgm:prSet/>
      <dgm:spPr/>
      <dgm:t>
        <a:bodyPr/>
        <a:lstStyle/>
        <a:p>
          <a:r>
            <a:rPr lang="en-US" u="sng"/>
            <a:t>Quantitative data:</a:t>
          </a:r>
          <a:br>
            <a:rPr lang="en-US"/>
          </a:br>
          <a:r>
            <a:rPr lang="en-US" b="1"/>
            <a:t>number of records : 9994</a:t>
          </a:r>
          <a:br>
            <a:rPr lang="en-US" b="1"/>
          </a:br>
          <a:r>
            <a:rPr lang="en-US" b="1"/>
            <a:t>number of columns : 19</a:t>
          </a:r>
          <a:endParaRPr lang="en-US"/>
        </a:p>
      </dgm:t>
    </dgm:pt>
    <dgm:pt modelId="{C968ED6B-2628-476C-9D37-7CEB116CB088}" type="parTrans" cxnId="{96F913D4-99FC-4890-93FC-7CDEC5E91201}">
      <dgm:prSet/>
      <dgm:spPr/>
      <dgm:t>
        <a:bodyPr/>
        <a:lstStyle/>
        <a:p>
          <a:endParaRPr lang="en-US"/>
        </a:p>
      </dgm:t>
    </dgm:pt>
    <dgm:pt modelId="{04F15D3E-6DB7-43F0-9E1F-4406F853A393}" type="sibTrans" cxnId="{96F913D4-99FC-4890-93FC-7CDEC5E91201}">
      <dgm:prSet/>
      <dgm:spPr/>
      <dgm:t>
        <a:bodyPr/>
        <a:lstStyle/>
        <a:p>
          <a:endParaRPr lang="en-US"/>
        </a:p>
      </dgm:t>
    </dgm:pt>
    <dgm:pt modelId="{580E6915-AEBD-4D2C-9099-E554C4C4149F}">
      <dgm:prSet/>
      <dgm:spPr/>
      <dgm:t>
        <a:bodyPr/>
        <a:lstStyle/>
        <a:p>
          <a:r>
            <a:rPr lang="en-US"/>
            <a:t>Attributes from the dataset are described in the following slides.</a:t>
          </a:r>
        </a:p>
      </dgm:t>
    </dgm:pt>
    <dgm:pt modelId="{AE261D8E-A5FF-4371-B523-42372A87702D}" type="parTrans" cxnId="{990A476F-EAEF-496A-B77A-5D14D00D5BFF}">
      <dgm:prSet/>
      <dgm:spPr/>
      <dgm:t>
        <a:bodyPr/>
        <a:lstStyle/>
        <a:p>
          <a:endParaRPr lang="en-US"/>
        </a:p>
      </dgm:t>
    </dgm:pt>
    <dgm:pt modelId="{F0E16954-09A9-4938-B3CC-5CE62EDB68EB}" type="sibTrans" cxnId="{990A476F-EAEF-496A-B77A-5D14D00D5BFF}">
      <dgm:prSet/>
      <dgm:spPr/>
      <dgm:t>
        <a:bodyPr/>
        <a:lstStyle/>
        <a:p>
          <a:endParaRPr lang="en-US"/>
        </a:p>
      </dgm:t>
    </dgm:pt>
    <dgm:pt modelId="{38849B2B-522B-4483-B15B-B848A76BA914}" type="pres">
      <dgm:prSet presAssocID="{233920E3-5CF7-4F6A-8831-7D24497BC7BB}" presName="root" presStyleCnt="0">
        <dgm:presLayoutVars>
          <dgm:dir/>
          <dgm:resizeHandles val="exact"/>
        </dgm:presLayoutVars>
      </dgm:prSet>
      <dgm:spPr/>
    </dgm:pt>
    <dgm:pt modelId="{2D365701-CFD6-46DD-BC6D-ECF11CEB60EA}" type="pres">
      <dgm:prSet presAssocID="{12F108D1-6ED8-48FE-9F33-69946B5441DB}" presName="compNode" presStyleCnt="0"/>
      <dgm:spPr/>
    </dgm:pt>
    <dgm:pt modelId="{95BE3BCF-7556-451E-A7D0-EF9B17D3CD00}" type="pres">
      <dgm:prSet presAssocID="{12F108D1-6ED8-48FE-9F33-69946B5441DB}" presName="bgRect" presStyleLbl="bgShp" presStyleIdx="0" presStyleCnt="4"/>
      <dgm:spPr/>
    </dgm:pt>
    <dgm:pt modelId="{A430167E-E080-462B-821A-BC4AE563CF17}" type="pres">
      <dgm:prSet presAssocID="{12F108D1-6ED8-48FE-9F33-69946B5441DB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2CA5-22D7-4D31-BAB8-8B6169FEBBAA}" type="pres">
      <dgm:prSet presAssocID="{12F108D1-6ED8-48FE-9F33-69946B5441DB}" presName="spaceRect" presStyleCnt="0"/>
      <dgm:spPr/>
    </dgm:pt>
    <dgm:pt modelId="{75EF29CA-5EB2-4473-A8A6-F01C24007416}" type="pres">
      <dgm:prSet presAssocID="{12F108D1-6ED8-48FE-9F33-69946B5441DB}" presName="parTx" presStyleLbl="revTx" presStyleIdx="0" presStyleCnt="4">
        <dgm:presLayoutVars>
          <dgm:chMax val="0"/>
          <dgm:chPref val="0"/>
        </dgm:presLayoutVars>
      </dgm:prSet>
      <dgm:spPr/>
    </dgm:pt>
    <dgm:pt modelId="{9735EAE9-6AC8-412E-B020-02E749076C30}" type="pres">
      <dgm:prSet presAssocID="{C00C50C9-8A3E-4824-868E-EEDAF2CAD14B}" presName="sibTrans" presStyleCnt="0"/>
      <dgm:spPr/>
    </dgm:pt>
    <dgm:pt modelId="{3E4713B9-9088-4ADA-A306-BE5BE9C0EF02}" type="pres">
      <dgm:prSet presAssocID="{AD343A90-A02E-4B2E-93C2-E91D3001C5D6}" presName="compNode" presStyleCnt="0"/>
      <dgm:spPr/>
    </dgm:pt>
    <dgm:pt modelId="{2E6F0DF3-55C4-4BD4-96B2-FB08A5C798AB}" type="pres">
      <dgm:prSet presAssocID="{AD343A90-A02E-4B2E-93C2-E91D3001C5D6}" presName="bgRect" presStyleLbl="bgShp" presStyleIdx="1" presStyleCnt="4"/>
      <dgm:spPr/>
    </dgm:pt>
    <dgm:pt modelId="{2CC868A0-8641-4F3E-A616-DEC764C7B048}" type="pres">
      <dgm:prSet presAssocID="{AD343A90-A02E-4B2E-93C2-E91D3001C5D6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916AB1E-2406-411C-A6FE-35CF6FC58E99}" type="pres">
      <dgm:prSet presAssocID="{AD343A90-A02E-4B2E-93C2-E91D3001C5D6}" presName="spaceRect" presStyleCnt="0"/>
      <dgm:spPr/>
    </dgm:pt>
    <dgm:pt modelId="{053C4F07-A7FB-4EA8-945B-C33296E8B07F}" type="pres">
      <dgm:prSet presAssocID="{AD343A90-A02E-4B2E-93C2-E91D3001C5D6}" presName="parTx" presStyleLbl="revTx" presStyleIdx="1" presStyleCnt="4">
        <dgm:presLayoutVars>
          <dgm:chMax val="0"/>
          <dgm:chPref val="0"/>
        </dgm:presLayoutVars>
      </dgm:prSet>
      <dgm:spPr/>
    </dgm:pt>
    <dgm:pt modelId="{B27F76C1-89CB-4B87-9735-723EC9AFF7AF}" type="pres">
      <dgm:prSet presAssocID="{9D3304C1-37C8-4077-B9F7-016E8F909FEA}" presName="sibTrans" presStyleCnt="0"/>
      <dgm:spPr/>
    </dgm:pt>
    <dgm:pt modelId="{823EE877-61F9-4C3A-BD0B-6DC42BB9A2BE}" type="pres">
      <dgm:prSet presAssocID="{916F1D2E-A3FD-4BA8-AB12-F6EE2920D815}" presName="compNode" presStyleCnt="0"/>
      <dgm:spPr/>
    </dgm:pt>
    <dgm:pt modelId="{23F3D6F2-927D-47C2-8203-CF2F3B13D524}" type="pres">
      <dgm:prSet presAssocID="{916F1D2E-A3FD-4BA8-AB12-F6EE2920D815}" presName="bgRect" presStyleLbl="bgShp" presStyleIdx="2" presStyleCnt="4"/>
      <dgm:spPr/>
    </dgm:pt>
    <dgm:pt modelId="{D3FAA15B-E880-4E13-99A9-6B70F4D6AE46}" type="pres">
      <dgm:prSet presAssocID="{916F1D2E-A3FD-4BA8-AB12-F6EE2920D81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031090-9E93-44B2-A8AF-422039A3CDC7}" type="pres">
      <dgm:prSet presAssocID="{916F1D2E-A3FD-4BA8-AB12-F6EE2920D815}" presName="spaceRect" presStyleCnt="0"/>
      <dgm:spPr/>
    </dgm:pt>
    <dgm:pt modelId="{C24F15B7-9AB2-478A-95B1-5DFE73B4395A}" type="pres">
      <dgm:prSet presAssocID="{916F1D2E-A3FD-4BA8-AB12-F6EE2920D815}" presName="parTx" presStyleLbl="revTx" presStyleIdx="2" presStyleCnt="4">
        <dgm:presLayoutVars>
          <dgm:chMax val="0"/>
          <dgm:chPref val="0"/>
        </dgm:presLayoutVars>
      </dgm:prSet>
      <dgm:spPr/>
    </dgm:pt>
    <dgm:pt modelId="{0F644B7F-7701-4B3A-870D-221601C85066}" type="pres">
      <dgm:prSet presAssocID="{04F15D3E-6DB7-43F0-9E1F-4406F853A393}" presName="sibTrans" presStyleCnt="0"/>
      <dgm:spPr/>
    </dgm:pt>
    <dgm:pt modelId="{79062B68-F255-45C2-B167-06861F58871F}" type="pres">
      <dgm:prSet presAssocID="{580E6915-AEBD-4D2C-9099-E554C4C4149F}" presName="compNode" presStyleCnt="0"/>
      <dgm:spPr/>
    </dgm:pt>
    <dgm:pt modelId="{6DADDAEF-E3DB-4EF0-BC8F-41404205F089}" type="pres">
      <dgm:prSet presAssocID="{580E6915-AEBD-4D2C-9099-E554C4C4149F}" presName="bgRect" presStyleLbl="bgShp" presStyleIdx="3" presStyleCnt="4"/>
      <dgm:spPr/>
    </dgm:pt>
    <dgm:pt modelId="{B2EE7E47-0CFC-4194-BFD2-9BF7D3A5D47A}" type="pres">
      <dgm:prSet presAssocID="{580E6915-AEBD-4D2C-9099-E554C4C4149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455D9-7BB7-4BF0-8F44-46100F453B2D}" type="pres">
      <dgm:prSet presAssocID="{580E6915-AEBD-4D2C-9099-E554C4C4149F}" presName="spaceRect" presStyleCnt="0"/>
      <dgm:spPr/>
    </dgm:pt>
    <dgm:pt modelId="{46B8D89A-A7CA-4720-AA54-1F6CAB069439}" type="pres">
      <dgm:prSet presAssocID="{580E6915-AEBD-4D2C-9099-E554C4C414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ACE31C-C9BA-4DB9-8D8E-EB6E5DFAD27E}" srcId="{233920E3-5CF7-4F6A-8831-7D24497BC7BB}" destId="{12F108D1-6ED8-48FE-9F33-69946B5441DB}" srcOrd="0" destOrd="0" parTransId="{EA25E5C0-7FB0-4255-9D64-BB8AE572B462}" sibTransId="{C00C50C9-8A3E-4824-868E-EEDAF2CAD14B}"/>
    <dgm:cxn modelId="{10CA7334-7A5F-4C30-B33C-ED6ACD095325}" type="presOf" srcId="{12F108D1-6ED8-48FE-9F33-69946B5441DB}" destId="{75EF29CA-5EB2-4473-A8A6-F01C24007416}" srcOrd="0" destOrd="0" presId="urn:microsoft.com/office/officeart/2018/2/layout/IconVerticalSolidList"/>
    <dgm:cxn modelId="{0F4F1C3B-A570-4CC2-94F9-5E733D82ABDB}" type="presOf" srcId="{AD343A90-A02E-4B2E-93C2-E91D3001C5D6}" destId="{053C4F07-A7FB-4EA8-945B-C33296E8B07F}" srcOrd="0" destOrd="0" presId="urn:microsoft.com/office/officeart/2018/2/layout/IconVerticalSolidList"/>
    <dgm:cxn modelId="{990A476F-EAEF-496A-B77A-5D14D00D5BFF}" srcId="{233920E3-5CF7-4F6A-8831-7D24497BC7BB}" destId="{580E6915-AEBD-4D2C-9099-E554C4C4149F}" srcOrd="3" destOrd="0" parTransId="{AE261D8E-A5FF-4371-B523-42372A87702D}" sibTransId="{F0E16954-09A9-4938-B3CC-5CE62EDB68EB}"/>
    <dgm:cxn modelId="{EF496B8E-AAF0-4260-8578-E6452B292217}" type="presOf" srcId="{233920E3-5CF7-4F6A-8831-7D24497BC7BB}" destId="{38849B2B-522B-4483-B15B-B848A76BA914}" srcOrd="0" destOrd="0" presId="urn:microsoft.com/office/officeart/2018/2/layout/IconVerticalSolidList"/>
    <dgm:cxn modelId="{48E3B0B5-5452-41EC-B3E1-35009FD633F3}" srcId="{233920E3-5CF7-4F6A-8831-7D24497BC7BB}" destId="{AD343A90-A02E-4B2E-93C2-E91D3001C5D6}" srcOrd="1" destOrd="0" parTransId="{346945EA-E1C2-4625-B9F4-4BEAB932FF2A}" sibTransId="{9D3304C1-37C8-4077-B9F7-016E8F909FEA}"/>
    <dgm:cxn modelId="{BF4A06C0-188B-407C-9EFE-2E86119032CA}" type="presOf" srcId="{580E6915-AEBD-4D2C-9099-E554C4C4149F}" destId="{46B8D89A-A7CA-4720-AA54-1F6CAB069439}" srcOrd="0" destOrd="0" presId="urn:microsoft.com/office/officeart/2018/2/layout/IconVerticalSolidList"/>
    <dgm:cxn modelId="{96F913D4-99FC-4890-93FC-7CDEC5E91201}" srcId="{233920E3-5CF7-4F6A-8831-7D24497BC7BB}" destId="{916F1D2E-A3FD-4BA8-AB12-F6EE2920D815}" srcOrd="2" destOrd="0" parTransId="{C968ED6B-2628-476C-9D37-7CEB116CB088}" sibTransId="{04F15D3E-6DB7-43F0-9E1F-4406F853A393}"/>
    <dgm:cxn modelId="{16B11CE0-E0A4-4009-86C1-261A8AEF8A0E}" type="presOf" srcId="{916F1D2E-A3FD-4BA8-AB12-F6EE2920D815}" destId="{C24F15B7-9AB2-478A-95B1-5DFE73B4395A}" srcOrd="0" destOrd="0" presId="urn:microsoft.com/office/officeart/2018/2/layout/IconVerticalSolidList"/>
    <dgm:cxn modelId="{35118EB1-2EA9-471B-B755-76E5369C51DC}" type="presParOf" srcId="{38849B2B-522B-4483-B15B-B848A76BA914}" destId="{2D365701-CFD6-46DD-BC6D-ECF11CEB60EA}" srcOrd="0" destOrd="0" presId="urn:microsoft.com/office/officeart/2018/2/layout/IconVerticalSolidList"/>
    <dgm:cxn modelId="{20C5D04A-E2FF-4633-A97E-67CC1FBC6628}" type="presParOf" srcId="{2D365701-CFD6-46DD-BC6D-ECF11CEB60EA}" destId="{95BE3BCF-7556-451E-A7D0-EF9B17D3CD00}" srcOrd="0" destOrd="0" presId="urn:microsoft.com/office/officeart/2018/2/layout/IconVerticalSolidList"/>
    <dgm:cxn modelId="{BC368467-07E6-45BF-8491-886C188A5AE8}" type="presParOf" srcId="{2D365701-CFD6-46DD-BC6D-ECF11CEB60EA}" destId="{A430167E-E080-462B-821A-BC4AE563CF17}" srcOrd="1" destOrd="0" presId="urn:microsoft.com/office/officeart/2018/2/layout/IconVerticalSolidList"/>
    <dgm:cxn modelId="{DD475ED3-FB83-469B-8D55-81AE477C3325}" type="presParOf" srcId="{2D365701-CFD6-46DD-BC6D-ECF11CEB60EA}" destId="{85862CA5-22D7-4D31-BAB8-8B6169FEBBAA}" srcOrd="2" destOrd="0" presId="urn:microsoft.com/office/officeart/2018/2/layout/IconVerticalSolidList"/>
    <dgm:cxn modelId="{7E50E7D9-2C03-474B-9F7F-55D4D278DED9}" type="presParOf" srcId="{2D365701-CFD6-46DD-BC6D-ECF11CEB60EA}" destId="{75EF29CA-5EB2-4473-A8A6-F01C24007416}" srcOrd="3" destOrd="0" presId="urn:microsoft.com/office/officeart/2018/2/layout/IconVerticalSolidList"/>
    <dgm:cxn modelId="{1E070044-3E7F-4EB2-9A92-6DCF219D693D}" type="presParOf" srcId="{38849B2B-522B-4483-B15B-B848A76BA914}" destId="{9735EAE9-6AC8-412E-B020-02E749076C30}" srcOrd="1" destOrd="0" presId="urn:microsoft.com/office/officeart/2018/2/layout/IconVerticalSolidList"/>
    <dgm:cxn modelId="{EAC6B7E7-F402-4A75-BD77-02080DB408A9}" type="presParOf" srcId="{38849B2B-522B-4483-B15B-B848A76BA914}" destId="{3E4713B9-9088-4ADA-A306-BE5BE9C0EF02}" srcOrd="2" destOrd="0" presId="urn:microsoft.com/office/officeart/2018/2/layout/IconVerticalSolidList"/>
    <dgm:cxn modelId="{A2CC13E2-574D-4F8E-A17A-0C749FCC6FA0}" type="presParOf" srcId="{3E4713B9-9088-4ADA-A306-BE5BE9C0EF02}" destId="{2E6F0DF3-55C4-4BD4-96B2-FB08A5C798AB}" srcOrd="0" destOrd="0" presId="urn:microsoft.com/office/officeart/2018/2/layout/IconVerticalSolidList"/>
    <dgm:cxn modelId="{06E91A36-C3D3-4E27-88D9-B70D3E2A3A6B}" type="presParOf" srcId="{3E4713B9-9088-4ADA-A306-BE5BE9C0EF02}" destId="{2CC868A0-8641-4F3E-A616-DEC764C7B048}" srcOrd="1" destOrd="0" presId="urn:microsoft.com/office/officeart/2018/2/layout/IconVerticalSolidList"/>
    <dgm:cxn modelId="{F02AF5BF-F92A-47C3-9289-7E45E95AE8CC}" type="presParOf" srcId="{3E4713B9-9088-4ADA-A306-BE5BE9C0EF02}" destId="{0916AB1E-2406-411C-A6FE-35CF6FC58E99}" srcOrd="2" destOrd="0" presId="urn:microsoft.com/office/officeart/2018/2/layout/IconVerticalSolidList"/>
    <dgm:cxn modelId="{3279CE0B-C8C2-4B8A-BD4D-4694B21775D5}" type="presParOf" srcId="{3E4713B9-9088-4ADA-A306-BE5BE9C0EF02}" destId="{053C4F07-A7FB-4EA8-945B-C33296E8B07F}" srcOrd="3" destOrd="0" presId="urn:microsoft.com/office/officeart/2018/2/layout/IconVerticalSolidList"/>
    <dgm:cxn modelId="{3DD468F9-92BA-4EFC-9EDF-130DA7B69B9B}" type="presParOf" srcId="{38849B2B-522B-4483-B15B-B848A76BA914}" destId="{B27F76C1-89CB-4B87-9735-723EC9AFF7AF}" srcOrd="3" destOrd="0" presId="urn:microsoft.com/office/officeart/2018/2/layout/IconVerticalSolidList"/>
    <dgm:cxn modelId="{8471AE67-6E77-465F-987B-BC363F4C964C}" type="presParOf" srcId="{38849B2B-522B-4483-B15B-B848A76BA914}" destId="{823EE877-61F9-4C3A-BD0B-6DC42BB9A2BE}" srcOrd="4" destOrd="0" presId="urn:microsoft.com/office/officeart/2018/2/layout/IconVerticalSolidList"/>
    <dgm:cxn modelId="{1274A4E1-3744-4ED5-B665-B704BCFAB440}" type="presParOf" srcId="{823EE877-61F9-4C3A-BD0B-6DC42BB9A2BE}" destId="{23F3D6F2-927D-47C2-8203-CF2F3B13D524}" srcOrd="0" destOrd="0" presId="urn:microsoft.com/office/officeart/2018/2/layout/IconVerticalSolidList"/>
    <dgm:cxn modelId="{F13E3901-2B38-4C60-8003-36818E26A3A3}" type="presParOf" srcId="{823EE877-61F9-4C3A-BD0B-6DC42BB9A2BE}" destId="{D3FAA15B-E880-4E13-99A9-6B70F4D6AE46}" srcOrd="1" destOrd="0" presId="urn:microsoft.com/office/officeart/2018/2/layout/IconVerticalSolidList"/>
    <dgm:cxn modelId="{AF36A121-8FFB-421A-A601-50F132FF8F85}" type="presParOf" srcId="{823EE877-61F9-4C3A-BD0B-6DC42BB9A2BE}" destId="{ED031090-9E93-44B2-A8AF-422039A3CDC7}" srcOrd="2" destOrd="0" presId="urn:microsoft.com/office/officeart/2018/2/layout/IconVerticalSolidList"/>
    <dgm:cxn modelId="{8F3AFBB3-7429-4AB9-BE15-1AC4A7537BB6}" type="presParOf" srcId="{823EE877-61F9-4C3A-BD0B-6DC42BB9A2BE}" destId="{C24F15B7-9AB2-478A-95B1-5DFE73B4395A}" srcOrd="3" destOrd="0" presId="urn:microsoft.com/office/officeart/2018/2/layout/IconVerticalSolidList"/>
    <dgm:cxn modelId="{DCEB2845-A2F3-4A47-BABA-9774B38EDB0E}" type="presParOf" srcId="{38849B2B-522B-4483-B15B-B848A76BA914}" destId="{0F644B7F-7701-4B3A-870D-221601C85066}" srcOrd="5" destOrd="0" presId="urn:microsoft.com/office/officeart/2018/2/layout/IconVerticalSolidList"/>
    <dgm:cxn modelId="{5A866558-C447-458F-A9DC-63C3F43797BD}" type="presParOf" srcId="{38849B2B-522B-4483-B15B-B848A76BA914}" destId="{79062B68-F255-45C2-B167-06861F58871F}" srcOrd="6" destOrd="0" presId="urn:microsoft.com/office/officeart/2018/2/layout/IconVerticalSolidList"/>
    <dgm:cxn modelId="{EC4378EE-CA0A-4B50-8407-F1C84D835B8A}" type="presParOf" srcId="{79062B68-F255-45C2-B167-06861F58871F}" destId="{6DADDAEF-E3DB-4EF0-BC8F-41404205F089}" srcOrd="0" destOrd="0" presId="urn:microsoft.com/office/officeart/2018/2/layout/IconVerticalSolidList"/>
    <dgm:cxn modelId="{A40E03B9-5970-4F27-BE63-E8B79EFAB979}" type="presParOf" srcId="{79062B68-F255-45C2-B167-06861F58871F}" destId="{B2EE7E47-0CFC-4194-BFD2-9BF7D3A5D47A}" srcOrd="1" destOrd="0" presId="urn:microsoft.com/office/officeart/2018/2/layout/IconVerticalSolidList"/>
    <dgm:cxn modelId="{4D511257-8B31-4063-8CF2-80D4DCE2FFE6}" type="presParOf" srcId="{79062B68-F255-45C2-B167-06861F58871F}" destId="{00E455D9-7BB7-4BF0-8F44-46100F453B2D}" srcOrd="2" destOrd="0" presId="urn:microsoft.com/office/officeart/2018/2/layout/IconVerticalSolidList"/>
    <dgm:cxn modelId="{8D6031AA-4D4B-477B-84D3-921E432A465F}" type="presParOf" srcId="{79062B68-F255-45C2-B167-06861F58871F}" destId="{46B8D89A-A7CA-4720-AA54-1F6CAB069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8074E-2C7E-4019-A032-C5AD225EB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8F8F06E-AAE2-47F7-A3BD-28D961AFDB2C}">
      <dgm:prSet/>
      <dgm:spPr/>
      <dgm:t>
        <a:bodyPr/>
        <a:lstStyle/>
        <a:p>
          <a:r>
            <a:rPr lang="en-US"/>
            <a:t>End note of any visualization is the beginning note of its application for the business requirement.</a:t>
          </a:r>
        </a:p>
      </dgm:t>
    </dgm:pt>
    <dgm:pt modelId="{046A9377-F9FC-427F-AF80-13BF3F5F94B6}" type="parTrans" cxnId="{1B2D3E0D-DCAB-4249-A0A0-0161CA0D7F50}">
      <dgm:prSet/>
      <dgm:spPr/>
      <dgm:t>
        <a:bodyPr/>
        <a:lstStyle/>
        <a:p>
          <a:endParaRPr lang="en-US"/>
        </a:p>
      </dgm:t>
    </dgm:pt>
    <dgm:pt modelId="{EA18E818-F43F-4D3E-8B67-5D9C6E10792D}" type="sibTrans" cxnId="{1B2D3E0D-DCAB-4249-A0A0-0161CA0D7F50}">
      <dgm:prSet/>
      <dgm:spPr/>
      <dgm:t>
        <a:bodyPr/>
        <a:lstStyle/>
        <a:p>
          <a:endParaRPr lang="en-US"/>
        </a:p>
      </dgm:t>
    </dgm:pt>
    <dgm:pt modelId="{EA88219C-0026-4579-B37F-DDEEBD0D7C37}">
      <dgm:prSet/>
      <dgm:spPr/>
      <dgm:t>
        <a:bodyPr/>
        <a:lstStyle/>
        <a:p>
          <a:r>
            <a:rPr lang="en-US"/>
            <a:t>Investigate and apply the results to improve the business performance, strategically! </a:t>
          </a:r>
        </a:p>
      </dgm:t>
    </dgm:pt>
    <dgm:pt modelId="{ABCB4A78-FE20-45F0-9FD9-36E4D5390CA0}" type="parTrans" cxnId="{9845DA4D-0229-46BB-B067-2CDA5DF0987E}">
      <dgm:prSet/>
      <dgm:spPr/>
      <dgm:t>
        <a:bodyPr/>
        <a:lstStyle/>
        <a:p>
          <a:endParaRPr lang="en-US"/>
        </a:p>
      </dgm:t>
    </dgm:pt>
    <dgm:pt modelId="{76EE6129-299A-4B04-896B-5C9DD90B650C}" type="sibTrans" cxnId="{9845DA4D-0229-46BB-B067-2CDA5DF0987E}">
      <dgm:prSet/>
      <dgm:spPr/>
      <dgm:t>
        <a:bodyPr/>
        <a:lstStyle/>
        <a:p>
          <a:endParaRPr lang="en-US"/>
        </a:p>
      </dgm:t>
    </dgm:pt>
    <dgm:pt modelId="{434763F4-ADE2-4807-9509-CF9983A80BB3}" type="pres">
      <dgm:prSet presAssocID="{78F8074E-2C7E-4019-A032-C5AD225EBFBF}" presName="root" presStyleCnt="0">
        <dgm:presLayoutVars>
          <dgm:dir/>
          <dgm:resizeHandles val="exact"/>
        </dgm:presLayoutVars>
      </dgm:prSet>
      <dgm:spPr/>
    </dgm:pt>
    <dgm:pt modelId="{C05410AB-D351-49A5-9ECF-37F607279062}" type="pres">
      <dgm:prSet presAssocID="{08F8F06E-AAE2-47F7-A3BD-28D961AFDB2C}" presName="compNode" presStyleCnt="0"/>
      <dgm:spPr/>
    </dgm:pt>
    <dgm:pt modelId="{5DF8E918-16E5-43E7-970B-156F9CF5BD85}" type="pres">
      <dgm:prSet presAssocID="{08F8F06E-AAE2-47F7-A3BD-28D961AFDB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75742CD8-146A-4BC1-81EB-BC1257A73CC8}" type="pres">
      <dgm:prSet presAssocID="{08F8F06E-AAE2-47F7-A3BD-28D961AFDB2C}" presName="spaceRect" presStyleCnt="0"/>
      <dgm:spPr/>
    </dgm:pt>
    <dgm:pt modelId="{C18563F3-FE40-49B5-9120-B6232845150F}" type="pres">
      <dgm:prSet presAssocID="{08F8F06E-AAE2-47F7-A3BD-28D961AFDB2C}" presName="textRect" presStyleLbl="revTx" presStyleIdx="0" presStyleCnt="2">
        <dgm:presLayoutVars>
          <dgm:chMax val="1"/>
          <dgm:chPref val="1"/>
        </dgm:presLayoutVars>
      </dgm:prSet>
      <dgm:spPr/>
    </dgm:pt>
    <dgm:pt modelId="{C4BE8967-7F50-47BD-A984-D58EF5DED157}" type="pres">
      <dgm:prSet presAssocID="{EA18E818-F43F-4D3E-8B67-5D9C6E10792D}" presName="sibTrans" presStyleCnt="0"/>
      <dgm:spPr/>
    </dgm:pt>
    <dgm:pt modelId="{1AD738DC-1A21-4C85-A522-2B5F9BD941BB}" type="pres">
      <dgm:prSet presAssocID="{EA88219C-0026-4579-B37F-DDEEBD0D7C37}" presName="compNode" presStyleCnt="0"/>
      <dgm:spPr/>
    </dgm:pt>
    <dgm:pt modelId="{72241D6D-0D48-472C-ABDC-CEA1A18E4AA0}" type="pres">
      <dgm:prSet presAssocID="{EA88219C-0026-4579-B37F-DDEEBD0D7C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E7156D-51D0-422D-A0AC-B2E80252F7FE}" type="pres">
      <dgm:prSet presAssocID="{EA88219C-0026-4579-B37F-DDEEBD0D7C37}" presName="spaceRect" presStyleCnt="0"/>
      <dgm:spPr/>
    </dgm:pt>
    <dgm:pt modelId="{9FB75435-90BB-4EA5-A562-BD210FD56117}" type="pres">
      <dgm:prSet presAssocID="{EA88219C-0026-4579-B37F-DDEEBD0D7C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2D3E0D-DCAB-4249-A0A0-0161CA0D7F50}" srcId="{78F8074E-2C7E-4019-A032-C5AD225EBFBF}" destId="{08F8F06E-AAE2-47F7-A3BD-28D961AFDB2C}" srcOrd="0" destOrd="0" parTransId="{046A9377-F9FC-427F-AF80-13BF3F5F94B6}" sibTransId="{EA18E818-F43F-4D3E-8B67-5D9C6E10792D}"/>
    <dgm:cxn modelId="{9B98665D-7D45-437A-BF7E-13B3421F4DB0}" type="presOf" srcId="{78F8074E-2C7E-4019-A032-C5AD225EBFBF}" destId="{434763F4-ADE2-4807-9509-CF9983A80BB3}" srcOrd="0" destOrd="0" presId="urn:microsoft.com/office/officeart/2018/2/layout/IconLabelList"/>
    <dgm:cxn modelId="{9845DA4D-0229-46BB-B067-2CDA5DF0987E}" srcId="{78F8074E-2C7E-4019-A032-C5AD225EBFBF}" destId="{EA88219C-0026-4579-B37F-DDEEBD0D7C37}" srcOrd="1" destOrd="0" parTransId="{ABCB4A78-FE20-45F0-9FD9-36E4D5390CA0}" sibTransId="{76EE6129-299A-4B04-896B-5C9DD90B650C}"/>
    <dgm:cxn modelId="{DC238555-DD04-4948-B910-9CEB0B3D032C}" type="presOf" srcId="{EA88219C-0026-4579-B37F-DDEEBD0D7C37}" destId="{9FB75435-90BB-4EA5-A562-BD210FD56117}" srcOrd="0" destOrd="0" presId="urn:microsoft.com/office/officeart/2018/2/layout/IconLabelList"/>
    <dgm:cxn modelId="{3FA8D5EA-B5D1-48DB-BFC2-D569504735F5}" type="presOf" srcId="{08F8F06E-AAE2-47F7-A3BD-28D961AFDB2C}" destId="{C18563F3-FE40-49B5-9120-B6232845150F}" srcOrd="0" destOrd="0" presId="urn:microsoft.com/office/officeart/2018/2/layout/IconLabelList"/>
    <dgm:cxn modelId="{0226D5C4-9282-4DE3-9381-687197692E08}" type="presParOf" srcId="{434763F4-ADE2-4807-9509-CF9983A80BB3}" destId="{C05410AB-D351-49A5-9ECF-37F607279062}" srcOrd="0" destOrd="0" presId="urn:microsoft.com/office/officeart/2018/2/layout/IconLabelList"/>
    <dgm:cxn modelId="{3ECC35DC-A070-4BBB-85B2-776E672E3C97}" type="presParOf" srcId="{C05410AB-D351-49A5-9ECF-37F607279062}" destId="{5DF8E918-16E5-43E7-970B-156F9CF5BD85}" srcOrd="0" destOrd="0" presId="urn:microsoft.com/office/officeart/2018/2/layout/IconLabelList"/>
    <dgm:cxn modelId="{4F3EA37A-F114-401B-8695-CC829A1F70CF}" type="presParOf" srcId="{C05410AB-D351-49A5-9ECF-37F607279062}" destId="{75742CD8-146A-4BC1-81EB-BC1257A73CC8}" srcOrd="1" destOrd="0" presId="urn:microsoft.com/office/officeart/2018/2/layout/IconLabelList"/>
    <dgm:cxn modelId="{502A81D3-DDD2-4C9B-AADD-60A8CC254E82}" type="presParOf" srcId="{C05410AB-D351-49A5-9ECF-37F607279062}" destId="{C18563F3-FE40-49B5-9120-B6232845150F}" srcOrd="2" destOrd="0" presId="urn:microsoft.com/office/officeart/2018/2/layout/IconLabelList"/>
    <dgm:cxn modelId="{FD07A97A-5C4C-49FA-8E52-7E3CAC0982E5}" type="presParOf" srcId="{434763F4-ADE2-4807-9509-CF9983A80BB3}" destId="{C4BE8967-7F50-47BD-A984-D58EF5DED157}" srcOrd="1" destOrd="0" presId="urn:microsoft.com/office/officeart/2018/2/layout/IconLabelList"/>
    <dgm:cxn modelId="{257C5020-1500-4E4A-A4A7-CCE9D89E77EB}" type="presParOf" srcId="{434763F4-ADE2-4807-9509-CF9983A80BB3}" destId="{1AD738DC-1A21-4C85-A522-2B5F9BD941BB}" srcOrd="2" destOrd="0" presId="urn:microsoft.com/office/officeart/2018/2/layout/IconLabelList"/>
    <dgm:cxn modelId="{FBAEC8E0-C306-435B-9026-55576AFB9ABF}" type="presParOf" srcId="{1AD738DC-1A21-4C85-A522-2B5F9BD941BB}" destId="{72241D6D-0D48-472C-ABDC-CEA1A18E4AA0}" srcOrd="0" destOrd="0" presId="urn:microsoft.com/office/officeart/2018/2/layout/IconLabelList"/>
    <dgm:cxn modelId="{027284B0-43ED-46EB-B5C9-267FBB24AF31}" type="presParOf" srcId="{1AD738DC-1A21-4C85-A522-2B5F9BD941BB}" destId="{E0E7156D-51D0-422D-A0AC-B2E80252F7FE}" srcOrd="1" destOrd="0" presId="urn:microsoft.com/office/officeart/2018/2/layout/IconLabelList"/>
    <dgm:cxn modelId="{853B4BC9-96EA-4BD5-952B-33EAA58FC5F0}" type="presParOf" srcId="{1AD738DC-1A21-4C85-A522-2B5F9BD941BB}" destId="{9FB75435-90BB-4EA5-A562-BD210FD561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E3BCF-7556-451E-A7D0-EF9B17D3CD00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0167E-E080-462B-821A-BC4AE563CF1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F29CA-5EB2-4473-A8A6-F01C24007416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have used the UT Mart dataset that can be found from the below resource</a:t>
          </a:r>
        </a:p>
      </dsp:txBody>
      <dsp:txXfrm>
        <a:off x="1057183" y="1805"/>
        <a:ext cx="10350303" cy="915310"/>
      </dsp:txXfrm>
    </dsp:sp>
    <dsp:sp modelId="{2E6F0DF3-55C4-4BD4-96B2-FB08A5C798AB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868A0-8641-4F3E-A616-DEC764C7B04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C4F07-A7FB-4EA8-945B-C33296E8B07F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>
              <a:hlinkClick xmlns:r="http://schemas.openxmlformats.org/officeDocument/2006/relationships" r:id="rId5"/>
            </a:rPr>
            <a:t>https://github.com/utkarsh-yadav1231/Tableau-Projects/blob/master/UT%20Mart%20Sales%20Analytics/UT%20Mart%20csv%20file.csv</a:t>
          </a:r>
          <a:endParaRPr lang="en-US" sz="1700" kern="1200"/>
        </a:p>
      </dsp:txBody>
      <dsp:txXfrm>
        <a:off x="1057183" y="1145944"/>
        <a:ext cx="10350303" cy="915310"/>
      </dsp:txXfrm>
    </dsp:sp>
    <dsp:sp modelId="{23F3D6F2-927D-47C2-8203-CF2F3B13D524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AA15B-E880-4E13-99A9-6B70F4D6AE4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F15B7-9AB2-478A-95B1-5DFE73B4395A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Quantitative data:</a:t>
          </a:r>
          <a:br>
            <a:rPr lang="en-US" sz="1700" kern="1200"/>
          </a:br>
          <a:r>
            <a:rPr lang="en-US" sz="1700" b="1" kern="1200"/>
            <a:t>number of records : 9994</a:t>
          </a:r>
          <a:br>
            <a:rPr lang="en-US" sz="1700" b="1" kern="1200"/>
          </a:br>
          <a:r>
            <a:rPr lang="en-US" sz="1700" b="1" kern="1200"/>
            <a:t>number of columns : 19</a:t>
          </a:r>
          <a:endParaRPr lang="en-US" sz="1700" kern="1200"/>
        </a:p>
      </dsp:txBody>
      <dsp:txXfrm>
        <a:off x="1057183" y="2290082"/>
        <a:ext cx="10350303" cy="915310"/>
      </dsp:txXfrm>
    </dsp:sp>
    <dsp:sp modelId="{6DADDAEF-E3DB-4EF0-BC8F-41404205F089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7E47-0CFC-4194-BFD2-9BF7D3A5D47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D89A-A7CA-4720-AA54-1F6CAB069439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Attributes from the dataset are described in the following slides.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E918-16E5-43E7-970B-156F9CF5BD85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563F3-FE40-49B5-9120-B6232845150F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End note of any visualization is the beginning note of its application for the business requirement.</a:t>
          </a:r>
        </a:p>
      </dsp:txBody>
      <dsp:txXfrm>
        <a:off x="559800" y="3023411"/>
        <a:ext cx="4320000" cy="720000"/>
      </dsp:txXfrm>
    </dsp:sp>
    <dsp:sp modelId="{72241D6D-0D48-472C-ABDC-CEA1A18E4AA0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5435-90BB-4EA5-A562-BD210FD56117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Investigate and apply the results to improve the business performance, strategically! 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8213-DAB2-4067-A867-E1E68F32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F241A-607B-4E21-A0E8-DABB03C2C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A092-F676-4D5F-A19A-1DD494A8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4CCD-A78C-4993-8BE2-BE75499E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841-D143-47D6-AA9E-70D7E744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4321-A5CC-42E2-AE98-B0C553C0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861AE-9EDA-431B-B0C2-F1E17F37E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4920-3F17-49B0-9B0F-80FB60C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8E01-F378-4D8C-B4CF-5985442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4635-A556-4CAB-893B-5B8962CF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A6C0-EC3A-4CFC-BBC5-A1C74AD91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0B6E7-9E7D-49C9-8E80-CDCBF971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13FA-F97B-47DF-9CEC-7FDB25D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4BE5-C796-4190-B3D5-902FA60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FF02-7E5B-44A7-A5D1-EF4EF437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ED13-C514-485F-BBD6-7F9BD8F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1375-916B-4EC3-9B73-32432BB3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EE9D-4502-476A-8DED-80841054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4209-40F8-492C-A7F2-7C412B57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8F14-0CF7-4E5A-8AE6-78B61C9E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05B-C559-4310-8C95-12A1A199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90A2-1B41-4169-BAC3-EBF073AE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42A-AEBB-4CC2-AE0F-A38501C5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91EC-EA8B-4400-A8C8-B0C65FE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509-202F-4D68-B032-C520C207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5455-923D-4820-96D9-72E8BC6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9AAA-C674-472C-97AE-F13CEF92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CA2D8-7281-4E45-92B0-54334173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3133-2F91-440D-8C7A-3FAF6253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15471-A5C6-4AF6-9B02-D508E3CB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A18D-896C-4F84-9CBA-102F96ED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5639-0D7F-4522-A84E-597293C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D579-3335-469B-9691-9F4B68A0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D722-B749-465F-B27A-A5267595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5688F-F639-4AF3-962A-99C8C96A1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6C7B-FD67-49E6-B028-977F63BD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769A1-B48D-4F81-9DEB-63AF72C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B4581-47C3-42FC-9F71-145280AA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AFCEC-A946-4EC9-A9C7-F9D0B28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E168-6E2F-479A-A48D-FD67BE46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3132-AC43-482C-B50C-90382964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DE7ED-965E-4D2A-8676-DDE40283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3F4A2-15E6-4EFF-8A64-4708D363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53F9D-B4B4-4A27-AA70-84B06A6E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66BC2-E0A7-4FA2-9FD3-5EAF408D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52762-7478-4AA6-A205-6A04896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8A20-77DD-4656-97C1-B593189B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4CD7-186A-4C90-BAB4-80A066C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5B1C0-2D5C-4344-A8AC-52B54A82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8DCF-E08A-449F-82C8-690FD2DC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032FF-2020-4FB4-8AC9-B5006A50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4CA6-2E84-4301-B487-3DF4805A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6F16-624A-41D2-8040-80C8E1DC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1A2FF-53E0-4488-B57B-1A3240E4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C07F6-0DC0-48AB-8066-95B3CDB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9402-A6D7-4C14-8E14-77121B7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B08A3-BE6B-4E26-B564-BE127C13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30EE-91DC-45C4-976F-D576437E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4307-7C48-49B1-BFCB-5A34AAF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C82FF-399F-40E1-BDF4-B0DB22A3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4046-DE87-437F-A8F2-9E9A43188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E120-D9F1-4B72-80FC-EE5DC74B08F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7798-CBB2-4E42-86FA-7F8797113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7C99-F3A2-4F3F-ACB4-9DC60AEF9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BDA4-92A7-46B2-89C7-79F8104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3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F9BE0-9316-4D62-A69B-1256D8AD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Analysis and Prediction of sales for UT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1E0B-14FA-4E1E-AF99-4BFE7141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Akhil Mallepally</a:t>
            </a:r>
          </a:p>
          <a:p>
            <a:pPr algn="l"/>
            <a:endParaRPr lang="en-US" sz="1700"/>
          </a:p>
          <a:p>
            <a:pPr algn="l"/>
            <a:r>
              <a:rPr lang="en-US" sz="1700"/>
              <a:t>12/02/2021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174-48DE-4EB3-B4AC-088164B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Dataset &amp; Attributes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7C265-8AC9-44FC-96B0-5C50609C8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73296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1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7A38A-07AD-4750-B847-F585841F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Attributes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B697-924E-4BBE-8413-715EC33A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Order ID: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ID of the order</a:t>
            </a: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unique to each order.</a:t>
            </a:r>
            <a:b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Order Date: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date the product ordered by the customer</a:t>
            </a: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Ship Date: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date the product is shipped to the customer</a:t>
            </a:r>
            <a:b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Ship Mode: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shipping mode is of three categories namely, Standard, Second and First.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Customer ID: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ID of the customer that is ordering the product. This ID is unique to each customer.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Customer Name: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Name of the customer. This is associated with the customer ID.</a:t>
            </a:r>
            <a:b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Sales Agent ID: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 sales agent can be assigned to multiple customers. But each customer has only one Sales agent assigned. This is represented with Agent ID. Each ID represents one unique Sales Agent.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Country/Region: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Country the order was placed.</a:t>
            </a:r>
            <a:b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City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City attribute represents the city the order was placed.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State: </a:t>
            </a:r>
            <a:r>
              <a:rPr lang="en-US" sz="17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attribute refers to the state the city is situated in.</a:t>
            </a:r>
            <a:br>
              <a:rPr lang="en-US" sz="17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04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FD3ED-5198-460F-92CF-C1698DCF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Contd..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98E3-2298-432E-BA6A-38FEF07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Postal code: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associated with the city. Each city have unique postal code.</a:t>
            </a:r>
            <a:b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Region: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Region refers to the part the state/ city located in the country. There are four regions, East, West, South, North.</a:t>
            </a:r>
            <a:b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Product ID: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associated with the product. Product ID is unique to each product</a:t>
            </a:r>
            <a:b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Category: 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field have the category of the product belongs to. Like Office supplies, Furnitures</a:t>
            </a:r>
            <a:b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Sub-Category: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field consists of subcategory of a category. Like Storage, binder which belongs to Office supplies</a:t>
            </a:r>
            <a:b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Product Name: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Name of the product is stored in this column.</a:t>
            </a:r>
            <a:b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Sales: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Number of sales for each order</a:t>
            </a:r>
            <a:b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Quantity: </a:t>
            </a:r>
            <a:r>
              <a:rPr lang="en-US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Total quantity of products sold for a particular order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9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E3970-8A2B-4C38-A6A3-905D9186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effectLst/>
                <a:latin typeface="+mj-lt"/>
                <a:ea typeface="+mj-ea"/>
                <a:cs typeface="+mj-cs"/>
              </a:rPr>
              <a:t>Goal 1: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02986EAD-A7B6-4315-9EBA-3EBD7839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An</a:t>
            </a:r>
            <a:r>
              <a:rPr lang="en-US" sz="2200" kern="1200" dirty="0">
                <a:effectLst/>
                <a:latin typeface="+mn-lt"/>
                <a:ea typeface="+mn-ea"/>
                <a:cs typeface="+mn-cs"/>
              </a:rPr>
              <a:t>alyze the trends per each quarter in 2017 and forecast the sales for 2018.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ADD472-119C-43C0-8EE2-47157E19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ABA7C-8669-46E7-A278-FD79A76E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Goal 2: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3E4B379A-9237-4500-8A07-28A7B46C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Observe the trend of profits per each year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A15D38E-0587-43E9-B6C8-BD24D9A9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4333E-643C-4473-8EFB-56CB454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We can observe the relation </a:t>
            </a:r>
            <a:endParaRPr lang="en-US" sz="3800" kern="1200">
              <a:latin typeface="+mj-lt"/>
              <a:ea typeface="+mj-ea"/>
              <a:cs typeface="+mj-cs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B53D9D-4880-47C2-A79B-2FD2833E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We can observe the trend for sales in 2017 and we can see the profits associated in the line chart which shows that the prediction is similar.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81C0E68-9B7A-4008-B30C-C7EB6280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1623"/>
            <a:ext cx="6903720" cy="55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8A9E-9659-43FE-B4F2-C9411A5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End Note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6FD5597-8A59-4C17-9E3C-D15CBC683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9957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6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Analysis and Prediction of sales for UT Mart</vt:lpstr>
      <vt:lpstr>Dataset &amp; Attributes </vt:lpstr>
      <vt:lpstr>Attributes</vt:lpstr>
      <vt:lpstr>Contd..</vt:lpstr>
      <vt:lpstr>Goal 1:</vt:lpstr>
      <vt:lpstr>Goal 2:</vt:lpstr>
      <vt:lpstr>We can observe the relation </vt:lpstr>
      <vt:lpstr>End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sales for UT Mart</dc:title>
  <dc:creator>Mallepally,Akhil Kumar Reddy</dc:creator>
  <cp:lastModifiedBy>Mallepally,Akhil Kumar Reddy</cp:lastModifiedBy>
  <cp:revision>11</cp:revision>
  <dcterms:created xsi:type="dcterms:W3CDTF">2021-12-02T16:26:23Z</dcterms:created>
  <dcterms:modified xsi:type="dcterms:W3CDTF">2021-12-02T17:43:26Z</dcterms:modified>
</cp:coreProperties>
</file>