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60" r:id="rId5"/>
    <p:sldId id="264" r:id="rId6"/>
    <p:sldId id="291" r:id="rId7"/>
    <p:sldId id="292" r:id="rId8"/>
    <p:sldId id="261" r:id="rId9"/>
    <p:sldId id="262" r:id="rId10"/>
    <p:sldId id="263" r:id="rId11"/>
    <p:sldId id="278" r:id="rId12"/>
    <p:sldId id="265" r:id="rId13"/>
    <p:sldId id="283" r:id="rId14"/>
    <p:sldId id="273" r:id="rId15"/>
    <p:sldId id="282" r:id="rId16"/>
    <p:sldId id="274" r:id="rId17"/>
    <p:sldId id="293" r:id="rId18"/>
    <p:sldId id="285" r:id="rId19"/>
    <p:sldId id="287" r:id="rId20"/>
    <p:sldId id="289" r:id="rId21"/>
    <p:sldId id="290"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3" autoAdjust="0"/>
    <p:restoredTop sz="95082" autoAdjust="0"/>
  </p:normalViewPr>
  <p:slideViewPr>
    <p:cSldViewPr snapToGrid="0">
      <p:cViewPr varScale="1">
        <p:scale>
          <a:sx n="144" d="100"/>
          <a:sy n="144" d="100"/>
        </p:scale>
        <p:origin x="-128" y="-2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46FFB-EC30-4F98-A387-96C2A1CF8FA8}" type="datetimeFigureOut">
              <a:rPr lang="en-IN" smtClean="0"/>
              <a:t>26/03/18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D481AB-46E6-4DBD-87EC-3662E1A57502}" type="slidenum">
              <a:rPr lang="en-IN" smtClean="0"/>
              <a:t>‹#›</a:t>
            </a:fld>
            <a:endParaRPr lang="en-IN"/>
          </a:p>
        </p:txBody>
      </p:sp>
    </p:spTree>
    <p:extLst>
      <p:ext uri="{BB962C8B-B14F-4D97-AF65-F5344CB8AC3E}">
        <p14:creationId xmlns:p14="http://schemas.microsoft.com/office/powerpoint/2010/main" val="2432145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5FBD51-5685-4F65-8A14-487C7DED0696}" type="slidenum">
              <a:rPr lang="en-US" smtClean="0"/>
              <a:pPr/>
              <a:t>22</a:t>
            </a:fld>
            <a:endParaRPr lang="en-US"/>
          </a:p>
        </p:txBody>
      </p:sp>
    </p:spTree>
    <p:extLst>
      <p:ext uri="{BB962C8B-B14F-4D97-AF65-F5344CB8AC3E}">
        <p14:creationId xmlns:p14="http://schemas.microsoft.com/office/powerpoint/2010/main" val="1040898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36DD86B-09FC-4A21-B17E-27C946535AC6}" type="datetimeFigureOut">
              <a:rPr lang="en-IN" smtClean="0"/>
              <a:t>26/03/18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237547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6DD86B-09FC-4A21-B17E-27C946535AC6}" type="datetimeFigureOut">
              <a:rPr lang="en-IN" smtClean="0"/>
              <a:t>26/03/18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3794554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6DD86B-09FC-4A21-B17E-27C946535AC6}" type="datetimeFigureOut">
              <a:rPr lang="en-IN" smtClean="0"/>
              <a:t>26/03/18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703760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6DD86B-09FC-4A21-B17E-27C946535AC6}" type="datetimeFigureOut">
              <a:rPr lang="en-IN" smtClean="0"/>
              <a:t>26/03/18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9648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6DD86B-09FC-4A21-B17E-27C946535AC6}" type="datetimeFigureOut">
              <a:rPr lang="en-IN" smtClean="0"/>
              <a:t>26/03/18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3858121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36DD86B-09FC-4A21-B17E-27C946535AC6}" type="datetimeFigureOut">
              <a:rPr lang="en-IN" smtClean="0"/>
              <a:t>26/03/18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375663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36DD86B-09FC-4A21-B17E-27C946535AC6}" type="datetimeFigureOut">
              <a:rPr lang="en-IN" smtClean="0"/>
              <a:t>26/03/18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349950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36DD86B-09FC-4A21-B17E-27C946535AC6}" type="datetimeFigureOut">
              <a:rPr lang="en-IN" smtClean="0"/>
              <a:t>26/03/18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1662173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6DD86B-09FC-4A21-B17E-27C946535AC6}" type="datetimeFigureOut">
              <a:rPr lang="en-IN" smtClean="0"/>
              <a:t>26/03/18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396798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6DD86B-09FC-4A21-B17E-27C946535AC6}" type="datetimeFigureOut">
              <a:rPr lang="en-IN" smtClean="0"/>
              <a:t>26/03/18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855643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6DD86B-09FC-4A21-B17E-27C946535AC6}" type="datetimeFigureOut">
              <a:rPr lang="en-IN" smtClean="0"/>
              <a:t>26/03/18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31982014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6DD86B-09FC-4A21-B17E-27C946535AC6}" type="datetimeFigureOut">
              <a:rPr lang="en-IN" smtClean="0"/>
              <a:t>26/03/18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11C8A4-68F3-47BE-829D-6D3166AEA4B7}" type="slidenum">
              <a:rPr lang="en-IN" smtClean="0"/>
              <a:t>‹#›</a:t>
            </a:fld>
            <a:endParaRPr lang="en-IN"/>
          </a:p>
        </p:txBody>
      </p:sp>
    </p:spTree>
    <p:extLst>
      <p:ext uri="{BB962C8B-B14F-4D97-AF65-F5344CB8AC3E}">
        <p14:creationId xmlns:p14="http://schemas.microsoft.com/office/powerpoint/2010/main" val="3081689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1334" y="918679"/>
            <a:ext cx="9144000" cy="3215373"/>
          </a:xfrm>
        </p:spPr>
        <p:txBody>
          <a:bodyPr>
            <a:normAutofit/>
          </a:bodyPr>
          <a:lstStyle/>
          <a:p>
            <a:r>
              <a:rPr lang="en-IN" sz="2800" b="1" dirty="0">
                <a:latin typeface="Times New Roman" panose="02020603050405020304" pitchFamily="18" charset="0"/>
                <a:cs typeface="Times New Roman" panose="02020603050405020304" pitchFamily="18" charset="0"/>
              </a:rPr>
              <a:t>S</a:t>
            </a:r>
            <a:r>
              <a:rPr lang="en-IN" sz="2800" b="1" dirty="0" smtClean="0">
                <a:latin typeface="Times New Roman" panose="02020603050405020304" pitchFamily="18" charset="0"/>
                <a:cs typeface="Times New Roman" panose="02020603050405020304" pitchFamily="18" charset="0"/>
              </a:rPr>
              <a:t>ecret </a:t>
            </a:r>
            <a:r>
              <a:rPr lang="en-IN" sz="2800" b="1" dirty="0">
                <a:latin typeface="Times New Roman" panose="02020603050405020304" pitchFamily="18" charset="0"/>
                <a:cs typeface="Times New Roman" panose="02020603050405020304" pitchFamily="18" charset="0"/>
              </a:rPr>
              <a:t>Data Sharing Through Image Adaptive Data </a:t>
            </a:r>
            <a:r>
              <a:rPr lang="en-IN" sz="2800" b="1" dirty="0" smtClean="0">
                <a:latin typeface="Times New Roman" panose="02020603050405020304" pitchFamily="18" charset="0"/>
                <a:cs typeface="Times New Roman" panose="02020603050405020304" pitchFamily="18" charset="0"/>
              </a:rPr>
              <a:t>For Security System Using Error Correction</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
            </a:r>
            <a:br>
              <a:rPr lang="en-IN"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
            </a:r>
            <a:br>
              <a:rPr lang="en-IN" sz="3200" dirty="0" smtClean="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
            </a:r>
            <a:br>
              <a:rPr lang="en-IN" sz="3200" dirty="0" smtClean="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147188" y="3293441"/>
            <a:ext cx="2967785" cy="923330"/>
          </a:xfrm>
          <a:prstGeom prst="rect">
            <a:avLst/>
          </a:prstGeom>
          <a:noFill/>
        </p:spPr>
        <p:txBody>
          <a:bodyPr wrap="square" rtlCol="0">
            <a:spAutoFit/>
          </a:bodyPr>
          <a:lstStyle/>
          <a:p>
            <a:r>
              <a:rPr lang="en-US" dirty="0" smtClean="0"/>
              <a:t>Project Guide:</a:t>
            </a:r>
          </a:p>
          <a:p>
            <a:r>
              <a:rPr lang="en-US" dirty="0" err="1" smtClean="0"/>
              <a:t>Ms.Baby.D.Dayana</a:t>
            </a:r>
            <a:r>
              <a:rPr lang="en-US" dirty="0" smtClean="0"/>
              <a:t>	M.E, A.P(O.G)</a:t>
            </a:r>
          </a:p>
        </p:txBody>
      </p:sp>
      <p:sp>
        <p:nvSpPr>
          <p:cNvPr id="5" name="TextBox 4"/>
          <p:cNvSpPr txBox="1"/>
          <p:nvPr/>
        </p:nvSpPr>
        <p:spPr>
          <a:xfrm>
            <a:off x="6130542" y="3497432"/>
            <a:ext cx="5350361" cy="2308324"/>
          </a:xfrm>
          <a:prstGeom prst="rect">
            <a:avLst/>
          </a:prstGeom>
          <a:noFill/>
        </p:spPr>
        <p:txBody>
          <a:bodyPr wrap="square" rtlCol="0">
            <a:spAutoFit/>
          </a:bodyPr>
          <a:lstStyle/>
          <a:p>
            <a:r>
              <a:rPr lang="en-US" dirty="0" smtClean="0"/>
              <a:t>Batch Number:</a:t>
            </a:r>
          </a:p>
          <a:p>
            <a:r>
              <a:rPr lang="en-US" dirty="0" smtClean="0"/>
              <a:t>D10</a:t>
            </a:r>
          </a:p>
          <a:p>
            <a:endParaRPr lang="en-US" dirty="0" smtClean="0"/>
          </a:p>
          <a:p>
            <a:r>
              <a:rPr lang="en-US" dirty="0" smtClean="0"/>
              <a:t>Batch Mates: </a:t>
            </a:r>
          </a:p>
          <a:p>
            <a:r>
              <a:rPr lang="en-US" dirty="0" smtClean="0"/>
              <a:t>V.S.P.P.K </a:t>
            </a:r>
            <a:r>
              <a:rPr lang="en-US" dirty="0" err="1" smtClean="0"/>
              <a:t>Prithvi</a:t>
            </a:r>
            <a:r>
              <a:rPr lang="en-US" dirty="0" smtClean="0"/>
              <a:t>   (RA1411003020190)</a:t>
            </a:r>
          </a:p>
          <a:p>
            <a:r>
              <a:rPr lang="en-US" dirty="0" smtClean="0"/>
              <a:t>Akhil Mantha      (RA1411003020228)</a:t>
            </a:r>
          </a:p>
          <a:p>
            <a:r>
              <a:rPr lang="en-US" dirty="0" err="1" smtClean="0"/>
              <a:t>M.Manideep</a:t>
            </a:r>
            <a:r>
              <a:rPr lang="en-US" dirty="0" smtClean="0"/>
              <a:t>       (RA1411003020232)</a:t>
            </a:r>
          </a:p>
          <a:p>
            <a:r>
              <a:rPr lang="en-US" dirty="0" smtClean="0"/>
              <a:t>Karan </a:t>
            </a:r>
            <a:r>
              <a:rPr lang="en-US" dirty="0" err="1" smtClean="0"/>
              <a:t>Khosla</a:t>
            </a:r>
            <a:r>
              <a:rPr lang="en-US" dirty="0" smtClean="0"/>
              <a:t>       (RA1411003020222)</a:t>
            </a:r>
            <a:endParaRPr lang="en-US" dirty="0"/>
          </a:p>
        </p:txBody>
      </p:sp>
      <p:sp>
        <p:nvSpPr>
          <p:cNvPr id="7" name="TextBox 6"/>
          <p:cNvSpPr txBox="1"/>
          <p:nvPr/>
        </p:nvSpPr>
        <p:spPr>
          <a:xfrm>
            <a:off x="9683014" y="6297610"/>
            <a:ext cx="782320" cy="307777"/>
          </a:xfrm>
          <a:prstGeom prst="rect">
            <a:avLst/>
          </a:prstGeom>
          <a:noFill/>
        </p:spPr>
        <p:txBody>
          <a:bodyPr wrap="square" rtlCol="0">
            <a:spAutoFit/>
          </a:bodyPr>
          <a:lstStyle/>
          <a:p>
            <a:r>
              <a:rPr lang="en-US" sz="1400" dirty="0" smtClean="0"/>
              <a:t>1/13</a:t>
            </a:r>
            <a:endParaRPr lang="en-US" sz="1400" dirty="0"/>
          </a:p>
        </p:txBody>
      </p:sp>
      <p:sp>
        <p:nvSpPr>
          <p:cNvPr id="8" name="TextBox 7"/>
          <p:cNvSpPr txBox="1"/>
          <p:nvPr/>
        </p:nvSpPr>
        <p:spPr>
          <a:xfrm>
            <a:off x="4771809" y="6299199"/>
            <a:ext cx="4964964" cy="307777"/>
          </a:xfrm>
          <a:prstGeom prst="rect">
            <a:avLst/>
          </a:prstGeom>
          <a:noFill/>
        </p:spPr>
        <p:txBody>
          <a:bodyPr wrap="square" rtlCol="0">
            <a:spAutoFit/>
          </a:bodyPr>
          <a:lstStyle/>
          <a:p>
            <a:r>
              <a:rPr lang="en-US" sz="1400" dirty="0" smtClean="0">
                <a:latin typeface="Times New Roman"/>
                <a:cs typeface="Times New Roman"/>
              </a:rPr>
              <a:t>SRM INSTITUTE OF SCIENCE AND TECHNOLOGY-CSE</a:t>
            </a:r>
            <a:endParaRPr lang="en-US" sz="1400" dirty="0">
              <a:latin typeface="Times New Roman"/>
              <a:cs typeface="Times New Roman"/>
            </a:endParaRPr>
          </a:p>
        </p:txBody>
      </p:sp>
    </p:spTree>
    <p:extLst>
      <p:ext uri="{BB962C8B-B14F-4D97-AF65-F5344CB8AC3E}">
        <p14:creationId xmlns:p14="http://schemas.microsoft.com/office/powerpoint/2010/main" val="198379114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865188"/>
            <a:ext cx="10515600" cy="1325563"/>
          </a:xfrm>
        </p:spPr>
        <p:txBody>
          <a:bodyPr>
            <a:normAutofit/>
          </a:bodyPr>
          <a:lstStyle/>
          <a:p>
            <a:r>
              <a:rPr lang="en-IN" sz="3200" b="1" dirty="0" smtClean="0">
                <a:latin typeface="Times New Roman" panose="02020603050405020304" pitchFamily="18" charset="0"/>
                <a:cs typeface="Times New Roman" panose="02020603050405020304" pitchFamily="18" charset="0"/>
              </a:rPr>
              <a:t>Methodologies/Modules:</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52500" y="1825624"/>
            <a:ext cx="10515600" cy="4351338"/>
          </a:xfrm>
        </p:spPr>
        <p:txBody>
          <a:bodyPr/>
          <a:lstStyle/>
          <a:p>
            <a:pPr lvl="0"/>
            <a:r>
              <a:rPr lang="en-US" sz="2400" dirty="0">
                <a:latin typeface="Times New Roman" panose="02020603050405020304" pitchFamily="18" charset="0"/>
                <a:cs typeface="Times New Roman" panose="02020603050405020304" pitchFamily="18" charset="0"/>
              </a:rPr>
              <a:t>Plane </a:t>
            </a:r>
            <a:r>
              <a:rPr lang="en-US" sz="2400" dirty="0" smtClean="0">
                <a:latin typeface="Times New Roman" panose="02020603050405020304" pitchFamily="18" charset="0"/>
                <a:cs typeface="Times New Roman" panose="02020603050405020304" pitchFamily="18" charset="0"/>
              </a:rPr>
              <a:t>Separation/ Pixel/ Vector Difference</a:t>
            </a:r>
            <a:endParaRPr lang="en-IN" sz="2400" dirty="0">
              <a:latin typeface="Times New Roman" panose="02020603050405020304" pitchFamily="18" charset="0"/>
              <a:cs typeface="Times New Roman" panose="02020603050405020304" pitchFamily="18" charset="0"/>
            </a:endParaRPr>
          </a:p>
          <a:p>
            <a:pPr lvl="0"/>
            <a:r>
              <a:rPr lang="en-US" sz="2400" dirty="0" smtClean="0">
                <a:latin typeface="Times New Roman" panose="02020603050405020304" pitchFamily="18" charset="0"/>
                <a:cs typeface="Times New Roman" panose="02020603050405020304" pitchFamily="18" charset="0"/>
              </a:rPr>
              <a:t>RC7 Encryption</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LSB Embedding and </a:t>
            </a:r>
            <a:r>
              <a:rPr lang="en-US" sz="2400" dirty="0" smtClean="0">
                <a:latin typeface="Times New Roman" panose="02020603050405020304" pitchFamily="18" charset="0"/>
                <a:cs typeface="Times New Roman" panose="02020603050405020304" pitchFamily="18" charset="0"/>
              </a:rPr>
              <a:t>Extraction</a:t>
            </a:r>
          </a:p>
          <a:p>
            <a:pPr lvl="0"/>
            <a:r>
              <a:rPr lang="en-US" sz="2400" dirty="0" smtClean="0">
                <a:latin typeface="Times New Roman" panose="02020603050405020304" pitchFamily="18" charset="0"/>
                <a:cs typeface="Times New Roman" panose="02020603050405020304" pitchFamily="18" charset="0"/>
              </a:rPr>
              <a:t>Audio Input signal </a:t>
            </a:r>
          </a:p>
          <a:p>
            <a:pPr lvl="0"/>
            <a:r>
              <a:rPr lang="en-US" sz="2400" dirty="0" smtClean="0">
                <a:latin typeface="Times New Roman" panose="02020603050405020304" pitchFamily="18" charset="0"/>
                <a:cs typeface="Times New Roman" panose="02020603050405020304" pitchFamily="18" charset="0"/>
              </a:rPr>
              <a:t>1 Bin MPE2 Encryption/Decryption</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Performance analys</a:t>
            </a:r>
            <a:r>
              <a:rPr lang="en-US" dirty="0">
                <a:latin typeface="Times New Roman" panose="02020603050405020304" pitchFamily="18" charset="0"/>
                <a:cs typeface="Times New Roman" panose="02020603050405020304" pitchFamily="18" charset="0"/>
              </a:rPr>
              <a:t>is</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9456420" y="6023074"/>
            <a:ext cx="853440" cy="307777"/>
          </a:xfrm>
          <a:prstGeom prst="rect">
            <a:avLst/>
          </a:prstGeom>
          <a:noFill/>
        </p:spPr>
        <p:txBody>
          <a:bodyPr wrap="square" rtlCol="0">
            <a:spAutoFit/>
          </a:bodyPr>
          <a:lstStyle/>
          <a:p>
            <a:r>
              <a:rPr lang="en-US" sz="1400" smtClean="0"/>
              <a:t>11/13</a:t>
            </a:r>
            <a:endParaRPr lang="en-US" sz="1400" dirty="0"/>
          </a:p>
        </p:txBody>
      </p:sp>
      <p:sp>
        <p:nvSpPr>
          <p:cNvPr id="7" name="TextBox 6"/>
          <p:cNvSpPr txBox="1"/>
          <p:nvPr/>
        </p:nvSpPr>
        <p:spPr>
          <a:xfrm>
            <a:off x="4493996" y="6004123"/>
            <a:ext cx="4771924" cy="307777"/>
          </a:xfrm>
          <a:prstGeom prst="rect">
            <a:avLst/>
          </a:prstGeom>
          <a:noFill/>
        </p:spPr>
        <p:txBody>
          <a:bodyPr wrap="square" rtlCol="0">
            <a:spAutoFit/>
          </a:bodyPr>
          <a:lstStyle/>
          <a:p>
            <a:r>
              <a:rPr lang="en-US" sz="1400" dirty="0" smtClean="0">
                <a:latin typeface="Times New Roman"/>
                <a:cs typeface="Times New Roman"/>
              </a:rPr>
              <a:t>SRM INSTITUTE OF SCIENCE AND TECHNOLOGY-CSE</a:t>
            </a:r>
            <a:endParaRPr lang="en-US" sz="1400" dirty="0">
              <a:latin typeface="Times New Roman"/>
              <a:cs typeface="Times New Roman"/>
            </a:endParaRPr>
          </a:p>
        </p:txBody>
      </p:sp>
    </p:spTree>
    <p:extLst>
      <p:ext uri="{BB962C8B-B14F-4D97-AF65-F5344CB8AC3E}">
        <p14:creationId xmlns:p14="http://schemas.microsoft.com/office/powerpoint/2010/main" val="2560977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RGB Images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An RGB image, sometimes referred to as a "</a:t>
            </a:r>
            <a:r>
              <a:rPr lang="en-IN" sz="2400" dirty="0" err="1">
                <a:latin typeface="Times New Roman" panose="02020603050405020304" pitchFamily="18" charset="0"/>
                <a:cs typeface="Times New Roman" panose="02020603050405020304" pitchFamily="18" charset="0"/>
              </a:rPr>
              <a:t>truecolor</a:t>
            </a:r>
            <a:r>
              <a:rPr lang="en-IN" sz="2400" dirty="0">
                <a:latin typeface="Times New Roman" panose="02020603050405020304" pitchFamily="18" charset="0"/>
                <a:cs typeface="Times New Roman" panose="02020603050405020304" pitchFamily="18" charset="0"/>
              </a:rPr>
              <a:t>" image, is stored in MATLAB as an m-by-n-by-3 data array that defines red, green, and blue </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components for each individual pixel.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RGB </a:t>
            </a:r>
            <a:r>
              <a:rPr lang="en-IN" sz="2400" dirty="0">
                <a:latin typeface="Times New Roman" panose="02020603050405020304" pitchFamily="18" charset="0"/>
                <a:cs typeface="Times New Roman" panose="02020603050405020304" pitchFamily="18" charset="0"/>
              </a:rPr>
              <a:t>images do not use a </a:t>
            </a:r>
            <a:r>
              <a:rPr lang="en-IN" sz="2400" dirty="0" err="1" smtClean="0">
                <a:latin typeface="Times New Roman" panose="02020603050405020304" pitchFamily="18" charset="0"/>
                <a:cs typeface="Times New Roman" panose="02020603050405020304" pitchFamily="18" charset="0"/>
              </a:rPr>
              <a:t>palette.The</a:t>
            </a:r>
            <a:r>
              <a:rPr lang="en-IN" sz="2400" dirty="0" smtClean="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of each pixel is determined by the combination of the red, green, and blue intensities stored in each </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plane at the pixel's location</a:t>
            </a:r>
            <a:r>
              <a:rPr lang="en-IN" sz="2400" dirty="0" smtClean="0">
                <a:latin typeface="Times New Roman" panose="02020603050405020304" pitchFamily="18" charset="0"/>
                <a:cs typeface="Times New Roman" panose="02020603050405020304" pitchFamily="18" charset="0"/>
              </a:rPr>
              <a:t>.</a:t>
            </a:r>
          </a:p>
          <a:p>
            <a:pPr algn="just"/>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Graphics file formats store RGB images as 24-bit images, where the red, green, and blue components are 8 bits each</a:t>
            </a:r>
            <a:r>
              <a:rPr lang="en-IN" sz="2400" dirty="0" smtClean="0">
                <a:latin typeface="Times New Roman" panose="02020603050405020304" pitchFamily="18" charset="0"/>
                <a:cs typeface="Times New Roman" panose="02020603050405020304" pitchFamily="18" charset="0"/>
              </a:rPr>
              <a:t>.</a:t>
            </a:r>
          </a:p>
          <a:p>
            <a:pPr algn="just"/>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This yields a potential of 16 million </a:t>
            </a:r>
            <a:r>
              <a:rPr lang="en-IN" sz="2400" dirty="0" err="1">
                <a:latin typeface="Times New Roman" panose="02020603050405020304" pitchFamily="18" charset="0"/>
                <a:cs typeface="Times New Roman" panose="02020603050405020304" pitchFamily="18" charset="0"/>
              </a:rPr>
              <a:t>colors</a:t>
            </a:r>
            <a:r>
              <a:rPr lang="en-IN" sz="2400" dirty="0">
                <a:latin typeface="Times New Roman" panose="02020603050405020304" pitchFamily="18" charset="0"/>
                <a:cs typeface="Times New Roman" panose="02020603050405020304" pitchFamily="18" charset="0"/>
              </a:rPr>
              <a:t>. The precision with which a real-life image can be replicated has led to the commonly used term "</a:t>
            </a:r>
            <a:r>
              <a:rPr lang="en-IN" sz="2400" dirty="0" err="1">
                <a:latin typeface="Times New Roman" panose="02020603050405020304" pitchFamily="18" charset="0"/>
                <a:cs typeface="Times New Roman" panose="02020603050405020304" pitchFamily="18" charset="0"/>
              </a:rPr>
              <a:t>truecolor</a:t>
            </a:r>
            <a:r>
              <a:rPr lang="en-IN" sz="2400" dirty="0">
                <a:latin typeface="Times New Roman" panose="02020603050405020304" pitchFamily="18" charset="0"/>
                <a:cs typeface="Times New Roman" panose="02020603050405020304" pitchFamily="18" charset="0"/>
              </a:rPr>
              <a:t> image."</a:t>
            </a:r>
          </a:p>
        </p:txBody>
      </p:sp>
    </p:spTree>
    <p:extLst>
      <p:ext uri="{BB962C8B-B14F-4D97-AF65-F5344CB8AC3E}">
        <p14:creationId xmlns:p14="http://schemas.microsoft.com/office/powerpoint/2010/main" val="3600126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Application:</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Research institute.</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Medical information protection.  </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Defense application.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8667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RC7 Encryption Algorithm</a:t>
            </a:r>
          </a:p>
        </p:txBody>
      </p:sp>
      <p:sp>
        <p:nvSpPr>
          <p:cNvPr id="3" name="Content Placeholder 2"/>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To improve the encryption efficiency of the already existing RC6 algorithm [20], RC7 has been proposed which takes relatively less time to encrypt data and is comparatively more flexible. </a:t>
            </a: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Instead </a:t>
            </a:r>
            <a:r>
              <a:rPr lang="en-IN" sz="2400" dirty="0">
                <a:latin typeface="Times New Roman" panose="02020603050405020304" pitchFamily="18" charset="0"/>
                <a:cs typeface="Times New Roman" panose="02020603050405020304" pitchFamily="18" charset="0"/>
              </a:rPr>
              <a:t>of four working registers, RC7 makes use of six such registers which makes it a better alternative to RC6.</a:t>
            </a:r>
          </a:p>
        </p:txBody>
      </p:sp>
    </p:spTree>
    <p:extLst>
      <p:ext uri="{BB962C8B-B14F-4D97-AF65-F5344CB8AC3E}">
        <p14:creationId xmlns:p14="http://schemas.microsoft.com/office/powerpoint/2010/main" val="3647926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04800"/>
            <a:ext cx="8782050" cy="609600"/>
          </a:xfrm>
        </p:spPr>
        <p:txBody>
          <a:bodyPr>
            <a:normAutofit/>
          </a:bodyPr>
          <a:lstStyle/>
          <a:p>
            <a:pPr>
              <a:defRPr/>
            </a:pPr>
            <a:r>
              <a:rPr lang="en-US" sz="3200" b="1" dirty="0">
                <a:latin typeface="Times New Roman" pitchFamily="18" charset="0"/>
                <a:cs typeface="Times New Roman" pitchFamily="18" charset="0"/>
              </a:rPr>
              <a:t>Data Embedding</a:t>
            </a:r>
          </a:p>
        </p:txBody>
      </p:sp>
      <p:sp>
        <p:nvSpPr>
          <p:cNvPr id="15363" name="Content Placeholder 2"/>
          <p:cNvSpPr>
            <a:spLocks noGrp="1"/>
          </p:cNvSpPr>
          <p:nvPr>
            <p:ph idx="1"/>
          </p:nvPr>
        </p:nvSpPr>
        <p:spPr>
          <a:xfrm>
            <a:off x="1676400" y="1143000"/>
            <a:ext cx="8705850" cy="5486400"/>
          </a:xfrm>
        </p:spPr>
        <p:txBody>
          <a:bodyPr>
            <a:noAutofit/>
          </a:bodyPr>
          <a:lstStyle/>
          <a:p>
            <a:pPr algn="just"/>
            <a:r>
              <a:rPr lang="en-US" sz="2500" dirty="0">
                <a:latin typeface="Times New Roman" pitchFamily="18" charset="0"/>
                <a:cs typeface="Times New Roman" pitchFamily="18" charset="0"/>
              </a:rPr>
              <a:t>Data hiding is a process to conceal secret message bits into another medium like image, audio or video files.</a:t>
            </a:r>
          </a:p>
          <a:p>
            <a:pPr algn="just"/>
            <a:r>
              <a:rPr lang="en-US" sz="2500" dirty="0">
                <a:latin typeface="Times New Roman" pitchFamily="18" charset="0"/>
                <a:cs typeface="Times New Roman" pitchFamily="18" charset="0"/>
              </a:rPr>
              <a:t>Here, the hiding is performed under compressed bit stream of cover image. After obtaining of bit streams, it is allowed to encrypt with random binary string using bitxor operation.</a:t>
            </a:r>
          </a:p>
          <a:p>
            <a:pPr algn="just"/>
            <a:r>
              <a:rPr lang="en-US" sz="2500" dirty="0">
                <a:latin typeface="Times New Roman" pitchFamily="18" charset="0"/>
                <a:cs typeface="Times New Roman" pitchFamily="18" charset="0"/>
              </a:rPr>
              <a:t>Before data hiding, the text message will be encrypted using chaos encryption to make second level security during transmission.</a:t>
            </a:r>
          </a:p>
          <a:p>
            <a:pPr algn="just"/>
            <a:r>
              <a:rPr lang="en-US" sz="2500" dirty="0">
                <a:latin typeface="Times New Roman" pitchFamily="18" charset="0"/>
                <a:cs typeface="Times New Roman" pitchFamily="18" charset="0"/>
              </a:rPr>
              <a:t> Bits wrap method is used here to conceal secret text bits under encrypted compressed bit streams. It is performed using logical bitwise operations like ‘bitand’ and ‘bitor’ operations.</a:t>
            </a:r>
          </a:p>
          <a:p>
            <a:pPr algn="just"/>
            <a:r>
              <a:rPr lang="en-US" sz="2500" dirty="0">
                <a:latin typeface="Times New Roman" pitchFamily="18" charset="0"/>
                <a:cs typeface="Times New Roman" pitchFamily="18" charset="0"/>
              </a:rPr>
              <a:t> After hidden the data, image reconstruction and data extraction will be performed to measure the system performance. </a:t>
            </a:r>
          </a:p>
        </p:txBody>
      </p:sp>
    </p:spTree>
    <p:extLst>
      <p:ext uri="{BB962C8B-B14F-4D97-AF65-F5344CB8AC3E}">
        <p14:creationId xmlns:p14="http://schemas.microsoft.com/office/powerpoint/2010/main" val="1232441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04800"/>
            <a:ext cx="8229600" cy="591312"/>
          </a:xfrm>
        </p:spPr>
        <p:txBody>
          <a:bodyPr>
            <a:normAutofit fontScale="90000"/>
          </a:bodyPr>
          <a:lstStyle/>
          <a:p>
            <a:r>
              <a:rPr lang="en-US" sz="4000" b="1" dirty="0">
                <a:latin typeface="Times New Roman" pitchFamily="18" charset="0"/>
                <a:cs typeface="Times New Roman" pitchFamily="18" charset="0"/>
              </a:rPr>
              <a:t/>
            </a:r>
            <a:br>
              <a:rPr lang="en-US" sz="4000" b="1" dirty="0">
                <a:latin typeface="Times New Roman" pitchFamily="18" charset="0"/>
                <a:cs typeface="Times New Roman" pitchFamily="18" charset="0"/>
              </a:rPr>
            </a:br>
            <a:r>
              <a:rPr lang="en-US" sz="4000" b="1" dirty="0">
                <a:latin typeface="Times New Roman" pitchFamily="18" charset="0"/>
                <a:cs typeface="Times New Roman" pitchFamily="18" charset="0"/>
              </a:rPr>
              <a:t/>
            </a:r>
            <a:br>
              <a:rPr lang="en-US" sz="4000" b="1" dirty="0">
                <a:latin typeface="Times New Roman" pitchFamily="18" charset="0"/>
                <a:cs typeface="Times New Roman" pitchFamily="18" charset="0"/>
              </a:rPr>
            </a:br>
            <a:r>
              <a:rPr lang="en-US" sz="4000" b="1" dirty="0">
                <a:latin typeface="Times New Roman" pitchFamily="18" charset="0"/>
                <a:cs typeface="Times New Roman" pitchFamily="18" charset="0"/>
              </a:rPr>
              <a:t>Data Encryption Flow</a:t>
            </a:r>
          </a:p>
        </p:txBody>
      </p:sp>
      <p:sp>
        <p:nvSpPr>
          <p:cNvPr id="4" name="Rounded Rectangle 3"/>
          <p:cNvSpPr/>
          <p:nvPr/>
        </p:nvSpPr>
        <p:spPr>
          <a:xfrm>
            <a:off x="2514600" y="2438400"/>
            <a:ext cx="1676400" cy="609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text</a:t>
            </a:r>
          </a:p>
        </p:txBody>
      </p:sp>
      <p:sp>
        <p:nvSpPr>
          <p:cNvPr id="5" name="Rounded Rectangle 4"/>
          <p:cNvSpPr/>
          <p:nvPr/>
        </p:nvSpPr>
        <p:spPr>
          <a:xfrm>
            <a:off x="5943600" y="1447800"/>
            <a:ext cx="19050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Initiate Constant factors </a:t>
            </a:r>
          </a:p>
        </p:txBody>
      </p:sp>
      <p:sp>
        <p:nvSpPr>
          <p:cNvPr id="6" name="Rounded Rectangle 5"/>
          <p:cNvSpPr/>
          <p:nvPr/>
        </p:nvSpPr>
        <p:spPr>
          <a:xfrm>
            <a:off x="5943600" y="2362200"/>
            <a:ext cx="2057400" cy="609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Chaotic Sequence Generation</a:t>
            </a:r>
          </a:p>
        </p:txBody>
      </p:sp>
      <p:sp>
        <p:nvSpPr>
          <p:cNvPr id="7" name="Rounded Rectangle 6"/>
          <p:cNvSpPr/>
          <p:nvPr/>
        </p:nvSpPr>
        <p:spPr>
          <a:xfrm>
            <a:off x="5943600" y="3276600"/>
            <a:ext cx="1981200" cy="609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Threshold function </a:t>
            </a:r>
          </a:p>
        </p:txBody>
      </p:sp>
      <p:sp>
        <p:nvSpPr>
          <p:cNvPr id="8" name="Rounded Rectangle 7"/>
          <p:cNvSpPr/>
          <p:nvPr/>
        </p:nvSpPr>
        <p:spPr>
          <a:xfrm>
            <a:off x="4343400" y="4419600"/>
            <a:ext cx="1676400" cy="609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Bit XOR </a:t>
            </a:r>
          </a:p>
        </p:txBody>
      </p:sp>
      <p:sp>
        <p:nvSpPr>
          <p:cNvPr id="9" name="Rounded Rectangle 8"/>
          <p:cNvSpPr/>
          <p:nvPr/>
        </p:nvSpPr>
        <p:spPr>
          <a:xfrm>
            <a:off x="4343400" y="5410200"/>
            <a:ext cx="1676400" cy="609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Encrypted Text</a:t>
            </a:r>
          </a:p>
        </p:txBody>
      </p:sp>
      <p:cxnSp>
        <p:nvCxnSpPr>
          <p:cNvPr id="13" name="Straight Arrow Connector 12"/>
          <p:cNvCxnSpPr/>
          <p:nvPr/>
        </p:nvCxnSpPr>
        <p:spPr>
          <a:xfrm rot="5400000">
            <a:off x="6666706" y="21709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6706394" y="31234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4991894" y="52189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2439194" y="3886200"/>
            <a:ext cx="1676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276600" y="47244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439694" y="4305300"/>
            <a:ext cx="838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0800000">
            <a:off x="6019800" y="47244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305800" y="2362200"/>
            <a:ext cx="18288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Xn+1 = u*x(1-x)</a:t>
            </a:r>
          </a:p>
        </p:txBody>
      </p:sp>
      <p:sp>
        <p:nvSpPr>
          <p:cNvPr id="17" name="Rectangle 16"/>
          <p:cNvSpPr/>
          <p:nvPr/>
        </p:nvSpPr>
        <p:spPr>
          <a:xfrm>
            <a:off x="8305800" y="3276600"/>
            <a:ext cx="18288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(I/255)&lt; Xn+1 &lt; (I+1)/255</a:t>
            </a:r>
          </a:p>
        </p:txBody>
      </p:sp>
      <p:sp>
        <p:nvSpPr>
          <p:cNvPr id="20" name="Rectangle 19"/>
          <p:cNvSpPr/>
          <p:nvPr/>
        </p:nvSpPr>
        <p:spPr>
          <a:xfrm>
            <a:off x="8305800" y="4343400"/>
            <a:ext cx="18288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a:t>
            </a:r>
            <a:r>
              <a:rPr lang="en-US" baseline="-25000" dirty="0" err="1">
                <a:solidFill>
                  <a:schemeClr val="tx1"/>
                </a:solidFill>
              </a:rPr>
              <a:t>i</a:t>
            </a:r>
            <a:r>
              <a:rPr lang="en-US" baseline="-25000" dirty="0">
                <a:solidFill>
                  <a:schemeClr val="tx1"/>
                </a:solidFill>
              </a:rPr>
              <a:t>  </a:t>
            </a:r>
            <a:r>
              <a:rPr lang="en-US" dirty="0">
                <a:solidFill>
                  <a:schemeClr val="tx1"/>
                </a:solidFill>
              </a:rPr>
              <a:t>= M</a:t>
            </a:r>
            <a:r>
              <a:rPr lang="en-US" baseline="-25000" dirty="0">
                <a:solidFill>
                  <a:schemeClr val="tx1"/>
                </a:solidFill>
              </a:rPr>
              <a:t>i </a:t>
            </a:r>
            <a:r>
              <a:rPr lang="en-US" dirty="0">
                <a:solidFill>
                  <a:schemeClr val="tx1"/>
                </a:solidFill>
              </a:rPr>
              <a:t>(bitxor) I</a:t>
            </a:r>
            <a:r>
              <a:rPr lang="en-US" baseline="-25000" dirty="0">
                <a:solidFill>
                  <a:schemeClr val="tx1"/>
                </a:solidFill>
              </a:rPr>
              <a:t>   </a:t>
            </a:r>
          </a:p>
        </p:txBody>
      </p:sp>
      <p:cxnSp>
        <p:nvCxnSpPr>
          <p:cNvPr id="23" name="Straight Connector 22"/>
          <p:cNvCxnSpPr/>
          <p:nvPr/>
        </p:nvCxnSpPr>
        <p:spPr>
          <a:xfrm>
            <a:off x="8001000" y="2665412"/>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924800" y="35798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019800" y="4570412"/>
            <a:ext cx="2286000"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170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550" y="228600"/>
            <a:ext cx="7867650" cy="533400"/>
          </a:xfrm>
        </p:spPr>
        <p:txBody>
          <a:bodyPr>
            <a:noAutofit/>
          </a:bodyPr>
          <a:lstStyle/>
          <a:p>
            <a:pPr>
              <a:defRPr/>
            </a:pPr>
            <a:r>
              <a:rPr lang="en-US" sz="3200" b="1" dirty="0">
                <a:latin typeface="Times New Roman" pitchFamily="18" charset="0"/>
                <a:cs typeface="Times New Roman" pitchFamily="18" charset="0"/>
              </a:rPr>
              <a:t>Process Flow</a:t>
            </a:r>
          </a:p>
        </p:txBody>
      </p:sp>
      <p:sp>
        <p:nvSpPr>
          <p:cNvPr id="35" name="Rounded Rectangle 34"/>
          <p:cNvSpPr/>
          <p:nvPr/>
        </p:nvSpPr>
        <p:spPr>
          <a:xfrm>
            <a:off x="5181600" y="1143000"/>
            <a:ext cx="1600200" cy="609600"/>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latin typeface="Times New Roman" pitchFamily="18" charset="0"/>
                <a:cs typeface="Times New Roman" pitchFamily="18" charset="0"/>
              </a:rPr>
              <a:t>Encrypted Bit stream</a:t>
            </a:r>
          </a:p>
        </p:txBody>
      </p:sp>
      <p:sp>
        <p:nvSpPr>
          <p:cNvPr id="28" name="Rounded Rectangle 27"/>
          <p:cNvSpPr/>
          <p:nvPr/>
        </p:nvSpPr>
        <p:spPr>
          <a:xfrm>
            <a:off x="2895600" y="1143000"/>
            <a:ext cx="1600200" cy="609600"/>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latin typeface="Times New Roman" pitchFamily="18" charset="0"/>
                <a:cs typeface="Times New Roman" pitchFamily="18" charset="0"/>
              </a:rPr>
              <a:t>Secret Text </a:t>
            </a:r>
          </a:p>
        </p:txBody>
      </p:sp>
      <p:sp>
        <p:nvSpPr>
          <p:cNvPr id="29" name="Rounded Rectangle 28"/>
          <p:cNvSpPr/>
          <p:nvPr/>
        </p:nvSpPr>
        <p:spPr>
          <a:xfrm>
            <a:off x="7239000" y="2209800"/>
            <a:ext cx="1676400" cy="609600"/>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500" b="1" dirty="0">
                <a:solidFill>
                  <a:schemeClr val="tx1"/>
                </a:solidFill>
                <a:latin typeface="Times New Roman" pitchFamily="18" charset="0"/>
                <a:cs typeface="Times New Roman" pitchFamily="18" charset="0"/>
              </a:rPr>
              <a:t>C</a:t>
            </a:r>
            <a:r>
              <a:rPr lang="en-US" sz="1500" b="1" baseline="-25000" dirty="0">
                <a:solidFill>
                  <a:schemeClr val="tx1"/>
                </a:solidFill>
                <a:latin typeface="Times New Roman" pitchFamily="18" charset="0"/>
                <a:cs typeface="Times New Roman" pitchFamily="18" charset="0"/>
              </a:rPr>
              <a:t>bit </a:t>
            </a:r>
            <a:r>
              <a:rPr lang="en-US" sz="1500" b="1" dirty="0">
                <a:solidFill>
                  <a:schemeClr val="tx1"/>
                </a:solidFill>
                <a:latin typeface="Times New Roman" pitchFamily="18" charset="0"/>
                <a:cs typeface="Times New Roman" pitchFamily="18" charset="0"/>
              </a:rPr>
              <a:t> is unchanged</a:t>
            </a:r>
            <a:endParaRPr lang="en-US" sz="1500" b="1" baseline="-25000" dirty="0">
              <a:solidFill>
                <a:schemeClr val="tx1"/>
              </a:solidFill>
              <a:latin typeface="Times New Roman" pitchFamily="18" charset="0"/>
              <a:cs typeface="Times New Roman" pitchFamily="18" charset="0"/>
            </a:endParaRPr>
          </a:p>
        </p:txBody>
      </p:sp>
      <p:sp>
        <p:nvSpPr>
          <p:cNvPr id="30" name="Rounded Rectangle 29"/>
          <p:cNvSpPr/>
          <p:nvPr/>
        </p:nvSpPr>
        <p:spPr>
          <a:xfrm>
            <a:off x="2895600" y="2133600"/>
            <a:ext cx="1600200" cy="609600"/>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latin typeface="Times New Roman" pitchFamily="18" charset="0"/>
                <a:cs typeface="Times New Roman" pitchFamily="18" charset="0"/>
              </a:rPr>
              <a:t>Binary String Conversion</a:t>
            </a:r>
          </a:p>
        </p:txBody>
      </p:sp>
      <p:sp>
        <p:nvSpPr>
          <p:cNvPr id="32" name="Diamond 31"/>
          <p:cNvSpPr/>
          <p:nvPr/>
        </p:nvSpPr>
        <p:spPr>
          <a:xfrm>
            <a:off x="5181600" y="1981200"/>
            <a:ext cx="1524000" cy="990600"/>
          </a:xfrm>
          <a:prstGeom prst="diamon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b="1" dirty="0">
                <a:solidFill>
                  <a:schemeClr val="tx1"/>
                </a:solidFill>
                <a:latin typeface="Times New Roman" pitchFamily="18" charset="0"/>
                <a:cs typeface="Times New Roman" pitchFamily="18" charset="0"/>
              </a:rPr>
              <a:t>if M</a:t>
            </a:r>
            <a:r>
              <a:rPr lang="en-US" sz="1500" b="1" baseline="-25000" dirty="0">
                <a:solidFill>
                  <a:schemeClr val="tx1"/>
                </a:solidFill>
                <a:latin typeface="Times New Roman" pitchFamily="18" charset="0"/>
                <a:cs typeface="Times New Roman" pitchFamily="18" charset="0"/>
              </a:rPr>
              <a:t>bit</a:t>
            </a:r>
            <a:r>
              <a:rPr lang="en-US" sz="1500" b="1" dirty="0">
                <a:solidFill>
                  <a:schemeClr val="tx1"/>
                </a:solidFill>
                <a:latin typeface="Times New Roman" pitchFamily="18" charset="0"/>
                <a:cs typeface="Times New Roman" pitchFamily="18" charset="0"/>
              </a:rPr>
              <a:t> == C</a:t>
            </a:r>
            <a:r>
              <a:rPr lang="en-US" sz="1500" b="1" baseline="-25000" dirty="0">
                <a:solidFill>
                  <a:schemeClr val="tx1"/>
                </a:solidFill>
                <a:latin typeface="Times New Roman" pitchFamily="18" charset="0"/>
                <a:cs typeface="Times New Roman" pitchFamily="18" charset="0"/>
              </a:rPr>
              <a:t>bit</a:t>
            </a:r>
          </a:p>
        </p:txBody>
      </p:sp>
      <p:sp>
        <p:nvSpPr>
          <p:cNvPr id="34" name="Diamond 33"/>
          <p:cNvSpPr/>
          <p:nvPr/>
        </p:nvSpPr>
        <p:spPr>
          <a:xfrm>
            <a:off x="5181600" y="3276600"/>
            <a:ext cx="1524000" cy="1066800"/>
          </a:xfrm>
          <a:prstGeom prst="diamon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b="1" dirty="0">
                <a:solidFill>
                  <a:schemeClr val="tx1"/>
                </a:solidFill>
                <a:latin typeface="Times New Roman" pitchFamily="18" charset="0"/>
                <a:cs typeface="Times New Roman" pitchFamily="18" charset="0"/>
              </a:rPr>
              <a:t>if M</a:t>
            </a:r>
            <a:r>
              <a:rPr lang="en-US" sz="1500" b="1" baseline="-25000" dirty="0">
                <a:solidFill>
                  <a:schemeClr val="tx1"/>
                </a:solidFill>
                <a:latin typeface="Times New Roman" pitchFamily="18" charset="0"/>
                <a:cs typeface="Times New Roman" pitchFamily="18" charset="0"/>
              </a:rPr>
              <a:t>bit</a:t>
            </a:r>
            <a:r>
              <a:rPr lang="en-US" sz="1500" b="1" dirty="0">
                <a:solidFill>
                  <a:schemeClr val="tx1"/>
                </a:solidFill>
                <a:latin typeface="Times New Roman" pitchFamily="18" charset="0"/>
                <a:cs typeface="Times New Roman" pitchFamily="18" charset="0"/>
              </a:rPr>
              <a:t> &gt; C</a:t>
            </a:r>
            <a:r>
              <a:rPr lang="en-US" sz="1500" b="1" baseline="-25000" dirty="0">
                <a:solidFill>
                  <a:schemeClr val="tx1"/>
                </a:solidFill>
                <a:latin typeface="Times New Roman" pitchFamily="18" charset="0"/>
                <a:cs typeface="Times New Roman" pitchFamily="18" charset="0"/>
              </a:rPr>
              <a:t>bit</a:t>
            </a:r>
          </a:p>
        </p:txBody>
      </p:sp>
      <p:sp>
        <p:nvSpPr>
          <p:cNvPr id="36" name="Diamond 35"/>
          <p:cNvSpPr/>
          <p:nvPr/>
        </p:nvSpPr>
        <p:spPr>
          <a:xfrm>
            <a:off x="3124200" y="4724400"/>
            <a:ext cx="1600200" cy="1143000"/>
          </a:xfrm>
          <a:prstGeom prst="diamon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b="1" dirty="0">
                <a:solidFill>
                  <a:schemeClr val="tx1"/>
                </a:solidFill>
                <a:latin typeface="Times New Roman" pitchFamily="18" charset="0"/>
                <a:cs typeface="Times New Roman" pitchFamily="18" charset="0"/>
              </a:rPr>
              <a:t>Is it last bit</a:t>
            </a:r>
          </a:p>
        </p:txBody>
      </p:sp>
      <p:sp>
        <p:nvSpPr>
          <p:cNvPr id="37" name="Rounded Rectangle 36"/>
          <p:cNvSpPr/>
          <p:nvPr/>
        </p:nvSpPr>
        <p:spPr>
          <a:xfrm>
            <a:off x="7239000" y="3505200"/>
            <a:ext cx="1676400" cy="609600"/>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500" b="1" dirty="0">
                <a:solidFill>
                  <a:schemeClr val="tx1"/>
                </a:solidFill>
                <a:latin typeface="Times New Roman" pitchFamily="18" charset="0"/>
                <a:cs typeface="Times New Roman" pitchFamily="18" charset="0"/>
              </a:rPr>
              <a:t>Out = C</a:t>
            </a:r>
            <a:r>
              <a:rPr lang="en-US" sz="1500" b="1" baseline="-25000" dirty="0">
                <a:solidFill>
                  <a:schemeClr val="tx1"/>
                </a:solidFill>
                <a:latin typeface="Times New Roman" pitchFamily="18" charset="0"/>
                <a:cs typeface="Times New Roman" pitchFamily="18" charset="0"/>
              </a:rPr>
              <a:t>bit </a:t>
            </a:r>
            <a:r>
              <a:rPr lang="en-US" sz="1500" b="1" dirty="0">
                <a:solidFill>
                  <a:schemeClr val="tx1"/>
                </a:solidFill>
                <a:latin typeface="Times New Roman" pitchFamily="18" charset="0"/>
                <a:cs typeface="Times New Roman" pitchFamily="18" charset="0"/>
              </a:rPr>
              <a:t> (bitor)</a:t>
            </a:r>
            <a:r>
              <a:rPr lang="en-US" sz="1500" b="1" baseline="-25000" dirty="0">
                <a:solidFill>
                  <a:schemeClr val="tx1"/>
                </a:solidFill>
                <a:latin typeface="Times New Roman" pitchFamily="18" charset="0"/>
                <a:cs typeface="Times New Roman" pitchFamily="18" charset="0"/>
              </a:rPr>
              <a:t> </a:t>
            </a:r>
            <a:r>
              <a:rPr lang="en-US" sz="1500" b="1" dirty="0">
                <a:solidFill>
                  <a:schemeClr val="tx1"/>
                </a:solidFill>
                <a:latin typeface="Times New Roman" pitchFamily="18" charset="0"/>
                <a:cs typeface="Times New Roman" pitchFamily="18" charset="0"/>
              </a:rPr>
              <a:t>M</a:t>
            </a:r>
            <a:r>
              <a:rPr lang="en-US" sz="1500" b="1" baseline="-25000" dirty="0">
                <a:solidFill>
                  <a:schemeClr val="tx1"/>
                </a:solidFill>
                <a:latin typeface="Times New Roman" pitchFamily="18" charset="0"/>
                <a:cs typeface="Times New Roman" pitchFamily="18" charset="0"/>
              </a:rPr>
              <a:t>bit </a:t>
            </a:r>
          </a:p>
        </p:txBody>
      </p:sp>
      <p:sp>
        <p:nvSpPr>
          <p:cNvPr id="39" name="Rounded Rectangle 38"/>
          <p:cNvSpPr/>
          <p:nvPr/>
        </p:nvSpPr>
        <p:spPr>
          <a:xfrm>
            <a:off x="7315200" y="4953000"/>
            <a:ext cx="1676400" cy="609600"/>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500" b="1" dirty="0">
                <a:solidFill>
                  <a:schemeClr val="tx1"/>
                </a:solidFill>
                <a:latin typeface="Times New Roman" pitchFamily="18" charset="0"/>
                <a:cs typeface="Times New Roman" pitchFamily="18" charset="0"/>
              </a:rPr>
              <a:t>Out = C</a:t>
            </a:r>
            <a:r>
              <a:rPr lang="en-US" sz="1500" b="1" baseline="-25000" dirty="0">
                <a:solidFill>
                  <a:schemeClr val="tx1"/>
                </a:solidFill>
                <a:latin typeface="Times New Roman" pitchFamily="18" charset="0"/>
                <a:cs typeface="Times New Roman" pitchFamily="18" charset="0"/>
              </a:rPr>
              <a:t>bit </a:t>
            </a:r>
            <a:r>
              <a:rPr lang="en-US" sz="1500" b="1" dirty="0">
                <a:solidFill>
                  <a:schemeClr val="tx1"/>
                </a:solidFill>
                <a:latin typeface="Times New Roman" pitchFamily="18" charset="0"/>
                <a:cs typeface="Times New Roman" pitchFamily="18" charset="0"/>
              </a:rPr>
              <a:t> (bitand)</a:t>
            </a:r>
            <a:r>
              <a:rPr lang="en-US" sz="1500" b="1" baseline="-25000" dirty="0">
                <a:solidFill>
                  <a:schemeClr val="tx1"/>
                </a:solidFill>
                <a:latin typeface="Times New Roman" pitchFamily="18" charset="0"/>
                <a:cs typeface="Times New Roman" pitchFamily="18" charset="0"/>
              </a:rPr>
              <a:t> </a:t>
            </a:r>
            <a:r>
              <a:rPr lang="en-US" sz="1500" b="1" dirty="0">
                <a:solidFill>
                  <a:schemeClr val="tx1"/>
                </a:solidFill>
                <a:latin typeface="Times New Roman" pitchFamily="18" charset="0"/>
                <a:cs typeface="Times New Roman" pitchFamily="18" charset="0"/>
              </a:rPr>
              <a:t>M</a:t>
            </a:r>
            <a:r>
              <a:rPr lang="en-US" sz="1500" b="1" baseline="-25000" dirty="0">
                <a:solidFill>
                  <a:schemeClr val="tx1"/>
                </a:solidFill>
                <a:latin typeface="Times New Roman" pitchFamily="18" charset="0"/>
                <a:cs typeface="Times New Roman" pitchFamily="18" charset="0"/>
              </a:rPr>
              <a:t>bit </a:t>
            </a:r>
          </a:p>
        </p:txBody>
      </p:sp>
      <p:sp>
        <p:nvSpPr>
          <p:cNvPr id="42" name="Rounded Rectangle 41"/>
          <p:cNvSpPr/>
          <p:nvPr/>
        </p:nvSpPr>
        <p:spPr>
          <a:xfrm>
            <a:off x="3200400" y="6096000"/>
            <a:ext cx="1524000" cy="609600"/>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500" b="1" dirty="0">
                <a:solidFill>
                  <a:schemeClr val="tx1"/>
                </a:solidFill>
                <a:latin typeface="Times New Roman" pitchFamily="18" charset="0"/>
                <a:cs typeface="Times New Roman" pitchFamily="18" charset="0"/>
              </a:rPr>
              <a:t>End</a:t>
            </a:r>
          </a:p>
        </p:txBody>
      </p:sp>
      <p:sp>
        <p:nvSpPr>
          <p:cNvPr id="47" name="Diamond 46"/>
          <p:cNvSpPr/>
          <p:nvPr/>
        </p:nvSpPr>
        <p:spPr>
          <a:xfrm>
            <a:off x="5181600" y="4724400"/>
            <a:ext cx="1600200" cy="990600"/>
          </a:xfrm>
          <a:prstGeom prst="diamon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b="1" dirty="0">
                <a:solidFill>
                  <a:schemeClr val="tx1"/>
                </a:solidFill>
                <a:latin typeface="Times New Roman" pitchFamily="18" charset="0"/>
                <a:cs typeface="Times New Roman" pitchFamily="18" charset="0"/>
              </a:rPr>
              <a:t>if M</a:t>
            </a:r>
            <a:r>
              <a:rPr lang="en-US" sz="1500" b="1" baseline="-25000" dirty="0">
                <a:solidFill>
                  <a:schemeClr val="tx1"/>
                </a:solidFill>
                <a:latin typeface="Times New Roman" pitchFamily="18" charset="0"/>
                <a:cs typeface="Times New Roman" pitchFamily="18" charset="0"/>
              </a:rPr>
              <a:t>bit</a:t>
            </a:r>
            <a:r>
              <a:rPr lang="en-US" sz="1500" b="1" dirty="0">
                <a:solidFill>
                  <a:schemeClr val="tx1"/>
                </a:solidFill>
                <a:latin typeface="Times New Roman" pitchFamily="18" charset="0"/>
                <a:cs typeface="Times New Roman" pitchFamily="18" charset="0"/>
              </a:rPr>
              <a:t> &lt; C</a:t>
            </a:r>
            <a:r>
              <a:rPr lang="en-US" sz="1500" b="1" baseline="-25000" dirty="0">
                <a:solidFill>
                  <a:schemeClr val="tx1"/>
                </a:solidFill>
                <a:latin typeface="Times New Roman" pitchFamily="18" charset="0"/>
                <a:cs typeface="Times New Roman" pitchFamily="18" charset="0"/>
              </a:rPr>
              <a:t>bit</a:t>
            </a:r>
          </a:p>
        </p:txBody>
      </p:sp>
      <p:cxnSp>
        <p:nvCxnSpPr>
          <p:cNvPr id="50" name="Straight Arrow Connector 49"/>
          <p:cNvCxnSpPr/>
          <p:nvPr/>
        </p:nvCxnSpPr>
        <p:spPr>
          <a:xfrm>
            <a:off x="6705600" y="24384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705600" y="3808412"/>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781800" y="5256212"/>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a:off x="5830094" y="18669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5400000">
            <a:off x="5791994" y="31234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a:off x="5753894" y="4533900"/>
            <a:ext cx="380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5400000">
            <a:off x="3467894" y="19431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4495800" y="2436812"/>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10800000">
            <a:off x="4724400" y="5256212"/>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rot="5400000">
            <a:off x="3847306" y="598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flipH="1" flipV="1">
            <a:off x="3199606" y="3961606"/>
            <a:ext cx="152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962400" y="3200400"/>
            <a:ext cx="838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5400000" flipH="1" flipV="1">
            <a:off x="4419600" y="28194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Rounded Rectangle 93"/>
          <p:cNvSpPr/>
          <p:nvPr/>
        </p:nvSpPr>
        <p:spPr>
          <a:xfrm>
            <a:off x="7391400" y="5943600"/>
            <a:ext cx="2743200" cy="6096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itchFamily="18" charset="0"/>
              <a:cs typeface="Times New Roman" pitchFamily="18" charset="0"/>
            </a:endParaRPr>
          </a:p>
          <a:p>
            <a:pPr algn="ctr"/>
            <a:r>
              <a:rPr lang="en-US" dirty="0">
                <a:solidFill>
                  <a:schemeClr val="tx1"/>
                </a:solidFill>
                <a:latin typeface="Times New Roman" pitchFamily="18" charset="0"/>
                <a:cs typeface="Times New Roman" pitchFamily="18" charset="0"/>
              </a:rPr>
              <a:t>     C</a:t>
            </a:r>
            <a:r>
              <a:rPr lang="en-US" baseline="-25000" dirty="0">
                <a:solidFill>
                  <a:schemeClr val="tx1"/>
                </a:solidFill>
                <a:latin typeface="Times New Roman" pitchFamily="18" charset="0"/>
                <a:cs typeface="Times New Roman" pitchFamily="18" charset="0"/>
              </a:rPr>
              <a:t>bit </a:t>
            </a:r>
            <a:r>
              <a:rPr lang="en-US" dirty="0">
                <a:solidFill>
                  <a:schemeClr val="tx1"/>
                </a:solidFill>
                <a:latin typeface="Times New Roman" pitchFamily="18" charset="0"/>
                <a:cs typeface="Times New Roman" pitchFamily="18" charset="0"/>
              </a:rPr>
              <a:t> - Compressed Bits M</a:t>
            </a:r>
            <a:r>
              <a:rPr lang="en-US" baseline="-25000" dirty="0">
                <a:solidFill>
                  <a:schemeClr val="tx1"/>
                </a:solidFill>
                <a:latin typeface="Times New Roman" pitchFamily="18" charset="0"/>
                <a:cs typeface="Times New Roman" pitchFamily="18" charset="0"/>
              </a:rPr>
              <a:t>bit </a:t>
            </a:r>
            <a:r>
              <a:rPr lang="en-US" dirty="0">
                <a:solidFill>
                  <a:schemeClr val="tx1"/>
                </a:solidFill>
                <a:latin typeface="Times New Roman" pitchFamily="18" charset="0"/>
                <a:cs typeface="Times New Roman" pitchFamily="18" charset="0"/>
              </a:rPr>
              <a:t> - Message Bits     </a:t>
            </a:r>
          </a:p>
          <a:p>
            <a:pPr algn="ctr"/>
            <a:r>
              <a:rPr lang="en-US" baseline="-25000" dirty="0">
                <a:solidFill>
                  <a:schemeClr val="tx1"/>
                </a:solidFill>
                <a:latin typeface="Times New Roman" pitchFamily="18" charset="0"/>
                <a:cs typeface="Times New Roman" pitchFamily="18" charset="0"/>
              </a:rPr>
              <a:t>  </a:t>
            </a:r>
            <a:endParaRPr lang="en-US" dirty="0">
              <a:solidFill>
                <a:schemeClr val="tx1"/>
              </a:solidFill>
            </a:endParaRPr>
          </a:p>
        </p:txBody>
      </p:sp>
    </p:spTree>
    <p:extLst>
      <p:ext uri="{BB962C8B-B14F-4D97-AF65-F5344CB8AC3E}">
        <p14:creationId xmlns:p14="http://schemas.microsoft.com/office/powerpoint/2010/main" val="1849041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555" y="147670"/>
            <a:ext cx="10515600" cy="1181352"/>
          </a:xfrm>
        </p:spPr>
        <p:txBody>
          <a:bodyPr/>
          <a:lstStyle/>
          <a:p>
            <a:r>
              <a:rPr lang="en-US" dirty="0" smtClean="0"/>
              <a:t>                 </a:t>
            </a:r>
            <a:r>
              <a:rPr lang="en-US" b="1" dirty="0" smtClean="0">
                <a:latin typeface="Times New Roman"/>
                <a:cs typeface="Times New Roman"/>
              </a:rPr>
              <a:t>Algorithm/Implementation</a:t>
            </a:r>
            <a:endParaRPr lang="en-US" b="1" dirty="0">
              <a:latin typeface="Times New Roman"/>
              <a:cs typeface="Times New Roman"/>
            </a:endParaRPr>
          </a:p>
        </p:txBody>
      </p:sp>
      <p:sp>
        <p:nvSpPr>
          <p:cNvPr id="3" name="Content Placeholder 2"/>
          <p:cNvSpPr>
            <a:spLocks noGrp="1"/>
          </p:cNvSpPr>
          <p:nvPr>
            <p:ph idx="1"/>
          </p:nvPr>
        </p:nvSpPr>
        <p:spPr>
          <a:xfrm>
            <a:off x="838200" y="1368400"/>
            <a:ext cx="10515600" cy="5079817"/>
          </a:xfrm>
        </p:spPr>
        <p:txBody>
          <a:bodyPr>
            <a:normAutofit fontScale="47500" lnSpcReduction="20000"/>
          </a:bodyPr>
          <a:lstStyle/>
          <a:p>
            <a:pPr marL="0" indent="0">
              <a:buNone/>
            </a:pPr>
            <a:r>
              <a:rPr lang="en-US" dirty="0" smtClean="0"/>
              <a:t>                                                                                                  </a:t>
            </a:r>
            <a:r>
              <a:rPr lang="en-US" sz="3800" dirty="0" smtClean="0"/>
              <a:t> </a:t>
            </a:r>
            <a:r>
              <a:rPr lang="en-US" sz="3800" b="1" dirty="0" smtClean="0">
                <a:latin typeface="Times New Roman"/>
                <a:cs typeface="Times New Roman"/>
              </a:rPr>
              <a:t> # </a:t>
            </a:r>
            <a:r>
              <a:rPr lang="en-US" sz="3800" b="1" dirty="0">
                <a:latin typeface="Times New Roman"/>
                <a:cs typeface="Times New Roman"/>
              </a:rPr>
              <a:t>Reversible-Data-Hiding</a:t>
            </a:r>
          </a:p>
          <a:p>
            <a:pPr marL="0" indent="0" algn="just">
              <a:buNone/>
            </a:pPr>
            <a:r>
              <a:rPr lang="en-US" dirty="0" smtClean="0"/>
              <a:t>                         </a:t>
            </a:r>
            <a:r>
              <a:rPr lang="en-US" b="1" dirty="0" smtClean="0">
                <a:latin typeface="Times New Roman"/>
                <a:cs typeface="Times New Roman"/>
              </a:rPr>
              <a:t>REQUIREMENTS</a:t>
            </a:r>
            <a:r>
              <a:rPr lang="en-US" b="1" dirty="0">
                <a:latin typeface="Times New Roman"/>
                <a:cs typeface="Times New Roman"/>
              </a:rPr>
              <a:t>:  </a:t>
            </a:r>
          </a:p>
          <a:p>
            <a:pPr marL="0" indent="0" algn="just">
              <a:buNone/>
            </a:pPr>
            <a:r>
              <a:rPr lang="en-US" dirty="0" smtClean="0"/>
              <a:t>     </a:t>
            </a:r>
            <a:r>
              <a:rPr lang="en-US" dirty="0" smtClean="0">
                <a:latin typeface="Times New Roman"/>
                <a:cs typeface="Times New Roman"/>
              </a:rPr>
              <a:t> 1</a:t>
            </a:r>
            <a:r>
              <a:rPr lang="en-US" dirty="0">
                <a:latin typeface="Times New Roman"/>
                <a:cs typeface="Times New Roman"/>
              </a:rPr>
              <a:t>.	MATLAB Open Source Software  </a:t>
            </a:r>
          </a:p>
          <a:p>
            <a:pPr marL="0" indent="0" algn="just">
              <a:buNone/>
            </a:pPr>
            <a:r>
              <a:rPr lang="en-US" dirty="0" smtClean="0">
                <a:latin typeface="Times New Roman"/>
                <a:cs typeface="Times New Roman"/>
              </a:rPr>
              <a:t>      2</a:t>
            </a:r>
            <a:r>
              <a:rPr lang="en-US" dirty="0">
                <a:latin typeface="Times New Roman"/>
                <a:cs typeface="Times New Roman"/>
              </a:rPr>
              <a:t>.	Image and MATLAB code in the same folder  </a:t>
            </a:r>
          </a:p>
          <a:p>
            <a:pPr marL="0" indent="0" algn="just">
              <a:buNone/>
            </a:pPr>
            <a:r>
              <a:rPr lang="en-US" dirty="0" smtClean="0">
                <a:latin typeface="Times New Roman"/>
                <a:cs typeface="Times New Roman"/>
              </a:rPr>
              <a:t>      3</a:t>
            </a:r>
            <a:r>
              <a:rPr lang="en-US" dirty="0">
                <a:latin typeface="Times New Roman"/>
                <a:cs typeface="Times New Roman"/>
              </a:rPr>
              <a:t>.	Image should be .jpg ,.</a:t>
            </a:r>
            <a:r>
              <a:rPr lang="en-US" dirty="0" err="1">
                <a:latin typeface="Times New Roman"/>
                <a:cs typeface="Times New Roman"/>
              </a:rPr>
              <a:t>png</a:t>
            </a:r>
            <a:r>
              <a:rPr lang="en-US" dirty="0">
                <a:latin typeface="Times New Roman"/>
                <a:cs typeface="Times New Roman"/>
              </a:rPr>
              <a:t> formats   </a:t>
            </a:r>
          </a:p>
          <a:p>
            <a:pPr algn="just"/>
            <a:endParaRPr lang="en-US" dirty="0"/>
          </a:p>
          <a:p>
            <a:pPr marL="0" indent="0" algn="just">
              <a:buNone/>
            </a:pPr>
            <a:r>
              <a:rPr lang="en-US" dirty="0" smtClean="0"/>
              <a:t>                              </a:t>
            </a:r>
            <a:r>
              <a:rPr lang="en-US" b="1" dirty="0">
                <a:latin typeface="Times New Roman"/>
                <a:cs typeface="Times New Roman"/>
              </a:rPr>
              <a:t>STEPS FOR IMPLEMENTATION:  </a:t>
            </a:r>
          </a:p>
          <a:p>
            <a:pPr marL="0" indent="0" algn="just">
              <a:buNone/>
            </a:pPr>
            <a:r>
              <a:rPr lang="en-US" dirty="0" smtClean="0"/>
              <a:t>     </a:t>
            </a:r>
            <a:r>
              <a:rPr lang="en-US" dirty="0" smtClean="0">
                <a:latin typeface="Times New Roman"/>
                <a:cs typeface="Times New Roman"/>
              </a:rPr>
              <a:t> 1</a:t>
            </a:r>
            <a:r>
              <a:rPr lang="en-US" dirty="0">
                <a:latin typeface="Times New Roman"/>
                <a:cs typeface="Times New Roman"/>
              </a:rPr>
              <a:t>.	Open </a:t>
            </a:r>
            <a:r>
              <a:rPr lang="en-US" dirty="0" err="1">
                <a:latin typeface="Times New Roman"/>
                <a:cs typeface="Times New Roman"/>
              </a:rPr>
              <a:t>Matlab</a:t>
            </a:r>
            <a:r>
              <a:rPr lang="en-US" dirty="0">
                <a:latin typeface="Times New Roman"/>
                <a:cs typeface="Times New Roman"/>
              </a:rPr>
              <a:t> software and paste the embedding code.  </a:t>
            </a:r>
          </a:p>
          <a:p>
            <a:pPr marL="0" indent="0" algn="just">
              <a:buNone/>
            </a:pPr>
            <a:r>
              <a:rPr lang="en-US" dirty="0" smtClean="0">
                <a:latin typeface="Times New Roman"/>
                <a:cs typeface="Times New Roman"/>
              </a:rPr>
              <a:t>      2</a:t>
            </a:r>
            <a:r>
              <a:rPr lang="en-US" dirty="0">
                <a:latin typeface="Times New Roman"/>
                <a:cs typeface="Times New Roman"/>
              </a:rPr>
              <a:t>.	Put the name of image which is being used in ‘</a:t>
            </a:r>
            <a:r>
              <a:rPr lang="en-US" dirty="0" err="1">
                <a:latin typeface="Times New Roman"/>
                <a:cs typeface="Times New Roman"/>
              </a:rPr>
              <a:t>imread</a:t>
            </a:r>
            <a:r>
              <a:rPr lang="en-US" dirty="0">
                <a:latin typeface="Times New Roman"/>
                <a:cs typeface="Times New Roman"/>
              </a:rPr>
              <a:t>’ function in the code.  </a:t>
            </a:r>
          </a:p>
          <a:p>
            <a:pPr marL="0" indent="0" algn="just">
              <a:buNone/>
            </a:pPr>
            <a:r>
              <a:rPr lang="en-US" dirty="0" smtClean="0">
                <a:latin typeface="Times New Roman"/>
                <a:cs typeface="Times New Roman"/>
              </a:rPr>
              <a:t>      3</a:t>
            </a:r>
            <a:r>
              <a:rPr lang="en-US" dirty="0">
                <a:latin typeface="Times New Roman"/>
                <a:cs typeface="Times New Roman"/>
              </a:rPr>
              <a:t>.	Run the code to get the following output files:  </a:t>
            </a:r>
          </a:p>
          <a:p>
            <a:pPr marL="0" indent="0" algn="just">
              <a:buNone/>
            </a:pPr>
            <a:r>
              <a:rPr lang="en-US" dirty="0" smtClean="0">
                <a:latin typeface="Times New Roman"/>
                <a:cs typeface="Times New Roman"/>
              </a:rPr>
              <a:t>                     •</a:t>
            </a:r>
            <a:r>
              <a:rPr lang="en-US" dirty="0">
                <a:latin typeface="Times New Roman"/>
                <a:cs typeface="Times New Roman"/>
              </a:rPr>
              <a:t>	Embedding Histogram  </a:t>
            </a:r>
            <a:endParaRPr lang="en-US" dirty="0" smtClean="0">
              <a:latin typeface="Times New Roman"/>
              <a:cs typeface="Times New Roman"/>
            </a:endParaRPr>
          </a:p>
          <a:p>
            <a:pPr marL="0" indent="0" algn="just">
              <a:buNone/>
            </a:pPr>
            <a:r>
              <a:rPr lang="en-US" dirty="0">
                <a:latin typeface="Times New Roman"/>
                <a:cs typeface="Times New Roman"/>
              </a:rPr>
              <a:t> </a:t>
            </a:r>
            <a:r>
              <a:rPr lang="en-US" dirty="0" smtClean="0">
                <a:latin typeface="Times New Roman"/>
                <a:cs typeface="Times New Roman"/>
              </a:rPr>
              <a:t>                    •</a:t>
            </a:r>
            <a:r>
              <a:rPr lang="en-US" dirty="0">
                <a:latin typeface="Times New Roman"/>
                <a:cs typeface="Times New Roman"/>
              </a:rPr>
              <a:t>	Image after embedding  </a:t>
            </a:r>
          </a:p>
          <a:p>
            <a:pPr marL="0" indent="0" algn="just">
              <a:buNone/>
            </a:pPr>
            <a:r>
              <a:rPr lang="en-US" dirty="0" smtClean="0">
                <a:latin typeface="Times New Roman"/>
                <a:cs typeface="Times New Roman"/>
              </a:rPr>
              <a:t>                     •</a:t>
            </a:r>
            <a:r>
              <a:rPr lang="en-US" dirty="0">
                <a:latin typeface="Times New Roman"/>
                <a:cs typeface="Times New Roman"/>
              </a:rPr>
              <a:t>	Difference  Image after embedding  </a:t>
            </a:r>
          </a:p>
          <a:p>
            <a:pPr marL="0" indent="0" algn="just">
              <a:buNone/>
            </a:pPr>
            <a:r>
              <a:rPr lang="en-US" dirty="0" smtClean="0">
                <a:latin typeface="Times New Roman"/>
                <a:cs typeface="Times New Roman"/>
              </a:rPr>
              <a:t>      4</a:t>
            </a:r>
            <a:r>
              <a:rPr lang="en-US" dirty="0">
                <a:latin typeface="Times New Roman"/>
                <a:cs typeface="Times New Roman"/>
              </a:rPr>
              <a:t>.	Now after the embedding process paste the extraction code.  </a:t>
            </a:r>
          </a:p>
          <a:p>
            <a:pPr marL="0" indent="0" algn="just">
              <a:buNone/>
            </a:pPr>
            <a:r>
              <a:rPr lang="en-US" dirty="0" smtClean="0">
                <a:latin typeface="Times New Roman"/>
                <a:cs typeface="Times New Roman"/>
              </a:rPr>
              <a:t>      5</a:t>
            </a:r>
            <a:r>
              <a:rPr lang="en-US" dirty="0">
                <a:latin typeface="Times New Roman"/>
                <a:cs typeface="Times New Roman"/>
              </a:rPr>
              <a:t>.	Take the </a:t>
            </a:r>
            <a:r>
              <a:rPr lang="en-US" dirty="0" err="1">
                <a:latin typeface="Times New Roman"/>
                <a:cs typeface="Times New Roman"/>
              </a:rPr>
              <a:t>stego</a:t>
            </a:r>
            <a:r>
              <a:rPr lang="en-US" dirty="0">
                <a:latin typeface="Times New Roman"/>
                <a:cs typeface="Times New Roman"/>
              </a:rPr>
              <a:t> image(image after embedding) and put in ‘</a:t>
            </a:r>
            <a:r>
              <a:rPr lang="en-US" dirty="0" err="1">
                <a:latin typeface="Times New Roman"/>
                <a:cs typeface="Times New Roman"/>
              </a:rPr>
              <a:t>imread</a:t>
            </a:r>
            <a:r>
              <a:rPr lang="en-US" dirty="0">
                <a:latin typeface="Times New Roman"/>
                <a:cs typeface="Times New Roman"/>
              </a:rPr>
              <a:t>’ function in the code.  </a:t>
            </a:r>
          </a:p>
          <a:p>
            <a:pPr marL="0" indent="0" algn="just">
              <a:buNone/>
            </a:pPr>
            <a:r>
              <a:rPr lang="en-US" dirty="0" smtClean="0">
                <a:latin typeface="Times New Roman"/>
                <a:cs typeface="Times New Roman"/>
              </a:rPr>
              <a:t>      6</a:t>
            </a:r>
            <a:r>
              <a:rPr lang="en-US" dirty="0">
                <a:latin typeface="Times New Roman"/>
                <a:cs typeface="Times New Roman"/>
              </a:rPr>
              <a:t>.	Run the code to get the following output files:  </a:t>
            </a:r>
          </a:p>
          <a:p>
            <a:pPr marL="0" indent="0" algn="just">
              <a:buNone/>
            </a:pPr>
            <a:r>
              <a:rPr lang="en-US" dirty="0" smtClean="0">
                <a:latin typeface="Times New Roman"/>
                <a:cs typeface="Times New Roman"/>
              </a:rPr>
              <a:t>                     •</a:t>
            </a:r>
            <a:r>
              <a:rPr lang="en-US" dirty="0">
                <a:latin typeface="Times New Roman"/>
                <a:cs typeface="Times New Roman"/>
              </a:rPr>
              <a:t> </a:t>
            </a:r>
            <a:r>
              <a:rPr lang="en-US" dirty="0" smtClean="0">
                <a:latin typeface="Times New Roman"/>
                <a:cs typeface="Times New Roman"/>
              </a:rPr>
              <a:t>Extraction </a:t>
            </a:r>
            <a:r>
              <a:rPr lang="en-US" dirty="0">
                <a:latin typeface="Times New Roman"/>
                <a:cs typeface="Times New Roman"/>
              </a:rPr>
              <a:t>Histogram</a:t>
            </a:r>
            <a:r>
              <a:rPr lang="en-US" dirty="0"/>
              <a:t>  </a:t>
            </a:r>
          </a:p>
          <a:p>
            <a:pPr marL="0" indent="0" algn="just">
              <a:buNone/>
            </a:pPr>
            <a:r>
              <a:rPr lang="en-US" dirty="0" smtClean="0"/>
              <a:t>                   </a:t>
            </a:r>
            <a:r>
              <a:rPr lang="en-US" dirty="0" smtClean="0">
                <a:latin typeface="Times New Roman"/>
                <a:cs typeface="Times New Roman"/>
              </a:rPr>
              <a:t>  •</a:t>
            </a:r>
            <a:r>
              <a:rPr lang="en-US" dirty="0">
                <a:latin typeface="Times New Roman"/>
                <a:cs typeface="Times New Roman"/>
              </a:rPr>
              <a:t>	Image after extraction  </a:t>
            </a:r>
          </a:p>
          <a:p>
            <a:endParaRPr lang="en-US" dirty="0"/>
          </a:p>
        </p:txBody>
      </p:sp>
    </p:spTree>
    <p:extLst>
      <p:ext uri="{BB962C8B-B14F-4D97-AF65-F5344CB8AC3E}">
        <p14:creationId xmlns:p14="http://schemas.microsoft.com/office/powerpoint/2010/main" val="3619948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RC7 Encryption </a:t>
            </a:r>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38199" y="1806530"/>
            <a:ext cx="8524741" cy="4890484"/>
          </a:xfrm>
          <a:prstGeom prst="rect">
            <a:avLst/>
          </a:prstGeom>
        </p:spPr>
      </p:pic>
    </p:spTree>
    <p:extLst>
      <p:ext uri="{BB962C8B-B14F-4D97-AF65-F5344CB8AC3E}">
        <p14:creationId xmlns:p14="http://schemas.microsoft.com/office/powerpoint/2010/main" val="4242205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anose="02020603050405020304" pitchFamily="18" charset="0"/>
                <a:cs typeface="Times New Roman" panose="02020603050405020304" pitchFamily="18" charset="0"/>
              </a:rPr>
              <a:t>Stego</a:t>
            </a:r>
            <a:r>
              <a:rPr lang="en-US" sz="3200" dirty="0" smtClean="0">
                <a:latin typeface="Times New Roman" panose="02020603050405020304" pitchFamily="18" charset="0"/>
                <a:cs typeface="Times New Roman" panose="02020603050405020304" pitchFamily="18" charset="0"/>
              </a:rPr>
              <a:t> Image selection </a:t>
            </a:r>
            <a:endParaRPr lang="en-IN"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38199" y="1820817"/>
            <a:ext cx="7610341" cy="4581525"/>
          </a:xfrm>
          <a:prstGeom prst="rect">
            <a:avLst/>
          </a:prstGeom>
        </p:spPr>
      </p:pic>
    </p:spTree>
    <p:extLst>
      <p:ext uri="{BB962C8B-B14F-4D97-AF65-F5344CB8AC3E}">
        <p14:creationId xmlns:p14="http://schemas.microsoft.com/office/powerpoint/2010/main" val="3364844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50" y="937675"/>
            <a:ext cx="10515600" cy="1325563"/>
          </a:xfrm>
        </p:spPr>
        <p:txBody>
          <a:bodyPr>
            <a:normAutofit/>
          </a:bodyPr>
          <a:lstStyle/>
          <a:p>
            <a:r>
              <a:rPr lang="en-IN" sz="3200" b="1" dirty="0" smtClean="0">
                <a:latin typeface="Times New Roman" panose="02020603050405020304" pitchFamily="18" charset="0"/>
                <a:cs typeface="Times New Roman" panose="02020603050405020304" pitchFamily="18" charset="0"/>
              </a:rPr>
              <a:t>    Abstract</a:t>
            </a:r>
            <a:r>
              <a:rPr lang="en-IN" sz="3200" b="1" dirty="0">
                <a:latin typeface="Times New Roman" panose="02020603050405020304" pitchFamily="18" charset="0"/>
                <a:cs typeface="Times New Roman" panose="02020603050405020304" pitchFamily="18" charset="0"/>
              </a:rPr>
              <a:t>:</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An enhancement of data protection system for secret communication using reserve room in encrypted images based on </a:t>
            </a:r>
            <a:r>
              <a:rPr lang="en-IN" sz="2400" dirty="0" smtClean="0">
                <a:latin typeface="Times New Roman" panose="02020603050405020304" pitchFamily="18" charset="0"/>
                <a:cs typeface="Times New Roman" panose="02020603050405020304" pitchFamily="18" charset="0"/>
              </a:rPr>
              <a:t>color co-ordination and gray scale variation. </a:t>
            </a:r>
            <a:r>
              <a:rPr lang="en-IN" sz="2400" dirty="0">
                <a:latin typeface="Times New Roman" panose="02020603050405020304" pitchFamily="18" charset="0"/>
                <a:cs typeface="Times New Roman" panose="02020603050405020304" pitchFamily="18" charset="0"/>
              </a:rPr>
              <a:t>The Selective embedding is utilized in this method to determine host signal samples suitable for data hiding. </a:t>
            </a:r>
          </a:p>
          <a:p>
            <a:pPr algn="just"/>
            <a:r>
              <a:rPr lang="en-IN" sz="2400" dirty="0" smtClean="0">
                <a:latin typeface="Times New Roman" panose="02020603050405020304" pitchFamily="18" charset="0"/>
                <a:cs typeface="Times New Roman" panose="02020603050405020304" pitchFamily="18" charset="0"/>
              </a:rPr>
              <a:t>Gray Scale variation is prefered over a complete image so that there is no loss in bits while transmission. Gray scale is an object or an entity of an image. Here a complete image is consiederd rather than a gray scale entity as the image is sharp and descriptors can be used for the luminance channel Such as SURF(speeded up robust features) the applications operate only on luminance channels. The color image is converted to a gray image as the it reduces the computation cost.  </a:t>
            </a:r>
            <a:endParaRPr lang="en-IN"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078734" y="6103173"/>
            <a:ext cx="4650004" cy="307777"/>
          </a:xfrm>
          <a:prstGeom prst="rect">
            <a:avLst/>
          </a:prstGeom>
          <a:noFill/>
        </p:spPr>
        <p:txBody>
          <a:bodyPr wrap="square" rtlCol="0">
            <a:spAutoFit/>
          </a:bodyPr>
          <a:lstStyle/>
          <a:p>
            <a:r>
              <a:rPr lang="en-US" sz="1400" dirty="0" smtClean="0">
                <a:latin typeface="Times New Roman"/>
                <a:cs typeface="Times New Roman"/>
              </a:rPr>
              <a:t>SRM INSTITUTE OF SCIENCE AND TECHNOLOGY-CSE</a:t>
            </a:r>
            <a:endParaRPr lang="en-US" sz="1400" dirty="0">
              <a:latin typeface="Times New Roman"/>
              <a:cs typeface="Times New Roman"/>
            </a:endParaRPr>
          </a:p>
        </p:txBody>
      </p:sp>
      <p:sp>
        <p:nvSpPr>
          <p:cNvPr id="5" name="TextBox 4"/>
          <p:cNvSpPr txBox="1"/>
          <p:nvPr/>
        </p:nvSpPr>
        <p:spPr>
          <a:xfrm>
            <a:off x="10873763" y="6061641"/>
            <a:ext cx="709912" cy="307777"/>
          </a:xfrm>
          <a:prstGeom prst="rect">
            <a:avLst/>
          </a:prstGeom>
          <a:noFill/>
        </p:spPr>
        <p:txBody>
          <a:bodyPr wrap="square" rtlCol="0">
            <a:spAutoFit/>
          </a:bodyPr>
          <a:lstStyle/>
          <a:p>
            <a:r>
              <a:rPr lang="en-US" sz="1400" dirty="0" smtClean="0"/>
              <a:t>2/13</a:t>
            </a:r>
            <a:endParaRPr lang="en-US" sz="1400" dirty="0"/>
          </a:p>
        </p:txBody>
      </p:sp>
    </p:spTree>
    <p:extLst>
      <p:ext uri="{BB962C8B-B14F-4D97-AF65-F5344CB8AC3E}">
        <p14:creationId xmlns:p14="http://schemas.microsoft.com/office/powerpoint/2010/main" val="392254441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Extracted Data</a:t>
            </a:r>
            <a:endParaRPr lang="en-IN"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38200" y="1807401"/>
            <a:ext cx="7739130" cy="4505325"/>
          </a:xfrm>
          <a:prstGeom prst="rect">
            <a:avLst/>
          </a:prstGeom>
        </p:spPr>
      </p:pic>
    </p:spTree>
    <p:extLst>
      <p:ext uri="{BB962C8B-B14F-4D97-AF65-F5344CB8AC3E}">
        <p14:creationId xmlns:p14="http://schemas.microsoft.com/office/powerpoint/2010/main" val="3398336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788" y="650239"/>
            <a:ext cx="10515600" cy="1325563"/>
          </a:xfrm>
        </p:spPr>
        <p:txBody>
          <a:bodyPr/>
          <a:lstStyle/>
          <a:p>
            <a:r>
              <a:rPr lang="en-US" dirty="0" smtClean="0"/>
              <a:t> Conclusion </a:t>
            </a:r>
            <a:endParaRPr lang="en-US" dirty="0"/>
          </a:p>
        </p:txBody>
      </p:sp>
      <p:sp>
        <p:nvSpPr>
          <p:cNvPr id="3" name="Content Placeholder 2"/>
          <p:cNvSpPr>
            <a:spLocks noGrp="1"/>
          </p:cNvSpPr>
          <p:nvPr>
            <p:ph idx="1"/>
          </p:nvPr>
        </p:nvSpPr>
        <p:spPr>
          <a:xfrm>
            <a:off x="966788" y="1975802"/>
            <a:ext cx="10515600" cy="4351338"/>
          </a:xfrm>
        </p:spPr>
        <p:txBody>
          <a:bodyPr/>
          <a:lstStyle/>
          <a:p>
            <a:r>
              <a:rPr lang="en-US" dirty="0" smtClean="0"/>
              <a:t>Using a complete image instead of gray scale variation</a:t>
            </a:r>
          </a:p>
          <a:p>
            <a:r>
              <a:rPr lang="en-US" dirty="0" smtClean="0"/>
              <a:t>Using RC7 Algorithm with an error control method</a:t>
            </a:r>
          </a:p>
          <a:p>
            <a:r>
              <a:rPr lang="en-US" dirty="0" smtClean="0"/>
              <a:t>Done research on 1 Bin MPE2 algorithm which can be used to detect the error while finding the difference between pixel frames or vector difference.</a:t>
            </a:r>
            <a:endParaRPr lang="en-US" dirty="0"/>
          </a:p>
        </p:txBody>
      </p:sp>
      <p:sp>
        <p:nvSpPr>
          <p:cNvPr id="6" name="TextBox 5"/>
          <p:cNvSpPr txBox="1"/>
          <p:nvPr/>
        </p:nvSpPr>
        <p:spPr>
          <a:xfrm>
            <a:off x="9334818" y="5972688"/>
            <a:ext cx="782320" cy="307777"/>
          </a:xfrm>
          <a:prstGeom prst="rect">
            <a:avLst/>
          </a:prstGeom>
          <a:noFill/>
        </p:spPr>
        <p:txBody>
          <a:bodyPr wrap="square" rtlCol="0">
            <a:spAutoFit/>
          </a:bodyPr>
          <a:lstStyle/>
          <a:p>
            <a:r>
              <a:rPr lang="en-US" sz="1400" smtClean="0"/>
              <a:t>12/13</a:t>
            </a:r>
            <a:endParaRPr lang="en-US" sz="1400" dirty="0"/>
          </a:p>
        </p:txBody>
      </p:sp>
      <p:sp>
        <p:nvSpPr>
          <p:cNvPr id="8" name="TextBox 7"/>
          <p:cNvSpPr txBox="1"/>
          <p:nvPr/>
        </p:nvSpPr>
        <p:spPr>
          <a:xfrm>
            <a:off x="4251108" y="5968562"/>
            <a:ext cx="4771924" cy="307777"/>
          </a:xfrm>
          <a:prstGeom prst="rect">
            <a:avLst/>
          </a:prstGeom>
          <a:noFill/>
        </p:spPr>
        <p:txBody>
          <a:bodyPr wrap="square" rtlCol="0">
            <a:spAutoFit/>
          </a:bodyPr>
          <a:lstStyle/>
          <a:p>
            <a:r>
              <a:rPr lang="en-US" sz="1400" dirty="0" smtClean="0">
                <a:latin typeface="Times New Roman"/>
                <a:cs typeface="Times New Roman"/>
              </a:rPr>
              <a:t>SRM INSTITUTE OF SCIENCE AND TECHNOLOGY-CSE</a:t>
            </a:r>
            <a:endParaRPr lang="en-US" sz="1400" dirty="0">
              <a:latin typeface="Times New Roman"/>
              <a:cs typeface="Times New Roman"/>
            </a:endParaRPr>
          </a:p>
        </p:txBody>
      </p:sp>
    </p:spTree>
    <p:extLst>
      <p:ext uri="{BB962C8B-B14F-4D97-AF65-F5344CB8AC3E}">
        <p14:creationId xmlns:p14="http://schemas.microsoft.com/office/powerpoint/2010/main" val="2281698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27850"/>
            <a:ext cx="8229600" cy="743712"/>
          </a:xfrm>
        </p:spPr>
        <p:txBody>
          <a:bodyPr>
            <a:normAutofit/>
          </a:bodyPr>
          <a:lstStyle/>
          <a:p>
            <a:pPr algn="l"/>
            <a:r>
              <a:rPr lang="en-US" sz="3200" b="1" dirty="0">
                <a:latin typeface="Times New Roman" pitchFamily="18" charset="0"/>
                <a:cs typeface="Times New Roman" pitchFamily="18" charset="0"/>
              </a:rPr>
              <a:t>References</a:t>
            </a:r>
          </a:p>
        </p:txBody>
      </p:sp>
      <p:sp>
        <p:nvSpPr>
          <p:cNvPr id="3" name="Content Placeholder 2"/>
          <p:cNvSpPr>
            <a:spLocks noGrp="1"/>
          </p:cNvSpPr>
          <p:nvPr>
            <p:ph idx="1"/>
          </p:nvPr>
        </p:nvSpPr>
        <p:spPr>
          <a:xfrm>
            <a:off x="1905000" y="1143000"/>
            <a:ext cx="8229600" cy="5334000"/>
          </a:xfrm>
        </p:spPr>
        <p:txBody>
          <a:bodyPr>
            <a:noAutofit/>
          </a:bodyPr>
          <a:lstStyle/>
          <a:p>
            <a:pPr algn="just">
              <a:buNone/>
            </a:pPr>
            <a:r>
              <a:rPr lang="en-US" sz="2100" dirty="0">
                <a:latin typeface="Times New Roman" pitchFamily="18" charset="0"/>
                <a:cs typeface="Times New Roman" pitchFamily="18" charset="0"/>
              </a:rPr>
              <a:t>[1] J. </a:t>
            </a:r>
            <a:r>
              <a:rPr lang="en-US" sz="2100" dirty="0" err="1">
                <a:latin typeface="Times New Roman" pitchFamily="18" charset="0"/>
                <a:cs typeface="Times New Roman" pitchFamily="18" charset="0"/>
              </a:rPr>
              <a:t>Fridrich</a:t>
            </a:r>
            <a:r>
              <a:rPr lang="en-US" sz="2100" dirty="0">
                <a:latin typeface="Times New Roman" pitchFamily="18" charset="0"/>
                <a:cs typeface="Times New Roman" pitchFamily="18" charset="0"/>
              </a:rPr>
              <a:t> and M. </a:t>
            </a:r>
            <a:r>
              <a:rPr lang="en-US" sz="2100" dirty="0" err="1">
                <a:latin typeface="Times New Roman" pitchFamily="18" charset="0"/>
                <a:cs typeface="Times New Roman" pitchFamily="18" charset="0"/>
              </a:rPr>
              <a:t>Goljan</a:t>
            </a:r>
            <a:r>
              <a:rPr lang="en-US" sz="2100" dirty="0">
                <a:latin typeface="Times New Roman" pitchFamily="18" charset="0"/>
                <a:cs typeface="Times New Roman" pitchFamily="18" charset="0"/>
              </a:rPr>
              <a:t>, “Lossless data embedding for all image formats,” in Proc. SPIE Proc. Photonics West, Electronic Imaging, Security and Watermarking of Multimedia Contents, San Jose, CA, USA, Jan. 2002, vol. 4675, pp. 572–583. </a:t>
            </a:r>
            <a:endParaRPr lang="en-IN" sz="2100" dirty="0">
              <a:latin typeface="Times New Roman" pitchFamily="18" charset="0"/>
              <a:cs typeface="Times New Roman" pitchFamily="18" charset="0"/>
            </a:endParaRPr>
          </a:p>
          <a:p>
            <a:pPr algn="just">
              <a:buNone/>
            </a:pPr>
            <a:r>
              <a:rPr lang="en-US" sz="2100" dirty="0">
                <a:latin typeface="Times New Roman" pitchFamily="18" charset="0"/>
                <a:cs typeface="Times New Roman" pitchFamily="18" charset="0"/>
              </a:rPr>
              <a:t>[2] V. </a:t>
            </a:r>
            <a:r>
              <a:rPr lang="en-US" sz="2100" dirty="0" err="1">
                <a:latin typeface="Times New Roman" pitchFamily="18" charset="0"/>
                <a:cs typeface="Times New Roman" pitchFamily="18" charset="0"/>
              </a:rPr>
              <a:t>Sachnev</a:t>
            </a:r>
            <a:r>
              <a:rPr lang="en-US" sz="2100" dirty="0">
                <a:latin typeface="Times New Roman" pitchFamily="18" charset="0"/>
                <a:cs typeface="Times New Roman" pitchFamily="18" charset="0"/>
              </a:rPr>
              <a:t>, H. J. Kim, J. Nam, S. Suresh, and Y.-Q. Shi, “Reversible watermarking algorithm using sorting and prediction,” IEEE Trans. Circuits Syst. Video Technol., vol. 19, no. 7, pp. 989–999, Jul. 2009. </a:t>
            </a:r>
            <a:endParaRPr lang="en-IN" sz="2100" dirty="0">
              <a:latin typeface="Times New Roman" pitchFamily="18" charset="0"/>
              <a:cs typeface="Times New Roman" pitchFamily="18" charset="0"/>
            </a:endParaRPr>
          </a:p>
          <a:p>
            <a:pPr algn="just">
              <a:buNone/>
            </a:pPr>
            <a:r>
              <a:rPr lang="en-US" sz="2100" dirty="0">
                <a:latin typeface="Times New Roman" pitchFamily="18" charset="0"/>
                <a:cs typeface="Times New Roman" pitchFamily="18" charset="0"/>
              </a:rPr>
              <a:t>[3] F. M. </a:t>
            </a:r>
            <a:r>
              <a:rPr lang="en-US" sz="2100" dirty="0" err="1">
                <a:latin typeface="Times New Roman" pitchFamily="18" charset="0"/>
                <a:cs typeface="Times New Roman" pitchFamily="18" charset="0"/>
              </a:rPr>
              <a:t>Willems</a:t>
            </a:r>
            <a:r>
              <a:rPr lang="en-US" sz="2100" dirty="0">
                <a:latin typeface="Times New Roman" pitchFamily="18" charset="0"/>
                <a:cs typeface="Times New Roman" pitchFamily="18" charset="0"/>
              </a:rPr>
              <a:t> and T. </a:t>
            </a:r>
            <a:r>
              <a:rPr lang="en-US" sz="2100" dirty="0" err="1">
                <a:latin typeface="Times New Roman" pitchFamily="18" charset="0"/>
                <a:cs typeface="Times New Roman" pitchFamily="18" charset="0"/>
              </a:rPr>
              <a:t>Kalker</a:t>
            </a:r>
            <a:r>
              <a:rPr lang="en-US" sz="2100" dirty="0">
                <a:latin typeface="Times New Roman" pitchFamily="18" charset="0"/>
                <a:cs typeface="Times New Roman" pitchFamily="18" charset="0"/>
              </a:rPr>
              <a:t>. “Coding theorems for reversible embedding.” DIMACS Series in Discrete Mathematics and Theoretical Computer Science, vol. 66, pp.61-78, 2004. </a:t>
            </a:r>
            <a:endParaRPr lang="en-IN" sz="2100" dirty="0">
              <a:latin typeface="Times New Roman" pitchFamily="18" charset="0"/>
              <a:cs typeface="Times New Roman" pitchFamily="18" charset="0"/>
            </a:endParaRPr>
          </a:p>
          <a:p>
            <a:pPr algn="just">
              <a:buNone/>
            </a:pPr>
            <a:r>
              <a:rPr lang="en-US" sz="2100" dirty="0">
                <a:latin typeface="Times New Roman" pitchFamily="18" charset="0"/>
                <a:cs typeface="Times New Roman" pitchFamily="18" charset="0"/>
              </a:rPr>
              <a:t>[4] J. Tian, “Reversible data embedding using a difference expansion,” IEEE Trans. Circuits Syst. Video Technol., vol. 13, no. 8, pp. 890–896, Aug. 2003. </a:t>
            </a:r>
            <a:endParaRPr lang="en-IN" sz="2100" dirty="0">
              <a:latin typeface="Times New Roman" pitchFamily="18" charset="0"/>
              <a:cs typeface="Times New Roman" pitchFamily="18" charset="0"/>
            </a:endParaRPr>
          </a:p>
          <a:p>
            <a:pPr algn="just">
              <a:buNone/>
            </a:pPr>
            <a:r>
              <a:rPr lang="en-US" sz="2100" dirty="0">
                <a:latin typeface="Times New Roman" pitchFamily="18" charset="0"/>
                <a:cs typeface="Times New Roman" pitchFamily="18" charset="0"/>
              </a:rPr>
              <a:t>[5] Z. Ni, Y. Shi, N. </a:t>
            </a:r>
            <a:r>
              <a:rPr lang="en-US" sz="2100" dirty="0" err="1">
                <a:latin typeface="Times New Roman" pitchFamily="18" charset="0"/>
                <a:cs typeface="Times New Roman" pitchFamily="18" charset="0"/>
              </a:rPr>
              <a:t>Ansari</a:t>
            </a:r>
            <a:r>
              <a:rPr lang="en-US" sz="2100" dirty="0">
                <a:latin typeface="Times New Roman" pitchFamily="18" charset="0"/>
                <a:cs typeface="Times New Roman" pitchFamily="18" charset="0"/>
              </a:rPr>
              <a:t>, et al., “Reversible data hiding,” IEEE Trans. Circuits Syst. Video Technol., vol. 16, no. 3, pp. 354–362, Mar. 2006. </a:t>
            </a:r>
            <a:endParaRPr lang="en-IN" sz="2100" dirty="0">
              <a:latin typeface="Times New Roman" pitchFamily="18" charset="0"/>
              <a:cs typeface="Times New Roman" pitchFamily="18" charset="0"/>
            </a:endParaRPr>
          </a:p>
        </p:txBody>
      </p:sp>
      <p:sp>
        <p:nvSpPr>
          <p:cNvPr id="7" name="TextBox 6"/>
          <p:cNvSpPr txBox="1"/>
          <p:nvPr/>
        </p:nvSpPr>
        <p:spPr>
          <a:xfrm>
            <a:off x="4551146" y="6323111"/>
            <a:ext cx="4771924" cy="307777"/>
          </a:xfrm>
          <a:prstGeom prst="rect">
            <a:avLst/>
          </a:prstGeom>
          <a:noFill/>
        </p:spPr>
        <p:txBody>
          <a:bodyPr wrap="square" rtlCol="0">
            <a:spAutoFit/>
          </a:bodyPr>
          <a:lstStyle/>
          <a:p>
            <a:r>
              <a:rPr lang="en-US" sz="1400" dirty="0" smtClean="0">
                <a:latin typeface="Times New Roman"/>
                <a:cs typeface="Times New Roman"/>
              </a:rPr>
              <a:t>SRM INSTITUTE OF SCIENCE AND TECHNOLOGY-CSE</a:t>
            </a:r>
            <a:endParaRPr lang="en-US" sz="1400" dirty="0">
              <a:latin typeface="Times New Roman"/>
              <a:cs typeface="Times New Roman"/>
            </a:endParaRPr>
          </a:p>
        </p:txBody>
      </p:sp>
      <p:sp>
        <p:nvSpPr>
          <p:cNvPr id="4" name="TextBox 3"/>
          <p:cNvSpPr txBox="1"/>
          <p:nvPr/>
        </p:nvSpPr>
        <p:spPr>
          <a:xfrm>
            <a:off x="9541669" y="6323110"/>
            <a:ext cx="1185862" cy="307777"/>
          </a:xfrm>
          <a:prstGeom prst="rect">
            <a:avLst/>
          </a:prstGeom>
          <a:noFill/>
        </p:spPr>
        <p:txBody>
          <a:bodyPr wrap="square" rtlCol="0">
            <a:spAutoFit/>
          </a:bodyPr>
          <a:lstStyle/>
          <a:p>
            <a:r>
              <a:rPr lang="en-US" sz="1400" smtClean="0"/>
              <a:t>13/13</a:t>
            </a:r>
            <a:endParaRPr lang="en-US" sz="1400"/>
          </a:p>
        </p:txBody>
      </p:sp>
    </p:spTree>
    <p:extLst>
      <p:ext uri="{BB962C8B-B14F-4D97-AF65-F5344CB8AC3E}">
        <p14:creationId xmlns:p14="http://schemas.microsoft.com/office/powerpoint/2010/main" val="2826742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Existing Methods:</a:t>
            </a: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22401"/>
            <a:ext cx="10515600" cy="1452879"/>
          </a:xfrm>
        </p:spPr>
        <p:txBody>
          <a:bodyPr/>
          <a:lstStyle/>
          <a:p>
            <a:pPr marL="0" lvl="0" indent="0">
              <a:buNone/>
            </a:pPr>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Direct bit replacement Process </a:t>
            </a:r>
            <a:endParaRPr lang="en-US" sz="2400" dirty="0" smtClean="0">
              <a:latin typeface="Times New Roman" panose="02020603050405020304" pitchFamily="18" charset="0"/>
              <a:cs typeface="Times New Roman" panose="02020603050405020304" pitchFamily="18" charset="0"/>
            </a:endParaRPr>
          </a:p>
          <a:p>
            <a:pPr lvl="0"/>
            <a:r>
              <a:rPr lang="en-US" sz="2400" dirty="0" smtClean="0">
                <a:latin typeface="Times New Roman" panose="02020603050405020304" pitchFamily="18" charset="0"/>
                <a:cs typeface="Times New Roman" panose="02020603050405020304" pitchFamily="18" charset="0"/>
              </a:rPr>
              <a:t>Reverse data hiding using RC7  algorithm </a:t>
            </a:r>
          </a:p>
          <a:p>
            <a:pPr lvl="0"/>
            <a:endParaRPr lang="en-IN" sz="2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9511348" y="6146800"/>
            <a:ext cx="640080" cy="307777"/>
          </a:xfrm>
          <a:prstGeom prst="rect">
            <a:avLst/>
          </a:prstGeom>
          <a:noFill/>
        </p:spPr>
        <p:txBody>
          <a:bodyPr wrap="square" rtlCol="0">
            <a:spAutoFit/>
          </a:bodyPr>
          <a:lstStyle/>
          <a:p>
            <a:r>
              <a:rPr lang="en-US" sz="1400" dirty="0" smtClean="0"/>
              <a:t>3/13</a:t>
            </a:r>
            <a:endParaRPr lang="en-US" sz="1400" dirty="0"/>
          </a:p>
        </p:txBody>
      </p:sp>
      <p:sp>
        <p:nvSpPr>
          <p:cNvPr id="9" name="TextBox 8"/>
          <p:cNvSpPr txBox="1"/>
          <p:nvPr/>
        </p:nvSpPr>
        <p:spPr>
          <a:xfrm>
            <a:off x="4564481" y="6146801"/>
            <a:ext cx="4812564" cy="307777"/>
          </a:xfrm>
          <a:prstGeom prst="rect">
            <a:avLst/>
          </a:prstGeom>
          <a:noFill/>
        </p:spPr>
        <p:txBody>
          <a:bodyPr wrap="square" rtlCol="0">
            <a:spAutoFit/>
          </a:bodyPr>
          <a:lstStyle/>
          <a:p>
            <a:r>
              <a:rPr lang="en-US" sz="1400" dirty="0" smtClean="0">
                <a:latin typeface="Times New Roman"/>
                <a:cs typeface="Times New Roman"/>
              </a:rPr>
              <a:t>SRM INSTITUTE OF SCIENCE AND TECHNOLOGY-CSE</a:t>
            </a:r>
            <a:endParaRPr lang="en-US" sz="1400" dirty="0">
              <a:latin typeface="Times New Roman"/>
              <a:cs typeface="Times New Roman"/>
            </a:endParaRPr>
          </a:p>
        </p:txBody>
      </p:sp>
      <p:sp>
        <p:nvSpPr>
          <p:cNvPr id="6" name="Title 1"/>
          <p:cNvSpPr txBox="1">
            <a:spLocks/>
          </p:cNvSpPr>
          <p:nvPr/>
        </p:nvSpPr>
        <p:spPr>
          <a:xfrm>
            <a:off x="838200" y="2773681"/>
            <a:ext cx="10515600" cy="1158875"/>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sz="3900" b="1" dirty="0" smtClean="0">
                <a:latin typeface="Times New Roman" panose="02020603050405020304" pitchFamily="18" charset="0"/>
                <a:cs typeface="Times New Roman" panose="02020603050405020304" pitchFamily="18" charset="0"/>
              </a:rPr>
              <a:t> Drawbacks:</a:t>
            </a:r>
            <a:br>
              <a:rPr lang="en-IN" sz="3900" b="1" dirty="0" smtClean="0">
                <a:latin typeface="Times New Roman" panose="02020603050405020304" pitchFamily="18" charset="0"/>
                <a:cs typeface="Times New Roman" panose="02020603050405020304" pitchFamily="18" charset="0"/>
              </a:rPr>
            </a:br>
            <a:endParaRPr lang="en-IN" sz="3900" b="1" dirty="0">
              <a:latin typeface="Times New Roman" panose="02020603050405020304" pitchFamily="18" charset="0"/>
              <a:cs typeface="Times New Roman" panose="02020603050405020304" pitchFamily="18" charset="0"/>
            </a:endParaRPr>
          </a:p>
        </p:txBody>
      </p:sp>
      <p:sp>
        <p:nvSpPr>
          <p:cNvPr id="8" name="Content Placeholder 2"/>
          <p:cNvSpPr txBox="1">
            <a:spLocks/>
          </p:cNvSpPr>
          <p:nvPr/>
        </p:nvSpPr>
        <p:spPr>
          <a:xfrm>
            <a:off x="838200" y="3677921"/>
            <a:ext cx="10515600" cy="166623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 </a:t>
            </a:r>
          </a:p>
          <a:p>
            <a:pPr lvl="0"/>
            <a:r>
              <a:rPr lang="en-US" sz="2400" dirty="0">
                <a:latin typeface="Times New Roman" panose="02020603050405020304" pitchFamily="18" charset="0"/>
                <a:cs typeface="Times New Roman" panose="02020603050405020304" pitchFamily="18" charset="0"/>
              </a:rPr>
              <a:t>Embedding Robustness is less</a:t>
            </a:r>
            <a:endParaRPr lang="en-IN" sz="2400" dirty="0">
              <a:latin typeface="Times New Roman" panose="02020603050405020304" pitchFamily="18" charset="0"/>
              <a:cs typeface="Times New Roman" panose="02020603050405020304" pitchFamily="18" charset="0"/>
            </a:endParaRPr>
          </a:p>
          <a:p>
            <a:pPr lvl="0"/>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Edge information loss due to ringing artifact.</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Low hiding capacity &amp; low security</a:t>
            </a:r>
            <a:endParaRPr lang="en-IN" sz="24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80340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79463"/>
            <a:ext cx="10515600" cy="1325563"/>
          </a:xfrm>
        </p:spPr>
        <p:txBody>
          <a:bodyPr>
            <a:normAutofit/>
          </a:bodyPr>
          <a:lstStyle/>
          <a:p>
            <a:r>
              <a:rPr lang="en-IN" sz="3200" b="1" dirty="0">
                <a:latin typeface="Times New Roman" panose="02020603050405020304" pitchFamily="18" charset="0"/>
                <a:cs typeface="Times New Roman" panose="02020603050405020304" pitchFamily="18" charset="0"/>
              </a:rPr>
              <a:t>Proposed Method:</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95145"/>
            <a:ext cx="10515600" cy="3071495"/>
          </a:xfrm>
        </p:spPr>
        <p:txBody>
          <a:bodyPr>
            <a:normAutofit/>
          </a:bodyPr>
          <a:lstStyle/>
          <a:p>
            <a:pPr algn="just"/>
            <a:r>
              <a:rPr lang="en-IN" sz="2400" dirty="0">
                <a:latin typeface="Times New Roman" panose="02020603050405020304" pitchFamily="18" charset="0"/>
                <a:cs typeface="Times New Roman" panose="02020603050405020304" pitchFamily="18" charset="0"/>
              </a:rPr>
              <a:t>The Image Steganography technique is based on</a:t>
            </a:r>
            <a:r>
              <a:rPr lang="en-I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To overcome noise in the media by proposing a difference expansion algorithm </a:t>
            </a:r>
            <a:endParaRPr lang="en-IN"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Audio hiding process </a:t>
            </a:r>
          </a:p>
          <a:p>
            <a:pPr algn="just"/>
            <a:r>
              <a:rPr lang="en-US" sz="2400" dirty="0" smtClean="0">
                <a:latin typeface="Times New Roman" panose="02020603050405020304" pitchFamily="18" charset="0"/>
                <a:cs typeface="Times New Roman" panose="02020603050405020304" pitchFamily="18" charset="0"/>
              </a:rPr>
              <a:t>Finding the difference between the significant pixel pair or the vectors which can also improve the efficiency and the compressibility of the location map.  </a:t>
            </a:r>
            <a:endParaRPr lang="en-IN"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370522" y="6046392"/>
            <a:ext cx="734661" cy="307777"/>
          </a:xfrm>
          <a:prstGeom prst="rect">
            <a:avLst/>
          </a:prstGeom>
          <a:noFill/>
        </p:spPr>
        <p:txBody>
          <a:bodyPr wrap="square" rtlCol="0">
            <a:spAutoFit/>
          </a:bodyPr>
          <a:lstStyle/>
          <a:p>
            <a:r>
              <a:rPr lang="en-US" sz="1400" dirty="0" smtClean="0"/>
              <a:t>4/13</a:t>
            </a:r>
            <a:endParaRPr lang="en-US" sz="1400" dirty="0"/>
          </a:p>
        </p:txBody>
      </p:sp>
      <p:sp>
        <p:nvSpPr>
          <p:cNvPr id="6" name="TextBox 5"/>
          <p:cNvSpPr txBox="1"/>
          <p:nvPr/>
        </p:nvSpPr>
        <p:spPr>
          <a:xfrm>
            <a:off x="4436846" y="6055420"/>
            <a:ext cx="4771924" cy="307777"/>
          </a:xfrm>
          <a:prstGeom prst="rect">
            <a:avLst/>
          </a:prstGeom>
          <a:noFill/>
        </p:spPr>
        <p:txBody>
          <a:bodyPr wrap="square" rtlCol="0">
            <a:spAutoFit/>
          </a:bodyPr>
          <a:lstStyle/>
          <a:p>
            <a:r>
              <a:rPr lang="en-US" sz="1400" dirty="0" smtClean="0">
                <a:latin typeface="Times New Roman"/>
                <a:cs typeface="Times New Roman"/>
              </a:rPr>
              <a:t>SRM INSTITUTE OF SCIENCE AND TECHNOLOGY-CSE</a:t>
            </a:r>
            <a:endParaRPr lang="en-US" sz="1400" dirty="0">
              <a:latin typeface="Times New Roman"/>
              <a:cs typeface="Times New Roman"/>
            </a:endParaRPr>
          </a:p>
        </p:txBody>
      </p:sp>
    </p:spTree>
    <p:extLst>
      <p:ext uri="{BB962C8B-B14F-4D97-AF65-F5344CB8AC3E}">
        <p14:creationId xmlns:p14="http://schemas.microsoft.com/office/powerpoint/2010/main" val="3158912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5163"/>
            <a:ext cx="10515600" cy="1325563"/>
          </a:xfrm>
        </p:spPr>
        <p:txBody>
          <a:bodyPr>
            <a:normAutofit fontScale="90000"/>
          </a:bodyPr>
          <a:lstStyle/>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Advantages:</a:t>
            </a: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125662"/>
            <a:ext cx="10515600" cy="1334135"/>
          </a:xfrm>
        </p:spPr>
        <p:txBody>
          <a:bodyPr/>
          <a:lstStyle/>
          <a:p>
            <a:pPr lvl="0"/>
            <a:r>
              <a:rPr lang="en-US" sz="2400" dirty="0">
                <a:latin typeface="Times New Roman" panose="02020603050405020304" pitchFamily="18" charset="0"/>
                <a:cs typeface="Times New Roman" panose="02020603050405020304" pitchFamily="18" charset="0"/>
              </a:rPr>
              <a:t>High hiding Capacity &amp; High Robustness</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Less degradation in Image quality during hiding </a:t>
            </a:r>
            <a:endParaRPr lang="en-IN" sz="24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223732" y="5909555"/>
            <a:ext cx="4771924" cy="307777"/>
          </a:xfrm>
          <a:prstGeom prst="rect">
            <a:avLst/>
          </a:prstGeom>
          <a:noFill/>
        </p:spPr>
        <p:txBody>
          <a:bodyPr wrap="square" rtlCol="0">
            <a:spAutoFit/>
          </a:bodyPr>
          <a:lstStyle/>
          <a:p>
            <a:r>
              <a:rPr lang="en-US" sz="1400" dirty="0" smtClean="0">
                <a:latin typeface="Times New Roman"/>
                <a:cs typeface="Times New Roman"/>
              </a:rPr>
              <a:t>SRM INSTITUTE OF SCIENCE AND TECHNOLOGY-CSE</a:t>
            </a:r>
            <a:endParaRPr lang="en-US" sz="1400" dirty="0">
              <a:latin typeface="Times New Roman"/>
              <a:cs typeface="Times New Roman"/>
            </a:endParaRPr>
          </a:p>
        </p:txBody>
      </p:sp>
      <p:sp>
        <p:nvSpPr>
          <p:cNvPr id="10" name="TextBox 9"/>
          <p:cNvSpPr txBox="1"/>
          <p:nvPr/>
        </p:nvSpPr>
        <p:spPr>
          <a:xfrm>
            <a:off x="10335879" y="5847822"/>
            <a:ext cx="971550" cy="307777"/>
          </a:xfrm>
          <a:prstGeom prst="rect">
            <a:avLst/>
          </a:prstGeom>
          <a:noFill/>
        </p:spPr>
        <p:txBody>
          <a:bodyPr wrap="square" rtlCol="0">
            <a:spAutoFit/>
          </a:bodyPr>
          <a:lstStyle/>
          <a:p>
            <a:r>
              <a:rPr lang="en-US" sz="1400" dirty="0" smtClean="0"/>
              <a:t>5/13</a:t>
            </a:r>
            <a:endParaRPr lang="en-US" sz="1400" dirty="0"/>
          </a:p>
        </p:txBody>
      </p:sp>
    </p:spTree>
    <p:extLst>
      <p:ext uri="{BB962C8B-B14F-4D97-AF65-F5344CB8AC3E}">
        <p14:creationId xmlns:p14="http://schemas.microsoft.com/office/powerpoint/2010/main" val="2721433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787" y="736600"/>
            <a:ext cx="10515600" cy="1325563"/>
          </a:xfrm>
        </p:spPr>
        <p:txBody>
          <a:bodyPr>
            <a:normAutofit/>
          </a:bodyPr>
          <a:lstStyle/>
          <a:p>
            <a:r>
              <a:rPr lang="en-US" sz="3200" b="1" dirty="0" smtClean="0">
                <a:latin typeface="Times New Roman"/>
                <a:cs typeface="Times New Roman"/>
              </a:rPr>
              <a:t>1 Bin/2 Bin MPE2 Algorithm</a:t>
            </a:r>
            <a:endParaRPr lang="en-US" sz="3200" b="1" dirty="0">
              <a:latin typeface="Times New Roman"/>
              <a:cs typeface="Times New Roman"/>
            </a:endParaRPr>
          </a:p>
        </p:txBody>
      </p:sp>
      <p:sp>
        <p:nvSpPr>
          <p:cNvPr id="3" name="Content Placeholder 2"/>
          <p:cNvSpPr>
            <a:spLocks noGrp="1"/>
          </p:cNvSpPr>
          <p:nvPr>
            <p:ph idx="1"/>
          </p:nvPr>
        </p:nvSpPr>
        <p:spPr>
          <a:xfrm>
            <a:off x="838200" y="2197100"/>
            <a:ext cx="10515600" cy="2502535"/>
          </a:xfrm>
        </p:spPr>
        <p:txBody>
          <a:bodyPr>
            <a:normAutofit lnSpcReduction="10000"/>
          </a:bodyPr>
          <a:lstStyle/>
          <a:p>
            <a:pPr algn="just"/>
            <a:r>
              <a:rPr lang="en-US" sz="2400" dirty="0" smtClean="0">
                <a:latin typeface="Times New Roman"/>
                <a:cs typeface="Times New Roman"/>
              </a:rPr>
              <a:t>This is a </a:t>
            </a:r>
            <a:r>
              <a:rPr lang="en-US" sz="2400" dirty="0">
                <a:latin typeface="Times New Roman"/>
                <a:cs typeface="Times New Roman"/>
              </a:rPr>
              <a:t>RDH algorithm that is based on the idea of employing two predictors to compute the predictions in order to take advantage of the different capabilities of different predictors. </a:t>
            </a:r>
            <a:endParaRPr lang="en-US" sz="2400" dirty="0" smtClean="0">
              <a:latin typeface="Times New Roman"/>
              <a:cs typeface="Times New Roman"/>
            </a:endParaRPr>
          </a:p>
          <a:p>
            <a:pPr algn="just"/>
            <a:r>
              <a:rPr lang="en-US" sz="2400" dirty="0" smtClean="0">
                <a:latin typeface="Times New Roman"/>
                <a:cs typeface="Times New Roman"/>
              </a:rPr>
              <a:t>This </a:t>
            </a:r>
            <a:r>
              <a:rPr lang="en-US" sz="2400" dirty="0">
                <a:latin typeface="Times New Roman"/>
                <a:cs typeface="Times New Roman"/>
              </a:rPr>
              <a:t>is expected to increase the prediction accuracy, hence, increasing the embedding capacity. </a:t>
            </a:r>
            <a:endParaRPr lang="en-US" sz="2400" dirty="0" smtClean="0">
              <a:latin typeface="Times New Roman"/>
              <a:cs typeface="Times New Roman"/>
            </a:endParaRPr>
          </a:p>
          <a:p>
            <a:pPr algn="just"/>
            <a:r>
              <a:rPr lang="en-US" sz="2400" dirty="0" smtClean="0">
                <a:latin typeface="Times New Roman"/>
                <a:cs typeface="Times New Roman"/>
              </a:rPr>
              <a:t>Additionally</a:t>
            </a:r>
            <a:r>
              <a:rPr lang="en-US" sz="2400" dirty="0">
                <a:latin typeface="Times New Roman"/>
                <a:cs typeface="Times New Roman"/>
              </a:rPr>
              <a:t>, and unlike the MPE </a:t>
            </a:r>
            <a:r>
              <a:rPr lang="en-US" sz="2400" dirty="0" smtClean="0">
                <a:latin typeface="Times New Roman"/>
                <a:cs typeface="Times New Roman"/>
              </a:rPr>
              <a:t>algorithm, </a:t>
            </a:r>
            <a:r>
              <a:rPr lang="en-US" sz="2400" dirty="0">
                <a:latin typeface="Times New Roman"/>
                <a:cs typeface="Times New Roman"/>
              </a:rPr>
              <a:t>the proposed algorithm uses one bin of the prediction errors histogram for embedding the data. </a:t>
            </a:r>
          </a:p>
          <a:p>
            <a:endParaRPr lang="en-US" dirty="0"/>
          </a:p>
        </p:txBody>
      </p:sp>
      <p:sp>
        <p:nvSpPr>
          <p:cNvPr id="7" name="TextBox 6"/>
          <p:cNvSpPr txBox="1"/>
          <p:nvPr/>
        </p:nvSpPr>
        <p:spPr>
          <a:xfrm>
            <a:off x="9423082" y="6042221"/>
            <a:ext cx="792480" cy="307777"/>
          </a:xfrm>
          <a:prstGeom prst="rect">
            <a:avLst/>
          </a:prstGeom>
          <a:noFill/>
        </p:spPr>
        <p:txBody>
          <a:bodyPr wrap="square" rtlCol="0">
            <a:spAutoFit/>
          </a:bodyPr>
          <a:lstStyle/>
          <a:p>
            <a:r>
              <a:rPr lang="en-US" sz="1400" dirty="0" smtClean="0"/>
              <a:t>7/13</a:t>
            </a:r>
            <a:endParaRPr lang="en-US" sz="1400" dirty="0"/>
          </a:p>
        </p:txBody>
      </p:sp>
      <p:sp>
        <p:nvSpPr>
          <p:cNvPr id="6" name="TextBox 5"/>
          <p:cNvSpPr txBox="1"/>
          <p:nvPr/>
        </p:nvSpPr>
        <p:spPr>
          <a:xfrm>
            <a:off x="4465420" y="6042222"/>
            <a:ext cx="4771924" cy="307777"/>
          </a:xfrm>
          <a:prstGeom prst="rect">
            <a:avLst/>
          </a:prstGeom>
          <a:noFill/>
        </p:spPr>
        <p:txBody>
          <a:bodyPr wrap="square" rtlCol="0">
            <a:spAutoFit/>
          </a:bodyPr>
          <a:lstStyle/>
          <a:p>
            <a:r>
              <a:rPr lang="en-US" sz="1400" dirty="0" smtClean="0">
                <a:latin typeface="Times New Roman"/>
                <a:cs typeface="Times New Roman"/>
              </a:rPr>
              <a:t>SRM INSTITUTE OF SCIENCE AND TECHNOLOGY-CSE</a:t>
            </a:r>
            <a:endParaRPr lang="en-US" sz="1400" dirty="0">
              <a:latin typeface="Times New Roman"/>
              <a:cs typeface="Times New Roman"/>
            </a:endParaRPr>
          </a:p>
        </p:txBody>
      </p:sp>
    </p:spTree>
    <p:extLst>
      <p:ext uri="{BB962C8B-B14F-4D97-AF65-F5344CB8AC3E}">
        <p14:creationId xmlns:p14="http://schemas.microsoft.com/office/powerpoint/2010/main" val="1250732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363" y="657226"/>
            <a:ext cx="10515600" cy="1168399"/>
          </a:xfrm>
        </p:spPr>
        <p:txBody>
          <a:bodyPr>
            <a:normAutofit/>
          </a:bodyPr>
          <a:lstStyle/>
          <a:p>
            <a:r>
              <a:rPr lang="en-US" sz="3200" b="1" dirty="0" smtClean="0">
                <a:latin typeface="Times New Roman"/>
                <a:cs typeface="Times New Roman"/>
              </a:rPr>
              <a:t>Pixels &amp; Color Coherence Vectors (ccv) Pseudo Steps</a:t>
            </a:r>
            <a:endParaRPr lang="en-US" sz="3200" b="1" dirty="0">
              <a:latin typeface="Times New Roman"/>
              <a:cs typeface="Times New Roman"/>
            </a:endParaRPr>
          </a:p>
        </p:txBody>
      </p:sp>
      <p:sp>
        <p:nvSpPr>
          <p:cNvPr id="3" name="Content Placeholder 2"/>
          <p:cNvSpPr>
            <a:spLocks noGrp="1"/>
          </p:cNvSpPr>
          <p:nvPr>
            <p:ph idx="1"/>
          </p:nvPr>
        </p:nvSpPr>
        <p:spPr>
          <a:xfrm>
            <a:off x="838200" y="1825625"/>
            <a:ext cx="10515600" cy="3101975"/>
          </a:xfrm>
        </p:spPr>
        <p:txBody>
          <a:bodyPr/>
          <a:lstStyle/>
          <a:p>
            <a:pPr algn="just"/>
            <a:r>
              <a:rPr lang="en-US" sz="2400" dirty="0" smtClean="0">
                <a:latin typeface="Times New Roman"/>
                <a:cs typeface="Times New Roman"/>
              </a:rPr>
              <a:t>Blur the image slightly by replacing the pixel values.</a:t>
            </a:r>
          </a:p>
          <a:p>
            <a:pPr algn="just"/>
            <a:r>
              <a:rPr lang="en-US" sz="2400" dirty="0" smtClean="0">
                <a:latin typeface="Times New Roman"/>
                <a:cs typeface="Times New Roman"/>
              </a:rPr>
              <a:t>Eliminates small variations between neighboring pixels.</a:t>
            </a:r>
          </a:p>
          <a:p>
            <a:pPr algn="just"/>
            <a:r>
              <a:rPr lang="en-US" sz="2400" dirty="0" smtClean="0">
                <a:latin typeface="Times New Roman"/>
                <a:cs typeface="Times New Roman"/>
              </a:rPr>
              <a:t>Discretize the color-space such that only n distinct colors.</a:t>
            </a:r>
          </a:p>
          <a:p>
            <a:pPr algn="just"/>
            <a:r>
              <a:rPr lang="en-US" sz="2400" dirty="0" smtClean="0">
                <a:latin typeface="Times New Roman"/>
                <a:cs typeface="Times New Roman"/>
              </a:rPr>
              <a:t>Classify the pixels in the given color bucket. </a:t>
            </a:r>
          </a:p>
          <a:p>
            <a:pPr algn="just"/>
            <a:r>
              <a:rPr lang="en-US" sz="2400" dirty="0" smtClean="0">
                <a:latin typeface="Times New Roman"/>
                <a:cs typeface="Times New Roman"/>
              </a:rPr>
              <a:t>Check the given value </a:t>
            </a:r>
            <a:r>
              <a:rPr lang="en-US" sz="2400" dirty="0" err="1" smtClean="0">
                <a:latin typeface="Times New Roman"/>
                <a:cs typeface="Times New Roman"/>
              </a:rPr>
              <a:t>τ</a:t>
            </a:r>
            <a:r>
              <a:rPr lang="en-US" sz="2400" dirty="0" smtClean="0">
                <a:latin typeface="Times New Roman"/>
                <a:cs typeface="Times New Roman"/>
              </a:rPr>
              <a:t> which is a constant. If the pixel value is less than tau then the given pixel is incoherent. </a:t>
            </a:r>
          </a:p>
          <a:p>
            <a:endParaRPr lang="en-US" dirty="0" smtClean="0"/>
          </a:p>
          <a:p>
            <a:endParaRPr lang="en-US" dirty="0" smtClean="0"/>
          </a:p>
          <a:p>
            <a:pPr marL="0" indent="0">
              <a:buNone/>
            </a:pPr>
            <a:endParaRPr lang="en-US" dirty="0" smtClean="0"/>
          </a:p>
          <a:p>
            <a:pPr marL="0" indent="0">
              <a:buNone/>
            </a:pPr>
            <a:endParaRPr lang="en-US" dirty="0"/>
          </a:p>
        </p:txBody>
      </p:sp>
      <p:sp>
        <p:nvSpPr>
          <p:cNvPr id="4" name="TextBox 3"/>
          <p:cNvSpPr txBox="1"/>
          <p:nvPr/>
        </p:nvSpPr>
        <p:spPr>
          <a:xfrm>
            <a:off x="3710038" y="6013114"/>
            <a:ext cx="4771924" cy="307777"/>
          </a:xfrm>
          <a:prstGeom prst="rect">
            <a:avLst/>
          </a:prstGeom>
          <a:noFill/>
        </p:spPr>
        <p:txBody>
          <a:bodyPr wrap="square" rtlCol="0">
            <a:spAutoFit/>
          </a:bodyPr>
          <a:lstStyle/>
          <a:p>
            <a:r>
              <a:rPr lang="en-US" sz="1400" dirty="0" smtClean="0">
                <a:latin typeface="Times New Roman"/>
                <a:cs typeface="Times New Roman"/>
              </a:rPr>
              <a:t>SRM INSTITUTE OF SCIENCE AND TECHNOLOGY-CSE</a:t>
            </a:r>
            <a:endParaRPr lang="en-US" sz="1400" dirty="0">
              <a:latin typeface="Times New Roman"/>
              <a:cs typeface="Times New Roman"/>
            </a:endParaRPr>
          </a:p>
        </p:txBody>
      </p:sp>
      <p:sp>
        <p:nvSpPr>
          <p:cNvPr id="5" name="TextBox 4"/>
          <p:cNvSpPr txBox="1"/>
          <p:nvPr/>
        </p:nvSpPr>
        <p:spPr>
          <a:xfrm>
            <a:off x="8686800" y="6018930"/>
            <a:ext cx="1085850" cy="307777"/>
          </a:xfrm>
          <a:prstGeom prst="rect">
            <a:avLst/>
          </a:prstGeom>
          <a:noFill/>
        </p:spPr>
        <p:txBody>
          <a:bodyPr wrap="square" rtlCol="0">
            <a:spAutoFit/>
          </a:bodyPr>
          <a:lstStyle/>
          <a:p>
            <a:r>
              <a:rPr lang="en-US" sz="1400" smtClean="0"/>
              <a:t>8/13</a:t>
            </a:r>
            <a:endParaRPr lang="en-US" sz="1400"/>
          </a:p>
        </p:txBody>
      </p:sp>
    </p:spTree>
    <p:extLst>
      <p:ext uri="{BB962C8B-B14F-4D97-AF65-F5344CB8AC3E}">
        <p14:creationId xmlns:p14="http://schemas.microsoft.com/office/powerpoint/2010/main" val="381315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844" y="631179"/>
            <a:ext cx="3906520" cy="986155"/>
          </a:xfrm>
        </p:spPr>
        <p:txBody>
          <a:bodyPr>
            <a:noAutofit/>
          </a:bodyPr>
          <a:lstStyle/>
          <a:p>
            <a:r>
              <a:rPr lang="en-IN" sz="3200" b="1" dirty="0">
                <a:latin typeface="Times New Roman" panose="02020603050405020304" pitchFamily="18" charset="0"/>
                <a:cs typeface="Times New Roman" panose="02020603050405020304" pitchFamily="18" charset="0"/>
              </a:rPr>
              <a:t>Block Diagram:</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Embedding Process:</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4" name="Rounded Rectangle 3"/>
          <p:cNvSpPr/>
          <p:nvPr/>
        </p:nvSpPr>
        <p:spPr>
          <a:xfrm>
            <a:off x="2702596" y="1608046"/>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Times New Roman" panose="02020603050405020304" pitchFamily="18" charset="0"/>
                <a:ea typeface="Calibri" panose="020F0502020204030204" pitchFamily="34" charset="0"/>
                <a:cs typeface="Times New Roman" panose="02020603050405020304" pitchFamily="18" charset="0"/>
              </a:rPr>
              <a:t>Input Image</a:t>
            </a:r>
            <a:endParaRPr lang="en-IN" sz="1100">
              <a:effectLst/>
              <a:ea typeface="Calibri" panose="020F0502020204030204" pitchFamily="34" charset="0"/>
              <a:cs typeface="Times New Roman" panose="02020603050405020304" pitchFamily="18" charset="0"/>
            </a:endParaRPr>
          </a:p>
        </p:txBody>
      </p:sp>
      <p:sp>
        <p:nvSpPr>
          <p:cNvPr id="7" name="Rounded Rectangle 6"/>
          <p:cNvSpPr/>
          <p:nvPr/>
        </p:nvSpPr>
        <p:spPr>
          <a:xfrm>
            <a:off x="4331371" y="1531846"/>
            <a:ext cx="1133475" cy="704850"/>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smtClean="0">
                <a:latin typeface="Times New Roman" panose="02020603050405020304" pitchFamily="18" charset="0"/>
                <a:ea typeface="Calibri" panose="020F0502020204030204" pitchFamily="34" charset="0"/>
                <a:cs typeface="Times New Roman" panose="02020603050405020304" pitchFamily="18" charset="0"/>
              </a:rPr>
              <a:t>Pixel/Vector difference</a:t>
            </a:r>
            <a:r>
              <a:rPr lang="en-IN" sz="1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&amp; Select Channel</a:t>
            </a:r>
            <a:endParaRPr lang="en-IN" sz="1100" dirty="0">
              <a:effectLst/>
              <a:ea typeface="Calibri" panose="020F0502020204030204" pitchFamily="34" charset="0"/>
              <a:cs typeface="Times New Roman" panose="02020603050405020304" pitchFamily="18" charset="0"/>
            </a:endParaRPr>
          </a:p>
        </p:txBody>
      </p:sp>
      <p:sp>
        <p:nvSpPr>
          <p:cNvPr id="8" name="Rounded Rectangle 7"/>
          <p:cNvSpPr/>
          <p:nvPr/>
        </p:nvSpPr>
        <p:spPr>
          <a:xfrm>
            <a:off x="2088214" y="2869381"/>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Times New Roman" panose="02020603050405020304" pitchFamily="18" charset="0"/>
                <a:ea typeface="Calibri" panose="020F0502020204030204" pitchFamily="34" charset="0"/>
                <a:cs typeface="Times New Roman" panose="02020603050405020304" pitchFamily="18" charset="0"/>
              </a:rPr>
              <a:t>Secret Data</a:t>
            </a:r>
            <a:endParaRPr lang="en-IN" sz="1100">
              <a:effectLst/>
              <a:ea typeface="Calibri" panose="020F0502020204030204" pitchFamily="34" charset="0"/>
              <a:cs typeface="Times New Roman" panose="02020603050405020304" pitchFamily="18" charset="0"/>
            </a:endParaRPr>
          </a:p>
        </p:txBody>
      </p:sp>
      <p:sp>
        <p:nvSpPr>
          <p:cNvPr id="9" name="Rounded Rectangle 8"/>
          <p:cNvSpPr/>
          <p:nvPr/>
        </p:nvSpPr>
        <p:spPr>
          <a:xfrm>
            <a:off x="3678889" y="2879541"/>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smtClean="0">
                <a:effectLst/>
                <a:latin typeface="Times New Roman" panose="02020603050405020304" pitchFamily="18" charset="0"/>
                <a:ea typeface="Calibri" panose="020F0502020204030204" pitchFamily="34" charset="0"/>
                <a:cs typeface="Times New Roman" panose="02020603050405020304" pitchFamily="18" charset="0"/>
              </a:rPr>
              <a:t>RC7</a:t>
            </a:r>
          </a:p>
          <a:p>
            <a:pPr algn="ctr">
              <a:lnSpc>
                <a:spcPct val="107000"/>
              </a:lnSpc>
              <a:spcAft>
                <a:spcPts val="800"/>
              </a:spcAft>
            </a:pPr>
            <a:r>
              <a:rPr lang="en-IN" sz="1100" dirty="0" smtClean="0">
                <a:effectLst/>
                <a:latin typeface="Times New Roman" panose="02020603050405020304" pitchFamily="18" charset="0"/>
                <a:ea typeface="Calibri" panose="020F0502020204030204" pitchFamily="34" charset="0"/>
                <a:cs typeface="Times New Roman" panose="02020603050405020304" pitchFamily="18" charset="0"/>
              </a:rPr>
              <a:t>Encryption</a:t>
            </a:r>
            <a:endParaRPr lang="en-IN" sz="1100" dirty="0">
              <a:effectLst/>
              <a:ea typeface="Calibri" panose="020F0502020204030204" pitchFamily="34" charset="0"/>
              <a:cs typeface="Times New Roman" panose="02020603050405020304" pitchFamily="18" charset="0"/>
            </a:endParaRPr>
          </a:p>
        </p:txBody>
      </p:sp>
      <p:sp>
        <p:nvSpPr>
          <p:cNvPr id="10" name="Rounded Rectangle 9"/>
          <p:cNvSpPr/>
          <p:nvPr/>
        </p:nvSpPr>
        <p:spPr>
          <a:xfrm>
            <a:off x="5240989" y="2870016"/>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Data Embedding</a:t>
            </a:r>
            <a:endParaRPr lang="en-IN" sz="1100" dirty="0">
              <a:effectLst/>
              <a:ea typeface="Calibri" panose="020F0502020204030204" pitchFamily="34" charset="0"/>
              <a:cs typeface="Times New Roman" panose="02020603050405020304" pitchFamily="18" charset="0"/>
            </a:endParaRPr>
          </a:p>
        </p:txBody>
      </p:sp>
      <p:sp>
        <p:nvSpPr>
          <p:cNvPr id="11" name="Rounded Rectangle 10"/>
          <p:cNvSpPr/>
          <p:nvPr/>
        </p:nvSpPr>
        <p:spPr>
          <a:xfrm>
            <a:off x="5260039" y="3931961"/>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Times New Roman" panose="02020603050405020304" pitchFamily="18" charset="0"/>
                <a:ea typeface="Calibri" panose="020F0502020204030204" pitchFamily="34" charset="0"/>
                <a:cs typeface="Times New Roman" panose="02020603050405020304" pitchFamily="18" charset="0"/>
              </a:rPr>
              <a:t>Stego Image</a:t>
            </a:r>
            <a:endParaRPr lang="en-IN" sz="1100">
              <a:effectLst/>
              <a:ea typeface="Calibri" panose="020F0502020204030204" pitchFamily="34" charset="0"/>
              <a:cs typeface="Times New Roman" panose="02020603050405020304" pitchFamily="18" charset="0"/>
            </a:endParaRPr>
          </a:p>
        </p:txBody>
      </p:sp>
      <p:cxnSp>
        <p:nvCxnSpPr>
          <p:cNvPr id="12" name="Straight Arrow Connector 11"/>
          <p:cNvCxnSpPr/>
          <p:nvPr/>
        </p:nvCxnSpPr>
        <p:spPr>
          <a:xfrm flipV="1">
            <a:off x="3855121" y="1827121"/>
            <a:ext cx="466725" cy="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5464846" y="1943502"/>
            <a:ext cx="466725" cy="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V="1">
            <a:off x="3183589" y="3150184"/>
            <a:ext cx="466725" cy="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V="1">
            <a:off x="4793314" y="3079566"/>
            <a:ext cx="466725" cy="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H="1">
            <a:off x="6383989" y="3107506"/>
            <a:ext cx="4286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5795776" y="3403416"/>
            <a:ext cx="9525" cy="495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0"/>
          <p:cNvSpPr>
            <a:spLocks noChangeArrowheads="1"/>
          </p:cNvSpPr>
          <p:nvPr/>
        </p:nvSpPr>
        <p:spPr bwMode="auto">
          <a:xfrm>
            <a:off x="1648496" y="-157122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Embedding Process:</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4" name="Rectangle 25"/>
          <p:cNvSpPr>
            <a:spLocks noChangeArrowheads="1"/>
          </p:cNvSpPr>
          <p:nvPr/>
        </p:nvSpPr>
        <p:spPr bwMode="auto">
          <a:xfrm>
            <a:off x="1648496" y="-11140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5" name="Rectangle 27"/>
          <p:cNvSpPr>
            <a:spLocks noChangeArrowheads="1"/>
          </p:cNvSpPr>
          <p:nvPr/>
        </p:nvSpPr>
        <p:spPr bwMode="auto">
          <a:xfrm>
            <a:off x="1648496" y="-111402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6" name="Rectangle 28"/>
          <p:cNvSpPr>
            <a:spLocks noChangeArrowheads="1"/>
          </p:cNvSpPr>
          <p:nvPr/>
        </p:nvSpPr>
        <p:spPr bwMode="auto">
          <a:xfrm>
            <a:off x="1648496" y="-6568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7" name="Rectangle 32"/>
          <p:cNvSpPr>
            <a:spLocks noChangeArrowheads="1"/>
          </p:cNvSpPr>
          <p:nvPr/>
        </p:nvSpPr>
        <p:spPr bwMode="auto">
          <a:xfrm>
            <a:off x="1648496" y="-65682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0" name="Rounded Rectangle 29"/>
          <p:cNvSpPr/>
          <p:nvPr/>
        </p:nvSpPr>
        <p:spPr>
          <a:xfrm>
            <a:off x="5928101" y="1681564"/>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smtClean="0">
                <a:latin typeface="Times New Roman" panose="02020603050405020304" pitchFamily="18" charset="0"/>
                <a:ea typeface="Calibri" panose="020F0502020204030204" pitchFamily="34" charset="0"/>
                <a:cs typeface="Times New Roman" panose="02020603050405020304" pitchFamily="18" charset="0"/>
              </a:rPr>
              <a:t>Pixels/Vectors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31" name="Straight Connector 30"/>
          <p:cNvCxnSpPr/>
          <p:nvPr/>
        </p:nvCxnSpPr>
        <p:spPr>
          <a:xfrm>
            <a:off x="6803089" y="2236696"/>
            <a:ext cx="9525" cy="870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3893201" y="4757816"/>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smtClean="0">
                <a:effectLst/>
                <a:ea typeface="Calibri" panose="020F0502020204030204" pitchFamily="34" charset="0"/>
                <a:cs typeface="Times New Roman" panose="02020603050405020304" pitchFamily="18" charset="0"/>
              </a:rPr>
              <a:t>Audio Input</a:t>
            </a:r>
            <a:endParaRPr lang="en-IN" sz="1100" dirty="0">
              <a:effectLst/>
              <a:ea typeface="Calibri" panose="020F0502020204030204" pitchFamily="34" charset="0"/>
              <a:cs typeface="Times New Roman" panose="02020603050405020304" pitchFamily="18" charset="0"/>
            </a:endParaRPr>
          </a:p>
        </p:txBody>
      </p:sp>
      <p:sp>
        <p:nvSpPr>
          <p:cNvPr id="34" name="Rounded Rectangle 33"/>
          <p:cNvSpPr/>
          <p:nvPr/>
        </p:nvSpPr>
        <p:spPr>
          <a:xfrm>
            <a:off x="5356897" y="4757816"/>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smtClean="0">
                <a:latin typeface="Times New Roman" panose="02020603050405020304" pitchFamily="18" charset="0"/>
                <a:ea typeface="Calibri" panose="020F0502020204030204" pitchFamily="34" charset="0"/>
                <a:cs typeface="Times New Roman" panose="02020603050405020304" pitchFamily="18" charset="0"/>
              </a:rPr>
              <a:t>Image Embedding</a:t>
            </a:r>
            <a:endParaRPr lang="en-IN" sz="1100" dirty="0">
              <a:ea typeface="Calibri" panose="020F0502020204030204" pitchFamily="34" charset="0"/>
              <a:cs typeface="Times New Roman" panose="02020603050405020304" pitchFamily="18" charset="0"/>
            </a:endParaRPr>
          </a:p>
        </p:txBody>
      </p:sp>
      <p:sp>
        <p:nvSpPr>
          <p:cNvPr id="35" name="Rounded Rectangle 34"/>
          <p:cNvSpPr/>
          <p:nvPr/>
        </p:nvSpPr>
        <p:spPr>
          <a:xfrm>
            <a:off x="7097842" y="4757816"/>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smtClean="0">
                <a:effectLst/>
                <a:ea typeface="Calibri" panose="020F0502020204030204" pitchFamily="34" charset="0"/>
                <a:cs typeface="Times New Roman" panose="02020603050405020304" pitchFamily="18" charset="0"/>
              </a:rPr>
              <a:t>1 Bin MPE2</a:t>
            </a:r>
          </a:p>
          <a:p>
            <a:pPr algn="ctr">
              <a:lnSpc>
                <a:spcPct val="107000"/>
              </a:lnSpc>
              <a:spcAft>
                <a:spcPts val="800"/>
              </a:spcAft>
            </a:pPr>
            <a:r>
              <a:rPr lang="en-IN" sz="1100" dirty="0" smtClean="0">
                <a:ea typeface="Calibri" panose="020F0502020204030204" pitchFamily="34" charset="0"/>
                <a:cs typeface="Times New Roman" panose="02020603050405020304" pitchFamily="18" charset="0"/>
              </a:rPr>
              <a:t>Algorithm</a:t>
            </a:r>
            <a:endParaRPr lang="en-IN" sz="1100" dirty="0">
              <a:effectLst/>
              <a:ea typeface="Calibri" panose="020F0502020204030204" pitchFamily="34" charset="0"/>
              <a:cs typeface="Times New Roman" panose="02020603050405020304" pitchFamily="18" charset="0"/>
            </a:endParaRPr>
          </a:p>
        </p:txBody>
      </p:sp>
      <p:cxnSp>
        <p:nvCxnSpPr>
          <p:cNvPr id="37" name="Straight Arrow Connector 36"/>
          <p:cNvCxnSpPr>
            <a:stCxn id="34" idx="3"/>
            <a:endCxn id="35" idx="1"/>
          </p:cNvCxnSpPr>
          <p:nvPr/>
        </p:nvCxnSpPr>
        <p:spPr>
          <a:xfrm>
            <a:off x="6490372" y="5019754"/>
            <a:ext cx="6074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1" idx="2"/>
          </p:cNvCxnSpPr>
          <p:nvPr/>
        </p:nvCxnSpPr>
        <p:spPr>
          <a:xfrm flipH="1">
            <a:off x="5826776" y="4455836"/>
            <a:ext cx="1" cy="301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3" idx="3"/>
            <a:endCxn id="34" idx="1"/>
          </p:cNvCxnSpPr>
          <p:nvPr/>
        </p:nvCxnSpPr>
        <p:spPr>
          <a:xfrm>
            <a:off x="5026676" y="5019754"/>
            <a:ext cx="330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8865682" y="4734560"/>
            <a:ext cx="1133475" cy="589280"/>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smtClean="0">
                <a:latin typeface="Times New Roman" panose="02020603050405020304" pitchFamily="18" charset="0"/>
                <a:ea typeface="Calibri" panose="020F0502020204030204" pitchFamily="34" charset="0"/>
                <a:cs typeface="Times New Roman" panose="02020603050405020304" pitchFamily="18" charset="0"/>
              </a:rPr>
              <a:t>Audio output</a:t>
            </a:r>
            <a:endParaRPr lang="en-IN" sz="1100" dirty="0">
              <a:effectLst/>
              <a:ea typeface="Calibri" panose="020F0502020204030204" pitchFamily="34" charset="0"/>
              <a:cs typeface="Times New Roman" panose="02020603050405020304" pitchFamily="18" charset="0"/>
            </a:endParaRPr>
          </a:p>
        </p:txBody>
      </p:sp>
      <p:cxnSp>
        <p:nvCxnSpPr>
          <p:cNvPr id="29" name="Straight Arrow Connector 28"/>
          <p:cNvCxnSpPr/>
          <p:nvPr/>
        </p:nvCxnSpPr>
        <p:spPr>
          <a:xfrm>
            <a:off x="8227732" y="5029914"/>
            <a:ext cx="6074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744720" y="6182358"/>
            <a:ext cx="4771924" cy="307777"/>
          </a:xfrm>
          <a:prstGeom prst="rect">
            <a:avLst/>
          </a:prstGeom>
          <a:noFill/>
        </p:spPr>
        <p:txBody>
          <a:bodyPr wrap="square" rtlCol="0">
            <a:spAutoFit/>
          </a:bodyPr>
          <a:lstStyle/>
          <a:p>
            <a:r>
              <a:rPr lang="en-US" sz="1400" dirty="0" smtClean="0">
                <a:latin typeface="Times New Roman"/>
                <a:cs typeface="Times New Roman"/>
              </a:rPr>
              <a:t>SRM INSTITUTE OF SCIENCE AND TECHNOLOGY-CSE</a:t>
            </a:r>
            <a:endParaRPr lang="en-US" sz="1400" dirty="0">
              <a:latin typeface="Times New Roman"/>
              <a:cs typeface="Times New Roman"/>
            </a:endParaRPr>
          </a:p>
        </p:txBody>
      </p:sp>
      <p:sp>
        <p:nvSpPr>
          <p:cNvPr id="3" name="TextBox 2"/>
          <p:cNvSpPr txBox="1"/>
          <p:nvPr/>
        </p:nvSpPr>
        <p:spPr>
          <a:xfrm>
            <a:off x="9658351" y="6182357"/>
            <a:ext cx="1300162" cy="307777"/>
          </a:xfrm>
          <a:prstGeom prst="rect">
            <a:avLst/>
          </a:prstGeom>
          <a:noFill/>
        </p:spPr>
        <p:txBody>
          <a:bodyPr wrap="square" rtlCol="0">
            <a:spAutoFit/>
          </a:bodyPr>
          <a:lstStyle/>
          <a:p>
            <a:r>
              <a:rPr lang="en-US" sz="1400" smtClean="0"/>
              <a:t>9/13</a:t>
            </a:r>
            <a:endParaRPr lang="en-US" sz="1400"/>
          </a:p>
        </p:txBody>
      </p:sp>
    </p:spTree>
    <p:extLst>
      <p:ext uri="{BB962C8B-B14F-4D97-AF65-F5344CB8AC3E}">
        <p14:creationId xmlns:p14="http://schemas.microsoft.com/office/powerpoint/2010/main" val="4071615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129" y="715605"/>
            <a:ext cx="3683000" cy="955675"/>
          </a:xfrm>
        </p:spPr>
        <p:txBody>
          <a:bodyPr>
            <a:normAutofit fontScale="90000"/>
          </a:bodyPr>
          <a:lstStyle/>
          <a:p>
            <a:r>
              <a:rPr lang="en-IN" sz="3200" b="1" dirty="0">
                <a:latin typeface="Times New Roman" panose="02020603050405020304" pitchFamily="18" charset="0"/>
                <a:cs typeface="Times New Roman" panose="02020603050405020304" pitchFamily="18" charset="0"/>
              </a:rPr>
              <a:t>Extraction Process:</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4" name="Rounded Rectangle 3"/>
          <p:cNvSpPr/>
          <p:nvPr/>
        </p:nvSpPr>
        <p:spPr>
          <a:xfrm>
            <a:off x="3914954" y="1580793"/>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Stego</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smtClean="0">
                <a:effectLst/>
                <a:latin typeface="Times New Roman" panose="02020603050405020304" pitchFamily="18" charset="0"/>
                <a:ea typeface="Calibri" panose="020F0502020204030204" pitchFamily="34" charset="0"/>
                <a:cs typeface="Times New Roman" panose="02020603050405020304" pitchFamily="18" charset="0"/>
              </a:rPr>
              <a:t>Image Extraction </a:t>
            </a:r>
            <a:endParaRPr lang="en-IN" sz="1100" dirty="0">
              <a:effectLst/>
              <a:ea typeface="Calibri" panose="020F0502020204030204" pitchFamily="34" charset="0"/>
              <a:cs typeface="Times New Roman" panose="02020603050405020304" pitchFamily="18" charset="0"/>
            </a:endParaRPr>
          </a:p>
        </p:txBody>
      </p:sp>
      <p:sp>
        <p:nvSpPr>
          <p:cNvPr id="5" name="Rounded Rectangle 4"/>
          <p:cNvSpPr/>
          <p:nvPr/>
        </p:nvSpPr>
        <p:spPr>
          <a:xfrm>
            <a:off x="5505629" y="1485543"/>
            <a:ext cx="1133475" cy="704850"/>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Times New Roman" panose="02020603050405020304" pitchFamily="18" charset="0"/>
                <a:ea typeface="Calibri" panose="020F0502020204030204" pitchFamily="34" charset="0"/>
                <a:cs typeface="Times New Roman" panose="02020603050405020304" pitchFamily="18" charset="0"/>
              </a:rPr>
              <a:t>Plane Separation &amp; Select Channel</a:t>
            </a:r>
            <a:endParaRPr lang="en-IN" sz="1100">
              <a:effectLst/>
              <a:ea typeface="Calibri" panose="020F0502020204030204" pitchFamily="34" charset="0"/>
              <a:cs typeface="Times New Roman" panose="02020603050405020304" pitchFamily="18" charset="0"/>
            </a:endParaRPr>
          </a:p>
        </p:txBody>
      </p:sp>
      <p:sp>
        <p:nvSpPr>
          <p:cNvPr id="8" name="Rounded Rectangle 7"/>
          <p:cNvSpPr/>
          <p:nvPr/>
        </p:nvSpPr>
        <p:spPr>
          <a:xfrm>
            <a:off x="8658404" y="1514117"/>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smtClean="0">
                <a:effectLst/>
                <a:latin typeface="Times New Roman" panose="02020603050405020304" pitchFamily="18" charset="0"/>
                <a:ea typeface="Calibri" panose="020F0502020204030204" pitchFamily="34" charset="0"/>
                <a:cs typeface="Times New Roman" panose="02020603050405020304" pitchFamily="18" charset="0"/>
              </a:rPr>
              <a:t>Recover Image</a:t>
            </a:r>
            <a:endParaRPr lang="en-IN" sz="1100" dirty="0">
              <a:effectLst/>
              <a:ea typeface="Calibri" panose="020F0502020204030204" pitchFamily="34" charset="0"/>
              <a:cs typeface="Times New Roman" panose="02020603050405020304" pitchFamily="18" charset="0"/>
            </a:endParaRPr>
          </a:p>
        </p:txBody>
      </p:sp>
      <p:sp>
        <p:nvSpPr>
          <p:cNvPr id="9" name="Rounded Rectangle 8"/>
          <p:cNvSpPr/>
          <p:nvPr/>
        </p:nvSpPr>
        <p:spPr>
          <a:xfrm>
            <a:off x="7124879" y="2524402"/>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smtClean="0">
                <a:effectLst/>
                <a:latin typeface="Times New Roman" panose="02020603050405020304" pitchFamily="18" charset="0"/>
                <a:ea typeface="Calibri" panose="020F0502020204030204" pitchFamily="34" charset="0"/>
                <a:cs typeface="Times New Roman" panose="02020603050405020304" pitchFamily="18" charset="0"/>
              </a:rPr>
              <a:t>RC7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Decryption</a:t>
            </a:r>
            <a:endParaRPr lang="en-IN" sz="1100" dirty="0">
              <a:effectLst/>
              <a:ea typeface="Calibri" panose="020F0502020204030204" pitchFamily="34" charset="0"/>
              <a:cs typeface="Times New Roman" panose="02020603050405020304" pitchFamily="18" charset="0"/>
            </a:endParaRPr>
          </a:p>
        </p:txBody>
      </p:sp>
      <p:sp>
        <p:nvSpPr>
          <p:cNvPr id="10" name="Rounded Rectangle 9"/>
          <p:cNvSpPr/>
          <p:nvPr/>
        </p:nvSpPr>
        <p:spPr>
          <a:xfrm>
            <a:off x="7134404" y="3560722"/>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smtClean="0">
                <a:latin typeface="Times New Roman" panose="02020603050405020304" pitchFamily="18" charset="0"/>
                <a:ea typeface="Calibri" panose="020F0502020204030204" pitchFamily="34" charset="0"/>
                <a:cs typeface="Times New Roman" panose="02020603050405020304" pitchFamily="18" charset="0"/>
              </a:rPr>
              <a:t>1 Bin MPE2 Extracction Process</a:t>
            </a:r>
            <a:endParaRPr lang="en-IN" sz="1100" dirty="0">
              <a:effectLst/>
              <a:ea typeface="Calibri" panose="020F0502020204030204" pitchFamily="34" charset="0"/>
              <a:cs typeface="Times New Roman" panose="02020603050405020304" pitchFamily="18" charset="0"/>
            </a:endParaRPr>
          </a:p>
        </p:txBody>
      </p:sp>
      <p:cxnSp>
        <p:nvCxnSpPr>
          <p:cNvPr id="11" name="Straight Arrow Connector 10"/>
          <p:cNvCxnSpPr/>
          <p:nvPr/>
        </p:nvCxnSpPr>
        <p:spPr>
          <a:xfrm flipV="1">
            <a:off x="5029379" y="1771293"/>
            <a:ext cx="466725" cy="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V="1">
            <a:off x="6658154" y="1761768"/>
            <a:ext cx="466725" cy="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8172629" y="1771293"/>
            <a:ext cx="466725" cy="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7667804" y="3065422"/>
            <a:ext cx="9525" cy="495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6"/>
          <p:cNvSpPr>
            <a:spLocks noChangeArrowheads="1"/>
          </p:cNvSpPr>
          <p:nvPr/>
        </p:nvSpPr>
        <p:spPr bwMode="auto">
          <a:xfrm>
            <a:off x="1841679" y="88864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0" name="Rectangle 21"/>
          <p:cNvSpPr>
            <a:spLocks noChangeArrowheads="1"/>
          </p:cNvSpPr>
          <p:nvPr/>
        </p:nvSpPr>
        <p:spPr bwMode="auto">
          <a:xfrm>
            <a:off x="1841679" y="13458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24"/>
          <p:cNvSpPr>
            <a:spLocks noChangeArrowheads="1"/>
          </p:cNvSpPr>
          <p:nvPr/>
        </p:nvSpPr>
        <p:spPr bwMode="auto">
          <a:xfrm>
            <a:off x="1841679" y="134584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3" name="Rectangle 26"/>
          <p:cNvSpPr>
            <a:spLocks noChangeArrowheads="1"/>
          </p:cNvSpPr>
          <p:nvPr/>
        </p:nvSpPr>
        <p:spPr bwMode="auto">
          <a:xfrm>
            <a:off x="1841679" y="226024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838325" algn="l"/>
                <a:tab pos="4181475" algn="l"/>
              </a:tabLst>
              <a:defRPr>
                <a:solidFill>
                  <a:schemeClr val="tx1"/>
                </a:solidFill>
                <a:latin typeface="Arial" panose="020B0604020202020204" pitchFamily="34" charset="0"/>
              </a:defRPr>
            </a:lvl1pPr>
            <a:lvl2pPr eaLnBrk="0" fontAlgn="base" hangingPunct="0">
              <a:spcBef>
                <a:spcPct val="0"/>
              </a:spcBef>
              <a:spcAft>
                <a:spcPct val="0"/>
              </a:spcAft>
              <a:tabLst>
                <a:tab pos="1838325" algn="l"/>
                <a:tab pos="4181475" algn="l"/>
              </a:tabLst>
              <a:defRPr>
                <a:solidFill>
                  <a:schemeClr val="tx1"/>
                </a:solidFill>
                <a:latin typeface="Arial" panose="020B0604020202020204" pitchFamily="34" charset="0"/>
              </a:defRPr>
            </a:lvl2pPr>
            <a:lvl3pPr eaLnBrk="0" fontAlgn="base" hangingPunct="0">
              <a:spcBef>
                <a:spcPct val="0"/>
              </a:spcBef>
              <a:spcAft>
                <a:spcPct val="0"/>
              </a:spcAft>
              <a:tabLst>
                <a:tab pos="1838325" algn="l"/>
                <a:tab pos="4181475" algn="l"/>
              </a:tabLst>
              <a:defRPr>
                <a:solidFill>
                  <a:schemeClr val="tx1"/>
                </a:solidFill>
                <a:latin typeface="Arial" panose="020B0604020202020204" pitchFamily="34" charset="0"/>
              </a:defRPr>
            </a:lvl3pPr>
            <a:lvl4pPr eaLnBrk="0" fontAlgn="base" hangingPunct="0">
              <a:spcBef>
                <a:spcPct val="0"/>
              </a:spcBef>
              <a:spcAft>
                <a:spcPct val="0"/>
              </a:spcAft>
              <a:tabLst>
                <a:tab pos="1838325" algn="l"/>
                <a:tab pos="4181475" algn="l"/>
              </a:tabLst>
              <a:defRPr>
                <a:solidFill>
                  <a:schemeClr val="tx1"/>
                </a:solidFill>
                <a:latin typeface="Arial" panose="020B0604020202020204" pitchFamily="34" charset="0"/>
              </a:defRPr>
            </a:lvl4pPr>
            <a:lvl5pPr eaLnBrk="0" fontAlgn="base" hangingPunct="0">
              <a:spcBef>
                <a:spcPct val="0"/>
              </a:spcBef>
              <a:spcAft>
                <a:spcPct val="0"/>
              </a:spcAft>
              <a:tabLst>
                <a:tab pos="1838325" algn="l"/>
                <a:tab pos="4181475" algn="l"/>
              </a:tabLst>
              <a:defRPr>
                <a:solidFill>
                  <a:schemeClr val="tx1"/>
                </a:solidFill>
                <a:latin typeface="Arial" panose="020B0604020202020204" pitchFamily="34" charset="0"/>
              </a:defRPr>
            </a:lvl5pPr>
            <a:lvl6pPr eaLnBrk="0" fontAlgn="base" hangingPunct="0">
              <a:spcBef>
                <a:spcPct val="0"/>
              </a:spcBef>
              <a:spcAft>
                <a:spcPct val="0"/>
              </a:spcAft>
              <a:tabLst>
                <a:tab pos="1838325" algn="l"/>
                <a:tab pos="4181475" algn="l"/>
              </a:tabLst>
              <a:defRPr>
                <a:solidFill>
                  <a:schemeClr val="tx1"/>
                </a:solidFill>
                <a:latin typeface="Arial" panose="020B0604020202020204" pitchFamily="34" charset="0"/>
              </a:defRPr>
            </a:lvl6pPr>
            <a:lvl7pPr eaLnBrk="0" fontAlgn="base" hangingPunct="0">
              <a:spcBef>
                <a:spcPct val="0"/>
              </a:spcBef>
              <a:spcAft>
                <a:spcPct val="0"/>
              </a:spcAft>
              <a:tabLst>
                <a:tab pos="1838325" algn="l"/>
                <a:tab pos="4181475" algn="l"/>
              </a:tabLst>
              <a:defRPr>
                <a:solidFill>
                  <a:schemeClr val="tx1"/>
                </a:solidFill>
                <a:latin typeface="Arial" panose="020B0604020202020204" pitchFamily="34" charset="0"/>
              </a:defRPr>
            </a:lvl7pPr>
            <a:lvl8pPr eaLnBrk="0" fontAlgn="base" hangingPunct="0">
              <a:spcBef>
                <a:spcPct val="0"/>
              </a:spcBef>
              <a:spcAft>
                <a:spcPct val="0"/>
              </a:spcAft>
              <a:tabLst>
                <a:tab pos="1838325" algn="l"/>
                <a:tab pos="4181475" algn="l"/>
              </a:tabLst>
              <a:defRPr>
                <a:solidFill>
                  <a:schemeClr val="tx1"/>
                </a:solidFill>
                <a:latin typeface="Arial" panose="020B0604020202020204" pitchFamily="34" charset="0"/>
              </a:defRPr>
            </a:lvl8pPr>
            <a:lvl9pPr eaLnBrk="0" fontAlgn="base" hangingPunct="0">
              <a:spcBef>
                <a:spcPct val="0"/>
              </a:spcBef>
              <a:spcAft>
                <a:spcPct val="0"/>
              </a:spcAft>
              <a:tabLst>
                <a:tab pos="1838325" algn="l"/>
                <a:tab pos="41814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838325" algn="l"/>
                <a:tab pos="4181475" algn="l"/>
              </a:tabLst>
            </a:pPr>
            <a:endParaRPr kumimoji="0" lang="en-US" sz="1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838325" algn="l"/>
                <a:tab pos="4181475" algn="l"/>
              </a:tabLst>
            </a:pPr>
            <a:r>
              <a:rPr kumimoji="0" lang="en-US" sz="1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38325" algn="l"/>
                <a:tab pos="4181475" algn="l"/>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8"/>
          <p:cNvSpPr>
            <a:spLocks noChangeArrowheads="1"/>
          </p:cNvSpPr>
          <p:nvPr/>
        </p:nvSpPr>
        <p:spPr bwMode="auto">
          <a:xfrm>
            <a:off x="1841679" y="27174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5" name="Rounded Rectangle 24"/>
          <p:cNvSpPr/>
          <p:nvPr/>
        </p:nvSpPr>
        <p:spPr>
          <a:xfrm>
            <a:off x="1971389" y="1580793"/>
            <a:ext cx="1311474"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smtClean="0">
                <a:latin typeface="Times New Roman" panose="02020603050405020304" pitchFamily="18" charset="0"/>
                <a:ea typeface="Calibri" panose="020F0502020204030204" pitchFamily="34" charset="0"/>
                <a:cs typeface="Times New Roman" panose="02020603050405020304" pitchFamily="18" charset="0"/>
              </a:rPr>
              <a:t>Audio output</a:t>
            </a:r>
            <a:endParaRPr lang="en-IN" sz="1100" dirty="0">
              <a:effectLst/>
              <a:ea typeface="Calibri" panose="020F0502020204030204" pitchFamily="34" charset="0"/>
              <a:cs typeface="Times New Roman" panose="02020603050405020304" pitchFamily="18" charset="0"/>
            </a:endParaRPr>
          </a:p>
        </p:txBody>
      </p:sp>
      <p:sp>
        <p:nvSpPr>
          <p:cNvPr id="26" name="Rounded Rectangle 25"/>
          <p:cNvSpPr/>
          <p:nvPr/>
        </p:nvSpPr>
        <p:spPr>
          <a:xfrm>
            <a:off x="3895904" y="2761258"/>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smtClean="0">
                <a:latin typeface="Times New Roman" panose="02020603050405020304" pitchFamily="18" charset="0"/>
                <a:ea typeface="Calibri" panose="020F0502020204030204" pitchFamily="34" charset="0"/>
                <a:cs typeface="Times New Roman" panose="02020603050405020304" pitchFamily="18" charset="0"/>
              </a:rPr>
              <a:t>Audio Extraction </a:t>
            </a:r>
            <a:endParaRPr lang="en-IN" sz="1100" dirty="0">
              <a:effectLst/>
              <a:ea typeface="Calibri" panose="020F0502020204030204" pitchFamily="34" charset="0"/>
              <a:cs typeface="Times New Roman" panose="02020603050405020304" pitchFamily="18" charset="0"/>
            </a:endParaRPr>
          </a:p>
        </p:txBody>
      </p:sp>
      <p:cxnSp>
        <p:nvCxnSpPr>
          <p:cNvPr id="27" name="Straight Arrow Connector 26"/>
          <p:cNvCxnSpPr>
            <a:stCxn id="25" idx="3"/>
            <a:endCxn id="4" idx="1"/>
          </p:cNvCxnSpPr>
          <p:nvPr/>
        </p:nvCxnSpPr>
        <p:spPr>
          <a:xfrm>
            <a:off x="3282863" y="1842731"/>
            <a:ext cx="6320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6" idx="1"/>
          </p:cNvCxnSpPr>
          <p:nvPr/>
        </p:nvCxnSpPr>
        <p:spPr>
          <a:xfrm>
            <a:off x="2608076" y="3023194"/>
            <a:ext cx="1287828"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5" idx="2"/>
          </p:cNvCxnSpPr>
          <p:nvPr/>
        </p:nvCxnSpPr>
        <p:spPr>
          <a:xfrm>
            <a:off x="2627126" y="2104668"/>
            <a:ext cx="0" cy="918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7104834" y="1485543"/>
            <a:ext cx="1133475" cy="704850"/>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smtClean="0">
                <a:effectLst/>
                <a:ea typeface="Calibri" panose="020F0502020204030204" pitchFamily="34" charset="0"/>
                <a:cs typeface="Times New Roman" panose="02020603050405020304" pitchFamily="18" charset="0"/>
              </a:rPr>
              <a:t>Extraction process</a:t>
            </a:r>
            <a:endParaRPr lang="en-IN" sz="1100" dirty="0">
              <a:effectLst/>
              <a:ea typeface="Calibri" panose="020F0502020204030204" pitchFamily="34" charset="0"/>
              <a:cs typeface="Times New Roman" panose="02020603050405020304" pitchFamily="18" charset="0"/>
            </a:endParaRPr>
          </a:p>
        </p:txBody>
      </p:sp>
      <p:cxnSp>
        <p:nvCxnSpPr>
          <p:cNvPr id="37" name="Straight Arrow Connector 36"/>
          <p:cNvCxnSpPr>
            <a:stCxn id="33" idx="2"/>
            <a:endCxn id="9" idx="0"/>
          </p:cNvCxnSpPr>
          <p:nvPr/>
        </p:nvCxnSpPr>
        <p:spPr>
          <a:xfrm>
            <a:off x="7671572" y="2190393"/>
            <a:ext cx="20045" cy="334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7154724" y="4556402"/>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Original Data</a:t>
            </a:r>
            <a:endParaRPr lang="en-IN" sz="1100" dirty="0">
              <a:effectLst/>
              <a:ea typeface="Calibri" panose="020F0502020204030204" pitchFamily="34" charset="0"/>
              <a:cs typeface="Times New Roman" panose="02020603050405020304" pitchFamily="18" charset="0"/>
            </a:endParaRPr>
          </a:p>
        </p:txBody>
      </p:sp>
      <p:cxnSp>
        <p:nvCxnSpPr>
          <p:cNvPr id="30" name="Straight Arrow Connector 29"/>
          <p:cNvCxnSpPr/>
          <p:nvPr/>
        </p:nvCxnSpPr>
        <p:spPr>
          <a:xfrm>
            <a:off x="7677964" y="4050942"/>
            <a:ext cx="9525" cy="495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791879" y="6050806"/>
            <a:ext cx="914400" cy="307777"/>
          </a:xfrm>
          <a:prstGeom prst="rect">
            <a:avLst/>
          </a:prstGeom>
          <a:noFill/>
        </p:spPr>
        <p:txBody>
          <a:bodyPr wrap="square" rtlCol="0">
            <a:spAutoFit/>
          </a:bodyPr>
          <a:lstStyle/>
          <a:p>
            <a:r>
              <a:rPr lang="en-US" sz="1400" smtClean="0"/>
              <a:t>10/13</a:t>
            </a:r>
            <a:endParaRPr lang="en-US" sz="1400" dirty="0"/>
          </a:p>
        </p:txBody>
      </p:sp>
      <p:sp>
        <p:nvSpPr>
          <p:cNvPr id="34" name="TextBox 33"/>
          <p:cNvSpPr txBox="1"/>
          <p:nvPr/>
        </p:nvSpPr>
        <p:spPr>
          <a:xfrm>
            <a:off x="4748442" y="6050806"/>
            <a:ext cx="4771924" cy="307777"/>
          </a:xfrm>
          <a:prstGeom prst="rect">
            <a:avLst/>
          </a:prstGeom>
          <a:noFill/>
        </p:spPr>
        <p:txBody>
          <a:bodyPr wrap="square" rtlCol="0">
            <a:spAutoFit/>
          </a:bodyPr>
          <a:lstStyle/>
          <a:p>
            <a:r>
              <a:rPr lang="en-US" sz="1400" dirty="0" smtClean="0">
                <a:latin typeface="Times New Roman"/>
                <a:cs typeface="Times New Roman"/>
              </a:rPr>
              <a:t>SRM INSTITUTE OF SCIENCE AND TECHNOLOGY-CSE</a:t>
            </a:r>
            <a:endParaRPr lang="en-US" sz="1400" dirty="0">
              <a:latin typeface="Times New Roman"/>
              <a:cs typeface="Times New Roman"/>
            </a:endParaRPr>
          </a:p>
        </p:txBody>
      </p:sp>
    </p:spTree>
    <p:extLst>
      <p:ext uri="{BB962C8B-B14F-4D97-AF65-F5344CB8AC3E}">
        <p14:creationId xmlns:p14="http://schemas.microsoft.com/office/powerpoint/2010/main" val="3503310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1370</TotalTime>
  <Words>1449</Words>
  <Application>Microsoft Macintosh PowerPoint</Application>
  <PresentationFormat>Custom</PresentationFormat>
  <Paragraphs>192</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Secret Data Sharing Through Image Adaptive Data For Security System Using Error Correction     </vt:lpstr>
      <vt:lpstr>    Abstract: </vt:lpstr>
      <vt:lpstr>  Existing Methods: </vt:lpstr>
      <vt:lpstr>Proposed Method: </vt:lpstr>
      <vt:lpstr>  Advantages: </vt:lpstr>
      <vt:lpstr>1 Bin/2 Bin MPE2 Algorithm</vt:lpstr>
      <vt:lpstr>Pixels &amp; Color Coherence Vectors (ccv) Pseudo Steps</vt:lpstr>
      <vt:lpstr>Block Diagram: Embedding Process: </vt:lpstr>
      <vt:lpstr>Extraction Process: </vt:lpstr>
      <vt:lpstr>Methodologies/Modules: </vt:lpstr>
      <vt:lpstr>RGB Images</vt:lpstr>
      <vt:lpstr>Application: </vt:lpstr>
      <vt:lpstr>RC7 Encryption Algorithm</vt:lpstr>
      <vt:lpstr>Data Embedding</vt:lpstr>
      <vt:lpstr>  Data Encryption Flow</vt:lpstr>
      <vt:lpstr>Process Flow</vt:lpstr>
      <vt:lpstr>                 Algorithm/Implementation</vt:lpstr>
      <vt:lpstr>RC7 Encryption </vt:lpstr>
      <vt:lpstr>Stego Image selection </vt:lpstr>
      <vt:lpstr>Extracted Data</vt:lpstr>
      <vt:lpstr> Conclusion </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Secret Data Sharing Through Image Adaptive Data Concealment for Security System</dc:title>
  <dc:creator>Admin</dc:creator>
  <cp:lastModifiedBy>akhil mantha</cp:lastModifiedBy>
  <cp:revision>63</cp:revision>
  <cp:lastPrinted>2018-02-25T05:47:42Z</cp:lastPrinted>
  <dcterms:created xsi:type="dcterms:W3CDTF">2016-08-29T10:49:03Z</dcterms:created>
  <dcterms:modified xsi:type="dcterms:W3CDTF">2018-03-26T17:23:52Z</dcterms:modified>
</cp:coreProperties>
</file>