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64" r:id="rId6"/>
    <p:sldId id="266" r:id="rId7"/>
    <p:sldId id="291" r:id="rId8"/>
    <p:sldId id="292" r:id="rId9"/>
    <p:sldId id="261" r:id="rId10"/>
    <p:sldId id="262" r:id="rId11"/>
    <p:sldId id="263" r:id="rId12"/>
    <p:sldId id="290" r:id="rId13"/>
    <p:sldId id="276" r:id="rId14"/>
    <p:sldId id="278" r:id="rId15"/>
    <p:sldId id="279" r:id="rId16"/>
    <p:sldId id="280" r:id="rId17"/>
    <p:sldId id="265" r:id="rId18"/>
    <p:sldId id="283" r:id="rId19"/>
    <p:sldId id="273" r:id="rId20"/>
    <p:sldId id="282" r:id="rId21"/>
    <p:sldId id="274" r:id="rId22"/>
    <p:sldId id="284" r:id="rId23"/>
    <p:sldId id="285" r:id="rId24"/>
    <p:sldId id="286" r:id="rId25"/>
    <p:sldId id="287" r:id="rId26"/>
    <p:sldId id="288" r:id="rId27"/>
    <p:sldId id="289"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1" autoAdjust="0"/>
    <p:restoredTop sz="94660" autoAdjust="0"/>
  </p:normalViewPr>
  <p:slideViewPr>
    <p:cSldViewPr snapToGrid="0">
      <p:cViewPr varScale="1">
        <p:scale>
          <a:sx n="125" d="100"/>
          <a:sy n="125" d="100"/>
        </p:scale>
        <p:origin x="-112" y="-3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46FFB-EC30-4F98-A387-96C2A1CF8FA8}" type="datetimeFigureOut">
              <a:rPr lang="en-IN" smtClean="0"/>
              <a:t>25/02/18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481AB-46E6-4DBD-87EC-3662E1A57502}" type="slidenum">
              <a:rPr lang="en-IN" smtClean="0"/>
              <a:t>‹#›</a:t>
            </a:fld>
            <a:endParaRPr lang="en-IN"/>
          </a:p>
        </p:txBody>
      </p:sp>
    </p:spTree>
    <p:extLst>
      <p:ext uri="{BB962C8B-B14F-4D97-AF65-F5344CB8AC3E}">
        <p14:creationId xmlns:p14="http://schemas.microsoft.com/office/powerpoint/2010/main" val="2432145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5FBD51-5685-4F65-8A14-487C7DED0696}" type="slidenum">
              <a:rPr lang="en-US" smtClean="0"/>
              <a:pPr/>
              <a:t>13</a:t>
            </a:fld>
            <a:endParaRPr lang="en-US"/>
          </a:p>
        </p:txBody>
      </p:sp>
    </p:spTree>
    <p:extLst>
      <p:ext uri="{BB962C8B-B14F-4D97-AF65-F5344CB8AC3E}">
        <p14:creationId xmlns:p14="http://schemas.microsoft.com/office/powerpoint/2010/main" val="1040898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25/02/18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23754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25/02/18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79455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25/02/18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70376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25/02/18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9648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DD86B-09FC-4A21-B17E-27C946535AC6}" type="datetimeFigureOut">
              <a:rPr lang="en-IN" smtClean="0"/>
              <a:t>25/02/18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85812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6DD86B-09FC-4A21-B17E-27C946535AC6}" type="datetimeFigureOut">
              <a:rPr lang="en-IN" smtClean="0"/>
              <a:t>25/02/18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75663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6DD86B-09FC-4A21-B17E-27C946535AC6}" type="datetimeFigureOut">
              <a:rPr lang="en-IN" smtClean="0"/>
              <a:t>25/02/18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49950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6DD86B-09FC-4A21-B17E-27C946535AC6}" type="datetimeFigureOut">
              <a:rPr lang="en-IN" smtClean="0"/>
              <a:t>25/02/18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166217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DD86B-09FC-4A21-B17E-27C946535AC6}" type="datetimeFigureOut">
              <a:rPr lang="en-IN" smtClean="0"/>
              <a:t>25/02/18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96798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DD86B-09FC-4A21-B17E-27C946535AC6}" type="datetimeFigureOut">
              <a:rPr lang="en-IN" smtClean="0"/>
              <a:t>25/02/18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85564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DD86B-09FC-4A21-B17E-27C946535AC6}" type="datetimeFigureOut">
              <a:rPr lang="en-IN" smtClean="0"/>
              <a:t>25/02/18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198201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DD86B-09FC-4A21-B17E-27C946535AC6}" type="datetimeFigureOut">
              <a:rPr lang="en-IN" smtClean="0"/>
              <a:t>25/02/18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1C8A4-68F3-47BE-829D-6D3166AEA4B7}" type="slidenum">
              <a:rPr lang="en-IN" smtClean="0"/>
              <a:t>‹#›</a:t>
            </a:fld>
            <a:endParaRPr lang="en-IN"/>
          </a:p>
        </p:txBody>
      </p:sp>
    </p:spTree>
    <p:extLst>
      <p:ext uri="{BB962C8B-B14F-4D97-AF65-F5344CB8AC3E}">
        <p14:creationId xmlns:p14="http://schemas.microsoft.com/office/powerpoint/2010/main" val="308168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1334" y="918679"/>
            <a:ext cx="9144000" cy="3215373"/>
          </a:xfrm>
        </p:spPr>
        <p:txBody>
          <a:bodyPr>
            <a:normAutofit/>
          </a:bodyPr>
          <a:lstStyle/>
          <a:p>
            <a:r>
              <a:rPr lang="en-IN" sz="2800" b="1" dirty="0">
                <a:latin typeface="Times New Roman" panose="02020603050405020304" pitchFamily="18" charset="0"/>
                <a:cs typeface="Times New Roman" panose="02020603050405020304" pitchFamily="18" charset="0"/>
              </a:rPr>
              <a:t>S</a:t>
            </a:r>
            <a:r>
              <a:rPr lang="en-IN" sz="2800" b="1" dirty="0" smtClean="0">
                <a:latin typeface="Times New Roman" panose="02020603050405020304" pitchFamily="18" charset="0"/>
                <a:cs typeface="Times New Roman" panose="02020603050405020304" pitchFamily="18" charset="0"/>
              </a:rPr>
              <a:t>ecret </a:t>
            </a:r>
            <a:r>
              <a:rPr lang="en-IN" sz="2800" b="1" dirty="0">
                <a:latin typeface="Times New Roman" panose="02020603050405020304" pitchFamily="18" charset="0"/>
                <a:cs typeface="Times New Roman" panose="02020603050405020304" pitchFamily="18" charset="0"/>
              </a:rPr>
              <a:t>Data Sharing Through Image Adaptive Data </a:t>
            </a:r>
            <a:r>
              <a:rPr lang="en-IN" sz="2800" b="1" dirty="0" smtClean="0">
                <a:latin typeface="Times New Roman" panose="02020603050405020304" pitchFamily="18" charset="0"/>
                <a:cs typeface="Times New Roman" panose="02020603050405020304" pitchFamily="18" charset="0"/>
              </a:rPr>
              <a:t>For Security System Using Error Correction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71094" y="3412583"/>
            <a:ext cx="2967785" cy="923330"/>
          </a:xfrm>
          <a:prstGeom prst="rect">
            <a:avLst/>
          </a:prstGeom>
          <a:noFill/>
        </p:spPr>
        <p:txBody>
          <a:bodyPr wrap="square" rtlCol="0">
            <a:spAutoFit/>
          </a:bodyPr>
          <a:lstStyle/>
          <a:p>
            <a:r>
              <a:rPr lang="en-US" dirty="0" smtClean="0"/>
              <a:t>Project Guide:</a:t>
            </a:r>
          </a:p>
          <a:p>
            <a:r>
              <a:rPr lang="en-US" dirty="0" err="1" smtClean="0"/>
              <a:t>Ms.Baby.D.Dayana</a:t>
            </a:r>
            <a:r>
              <a:rPr lang="en-US" dirty="0" smtClean="0"/>
              <a:t>	</a:t>
            </a:r>
            <a:r>
              <a:rPr lang="en-US" dirty="0" smtClean="0"/>
              <a:t>M.E, A.P(O.G)</a:t>
            </a:r>
            <a:endParaRPr lang="en-US" dirty="0" smtClean="0"/>
          </a:p>
        </p:txBody>
      </p:sp>
      <p:sp>
        <p:nvSpPr>
          <p:cNvPr id="5" name="TextBox 4"/>
          <p:cNvSpPr txBox="1"/>
          <p:nvPr/>
        </p:nvSpPr>
        <p:spPr>
          <a:xfrm>
            <a:off x="6130542" y="3497432"/>
            <a:ext cx="5350361" cy="2308324"/>
          </a:xfrm>
          <a:prstGeom prst="rect">
            <a:avLst/>
          </a:prstGeom>
          <a:noFill/>
        </p:spPr>
        <p:txBody>
          <a:bodyPr wrap="square" rtlCol="0">
            <a:spAutoFit/>
          </a:bodyPr>
          <a:lstStyle/>
          <a:p>
            <a:r>
              <a:rPr lang="en-US" dirty="0" smtClean="0"/>
              <a:t>Batch Number:</a:t>
            </a:r>
          </a:p>
          <a:p>
            <a:r>
              <a:rPr lang="en-US" dirty="0" smtClean="0"/>
              <a:t>D10</a:t>
            </a:r>
          </a:p>
          <a:p>
            <a:endParaRPr lang="en-US" dirty="0" smtClean="0"/>
          </a:p>
          <a:p>
            <a:r>
              <a:rPr lang="en-US" dirty="0" smtClean="0"/>
              <a:t>Batch Mates: </a:t>
            </a:r>
          </a:p>
          <a:p>
            <a:r>
              <a:rPr lang="en-US" dirty="0" smtClean="0"/>
              <a:t>V.S.P.P.K </a:t>
            </a:r>
            <a:r>
              <a:rPr lang="en-US" dirty="0" err="1" smtClean="0"/>
              <a:t>Prithvi</a:t>
            </a:r>
            <a:r>
              <a:rPr lang="en-US" dirty="0" smtClean="0"/>
              <a:t> (RA1411003020190)</a:t>
            </a:r>
          </a:p>
          <a:p>
            <a:r>
              <a:rPr lang="en-US" dirty="0" smtClean="0"/>
              <a:t>Akhil Mantha      (RA1411003020228)</a:t>
            </a:r>
          </a:p>
          <a:p>
            <a:r>
              <a:rPr lang="en-US" dirty="0" err="1" smtClean="0"/>
              <a:t>M.Manideep</a:t>
            </a:r>
            <a:r>
              <a:rPr lang="en-US" dirty="0" smtClean="0"/>
              <a:t>       (RA1411003020232)</a:t>
            </a:r>
          </a:p>
          <a:p>
            <a:r>
              <a:rPr lang="en-US" dirty="0" smtClean="0"/>
              <a:t>Karan </a:t>
            </a:r>
            <a:r>
              <a:rPr lang="en-US" dirty="0" err="1" smtClean="0"/>
              <a:t>Khosla</a:t>
            </a:r>
            <a:r>
              <a:rPr lang="en-US" dirty="0" smtClean="0"/>
              <a:t>       (RA1411003020222)</a:t>
            </a:r>
            <a:endParaRPr lang="en-US" dirty="0"/>
          </a:p>
        </p:txBody>
      </p:sp>
      <p:sp>
        <p:nvSpPr>
          <p:cNvPr id="7" name="TextBox 6"/>
          <p:cNvSpPr txBox="1"/>
          <p:nvPr/>
        </p:nvSpPr>
        <p:spPr>
          <a:xfrm>
            <a:off x="11054080" y="6299200"/>
            <a:ext cx="782320" cy="307777"/>
          </a:xfrm>
          <a:prstGeom prst="rect">
            <a:avLst/>
          </a:prstGeom>
          <a:noFill/>
        </p:spPr>
        <p:txBody>
          <a:bodyPr wrap="square" rtlCol="0">
            <a:spAutoFit/>
          </a:bodyPr>
          <a:lstStyle/>
          <a:p>
            <a:r>
              <a:rPr lang="en-US" sz="1400" dirty="0" smtClean="0"/>
              <a:t>1/14</a:t>
            </a:r>
            <a:endParaRPr lang="en-US" sz="1400" dirty="0"/>
          </a:p>
        </p:txBody>
      </p:sp>
      <p:sp>
        <p:nvSpPr>
          <p:cNvPr id="8" name="TextBox 7"/>
          <p:cNvSpPr txBox="1"/>
          <p:nvPr/>
        </p:nvSpPr>
        <p:spPr>
          <a:xfrm>
            <a:off x="5814796" y="6369787"/>
            <a:ext cx="496496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19837911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83000" cy="955675"/>
          </a:xfrm>
        </p:spPr>
        <p:txBody>
          <a:bodyPr>
            <a:normAutofit fontScale="90000"/>
          </a:bodyPr>
          <a:lstStyle/>
          <a:p>
            <a:r>
              <a:rPr lang="en-IN" sz="3200" b="1" dirty="0">
                <a:latin typeface="Times New Roman" panose="02020603050405020304" pitchFamily="18" charset="0"/>
                <a:cs typeface="Times New Roman" panose="02020603050405020304" pitchFamily="18" charset="0"/>
              </a:rPr>
              <a:t>Extraction Process: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3914954" y="1580793"/>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Stego</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Image Extraction </a:t>
            </a:r>
            <a:endParaRPr lang="en-IN" sz="1100" dirty="0">
              <a:effectLst/>
              <a:ea typeface="Calibri" panose="020F0502020204030204" pitchFamily="34" charset="0"/>
              <a:cs typeface="Times New Roman" panose="02020603050405020304" pitchFamily="18" charset="0"/>
            </a:endParaRPr>
          </a:p>
        </p:txBody>
      </p:sp>
      <p:sp>
        <p:nvSpPr>
          <p:cNvPr id="5" name="Rounded Rectangle 4"/>
          <p:cNvSpPr/>
          <p:nvPr/>
        </p:nvSpPr>
        <p:spPr>
          <a:xfrm>
            <a:off x="5505629" y="1485543"/>
            <a:ext cx="1133475" cy="70485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Plane Separation &amp; Select Channel</a:t>
            </a:r>
            <a:endParaRPr lang="en-IN" sz="1100">
              <a:effectLst/>
              <a:ea typeface="Calibri" panose="020F0502020204030204" pitchFamily="34" charset="0"/>
              <a:cs typeface="Times New Roman" panose="02020603050405020304" pitchFamily="18" charset="0"/>
            </a:endParaRPr>
          </a:p>
        </p:txBody>
      </p:sp>
      <p:sp>
        <p:nvSpPr>
          <p:cNvPr id="8" name="Rounded Rectangle 7"/>
          <p:cNvSpPr/>
          <p:nvPr/>
        </p:nvSpPr>
        <p:spPr>
          <a:xfrm>
            <a:off x="8658404" y="1514117"/>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Recover Image</a:t>
            </a:r>
            <a:endParaRPr lang="en-IN" sz="1100" dirty="0">
              <a:effectLst/>
              <a:ea typeface="Calibri" panose="020F0502020204030204" pitchFamily="34" charset="0"/>
              <a:cs typeface="Times New Roman" panose="02020603050405020304" pitchFamily="18" charset="0"/>
            </a:endParaRPr>
          </a:p>
        </p:txBody>
      </p:sp>
      <p:sp>
        <p:nvSpPr>
          <p:cNvPr id="9" name="Rounded Rectangle 8"/>
          <p:cNvSpPr/>
          <p:nvPr/>
        </p:nvSpPr>
        <p:spPr>
          <a:xfrm>
            <a:off x="7124879" y="2524402"/>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RC7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Decryption</a:t>
            </a:r>
            <a:endParaRPr lang="en-IN" sz="1100" dirty="0">
              <a:effectLst/>
              <a:ea typeface="Calibri" panose="020F0502020204030204" pitchFamily="34" charset="0"/>
              <a:cs typeface="Times New Roman" panose="02020603050405020304" pitchFamily="18" charset="0"/>
            </a:endParaRPr>
          </a:p>
        </p:txBody>
      </p:sp>
      <p:sp>
        <p:nvSpPr>
          <p:cNvPr id="10" name="Rounded Rectangle 9"/>
          <p:cNvSpPr/>
          <p:nvPr/>
        </p:nvSpPr>
        <p:spPr>
          <a:xfrm>
            <a:off x="7134404" y="3560722"/>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1 Bin MPE2 Extracction Process</a:t>
            </a:r>
            <a:endParaRPr lang="en-IN" sz="1100" dirty="0">
              <a:effectLst/>
              <a:ea typeface="Calibri" panose="020F0502020204030204" pitchFamily="34" charset="0"/>
              <a:cs typeface="Times New Roman" panose="02020603050405020304" pitchFamily="18" charset="0"/>
            </a:endParaRPr>
          </a:p>
        </p:txBody>
      </p:sp>
      <p:cxnSp>
        <p:nvCxnSpPr>
          <p:cNvPr id="11" name="Straight Arrow Connector 10"/>
          <p:cNvCxnSpPr/>
          <p:nvPr/>
        </p:nvCxnSpPr>
        <p:spPr>
          <a:xfrm flipV="1">
            <a:off x="5029379" y="1771293"/>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6658154" y="1761768"/>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8172629" y="1771293"/>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7667804" y="3065422"/>
            <a:ext cx="9525"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6"/>
          <p:cNvSpPr>
            <a:spLocks noChangeArrowheads="1"/>
          </p:cNvSpPr>
          <p:nvPr/>
        </p:nvSpPr>
        <p:spPr bwMode="auto">
          <a:xfrm>
            <a:off x="1841679" y="8886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21"/>
          <p:cNvSpPr>
            <a:spLocks noChangeArrowheads="1"/>
          </p:cNvSpPr>
          <p:nvPr/>
        </p:nvSpPr>
        <p:spPr bwMode="auto">
          <a:xfrm>
            <a:off x="1841679" y="1345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4"/>
          <p:cNvSpPr>
            <a:spLocks noChangeArrowheads="1"/>
          </p:cNvSpPr>
          <p:nvPr/>
        </p:nvSpPr>
        <p:spPr bwMode="auto">
          <a:xfrm>
            <a:off x="1841679" y="13458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26"/>
          <p:cNvSpPr>
            <a:spLocks noChangeArrowheads="1"/>
          </p:cNvSpPr>
          <p:nvPr/>
        </p:nvSpPr>
        <p:spPr bwMode="auto">
          <a:xfrm>
            <a:off x="1841679" y="22602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1pPr>
            <a:lvl2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2pPr>
            <a:lvl3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3pPr>
            <a:lvl4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4pPr>
            <a:lvl5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5pPr>
            <a:lvl6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6pPr>
            <a:lvl7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7pPr>
            <a:lvl8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8pPr>
            <a:lvl9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38325" algn="l"/>
                <a:tab pos="4181475" algn="l"/>
              </a:tabLst>
            </a:pPr>
            <a:endParaRPr kumimoji="0" 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38325" algn="l"/>
                <a:tab pos="4181475"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38325" algn="l"/>
                <a:tab pos="4181475"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8"/>
          <p:cNvSpPr>
            <a:spLocks noChangeArrowheads="1"/>
          </p:cNvSpPr>
          <p:nvPr/>
        </p:nvSpPr>
        <p:spPr bwMode="auto">
          <a:xfrm>
            <a:off x="1841679" y="27174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ounded Rectangle 24"/>
          <p:cNvSpPr/>
          <p:nvPr/>
        </p:nvSpPr>
        <p:spPr>
          <a:xfrm>
            <a:off x="1971389" y="1580793"/>
            <a:ext cx="1311474"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Audio output</a:t>
            </a:r>
            <a:endParaRPr lang="en-IN" sz="1100" dirty="0">
              <a:effectLst/>
              <a:ea typeface="Calibri" panose="020F0502020204030204" pitchFamily="34" charset="0"/>
              <a:cs typeface="Times New Roman" panose="02020603050405020304" pitchFamily="18" charset="0"/>
            </a:endParaRPr>
          </a:p>
        </p:txBody>
      </p:sp>
      <p:sp>
        <p:nvSpPr>
          <p:cNvPr id="26" name="Rounded Rectangle 25"/>
          <p:cNvSpPr/>
          <p:nvPr/>
        </p:nvSpPr>
        <p:spPr>
          <a:xfrm>
            <a:off x="3895904" y="2761258"/>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Audio Extraction </a:t>
            </a:r>
            <a:endParaRPr lang="en-IN" sz="1100" dirty="0">
              <a:effectLst/>
              <a:ea typeface="Calibri" panose="020F0502020204030204" pitchFamily="34" charset="0"/>
              <a:cs typeface="Times New Roman" panose="02020603050405020304" pitchFamily="18" charset="0"/>
            </a:endParaRPr>
          </a:p>
        </p:txBody>
      </p:sp>
      <p:cxnSp>
        <p:nvCxnSpPr>
          <p:cNvPr id="27" name="Straight Arrow Connector 26"/>
          <p:cNvCxnSpPr>
            <a:stCxn id="25" idx="3"/>
            <a:endCxn id="4" idx="1"/>
          </p:cNvCxnSpPr>
          <p:nvPr/>
        </p:nvCxnSpPr>
        <p:spPr>
          <a:xfrm>
            <a:off x="3282863" y="1842731"/>
            <a:ext cx="6320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6" idx="1"/>
          </p:cNvCxnSpPr>
          <p:nvPr/>
        </p:nvCxnSpPr>
        <p:spPr>
          <a:xfrm>
            <a:off x="2608076" y="3023194"/>
            <a:ext cx="128782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2"/>
          </p:cNvCxnSpPr>
          <p:nvPr/>
        </p:nvCxnSpPr>
        <p:spPr>
          <a:xfrm>
            <a:off x="2627126" y="2104668"/>
            <a:ext cx="0" cy="918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7104834" y="1485543"/>
            <a:ext cx="1133475" cy="70485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effectLst/>
                <a:ea typeface="Calibri" panose="020F0502020204030204" pitchFamily="34" charset="0"/>
                <a:cs typeface="Times New Roman" panose="02020603050405020304" pitchFamily="18" charset="0"/>
              </a:rPr>
              <a:t>Extraction process</a:t>
            </a:r>
            <a:endParaRPr lang="en-IN" sz="1100" dirty="0">
              <a:effectLst/>
              <a:ea typeface="Calibri" panose="020F0502020204030204" pitchFamily="34" charset="0"/>
              <a:cs typeface="Times New Roman" panose="02020603050405020304" pitchFamily="18" charset="0"/>
            </a:endParaRPr>
          </a:p>
        </p:txBody>
      </p:sp>
      <p:cxnSp>
        <p:nvCxnSpPr>
          <p:cNvPr id="37" name="Straight Arrow Connector 36"/>
          <p:cNvCxnSpPr>
            <a:stCxn id="33" idx="2"/>
            <a:endCxn id="9" idx="0"/>
          </p:cNvCxnSpPr>
          <p:nvPr/>
        </p:nvCxnSpPr>
        <p:spPr>
          <a:xfrm>
            <a:off x="7671572" y="2190393"/>
            <a:ext cx="20045" cy="334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154724" y="4556402"/>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Original Data</a:t>
            </a:r>
            <a:endParaRPr lang="en-IN" sz="1100" dirty="0">
              <a:effectLst/>
              <a:ea typeface="Calibri" panose="020F0502020204030204" pitchFamily="34" charset="0"/>
              <a:cs typeface="Times New Roman" panose="02020603050405020304" pitchFamily="18" charset="0"/>
            </a:endParaRPr>
          </a:p>
        </p:txBody>
      </p:sp>
      <p:cxnSp>
        <p:nvCxnSpPr>
          <p:cNvPr id="30" name="Straight Arrow Connector 29"/>
          <p:cNvCxnSpPr/>
          <p:nvPr/>
        </p:nvCxnSpPr>
        <p:spPr>
          <a:xfrm>
            <a:off x="7677964" y="4050942"/>
            <a:ext cx="9525"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074400" y="6336268"/>
            <a:ext cx="914400" cy="369332"/>
          </a:xfrm>
          <a:prstGeom prst="rect">
            <a:avLst/>
          </a:prstGeom>
          <a:noFill/>
        </p:spPr>
        <p:txBody>
          <a:bodyPr wrap="square" rtlCol="0">
            <a:spAutoFit/>
          </a:bodyPr>
          <a:lstStyle/>
          <a:p>
            <a:r>
              <a:rPr lang="en-US" dirty="0" smtClean="0"/>
              <a:t>10/14</a:t>
            </a:r>
            <a:endParaRPr lang="en-US" dirty="0"/>
          </a:p>
        </p:txBody>
      </p:sp>
      <p:sp>
        <p:nvSpPr>
          <p:cNvPr id="32" name="TextBox 31"/>
          <p:cNvSpPr txBox="1"/>
          <p:nvPr/>
        </p:nvSpPr>
        <p:spPr>
          <a:xfrm>
            <a:off x="5662396" y="6369787"/>
            <a:ext cx="5300244" cy="369332"/>
          </a:xfrm>
          <a:prstGeom prst="rect">
            <a:avLst/>
          </a:prstGeom>
          <a:noFill/>
        </p:spPr>
        <p:txBody>
          <a:bodyPr wrap="square" rtlCol="0">
            <a:spAutoFit/>
          </a:bodyPr>
          <a:lstStyle/>
          <a:p>
            <a:r>
              <a:rPr lang="en-US" dirty="0" smtClean="0"/>
              <a:t>SRM INSTITUTE OF SCIENCE AND TECHNOLOGY-CSE</a:t>
            </a:r>
            <a:endParaRPr lang="en-US" dirty="0"/>
          </a:p>
        </p:txBody>
      </p:sp>
    </p:spTree>
    <p:extLst>
      <p:ext uri="{BB962C8B-B14F-4D97-AF65-F5344CB8AC3E}">
        <p14:creationId xmlns:p14="http://schemas.microsoft.com/office/powerpoint/2010/main" val="350331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Methodologies: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sz="2400" dirty="0">
                <a:latin typeface="Times New Roman" panose="02020603050405020304" pitchFamily="18" charset="0"/>
                <a:cs typeface="Times New Roman" panose="02020603050405020304" pitchFamily="18" charset="0"/>
              </a:rPr>
              <a:t>Plane </a:t>
            </a:r>
            <a:r>
              <a:rPr lang="en-US" sz="2400" dirty="0" smtClean="0">
                <a:latin typeface="Times New Roman" panose="02020603050405020304" pitchFamily="18" charset="0"/>
                <a:cs typeface="Times New Roman" panose="02020603050405020304" pitchFamily="18" charset="0"/>
              </a:rPr>
              <a:t>Separation/ Pixel/ Vector Difference</a:t>
            </a:r>
            <a:endParaRPr lang="en-IN"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RC7 Encryption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LSB Embedding and </a:t>
            </a:r>
            <a:r>
              <a:rPr lang="en-US" sz="2400" dirty="0" smtClean="0">
                <a:latin typeface="Times New Roman" panose="02020603050405020304" pitchFamily="18" charset="0"/>
                <a:cs typeface="Times New Roman" panose="02020603050405020304" pitchFamily="18" charset="0"/>
              </a:rPr>
              <a:t>Extraction</a:t>
            </a:r>
          </a:p>
          <a:p>
            <a:pPr lvl="0"/>
            <a:r>
              <a:rPr lang="en-US" sz="2400" dirty="0" smtClean="0">
                <a:latin typeface="Times New Roman" panose="02020603050405020304" pitchFamily="18" charset="0"/>
                <a:cs typeface="Times New Roman" panose="02020603050405020304" pitchFamily="18" charset="0"/>
              </a:rPr>
              <a:t>Audio Input signal </a:t>
            </a:r>
          </a:p>
          <a:p>
            <a:pPr lvl="0"/>
            <a:r>
              <a:rPr lang="en-US" sz="2400" dirty="0" smtClean="0">
                <a:latin typeface="Times New Roman" panose="02020603050405020304" pitchFamily="18" charset="0"/>
                <a:cs typeface="Times New Roman" panose="02020603050405020304" pitchFamily="18" charset="0"/>
              </a:rPr>
              <a:t>1 Bin MPE2 Encryption/Decryption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Performance analys</a:t>
            </a:r>
            <a:r>
              <a:rPr lang="en-US" dirty="0">
                <a:latin typeface="Times New Roman" panose="02020603050405020304" pitchFamily="18" charset="0"/>
                <a:cs typeface="Times New Roman" panose="02020603050405020304" pitchFamily="18" charset="0"/>
              </a:rPr>
              <a:t>is</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135360" y="6350000"/>
            <a:ext cx="853440" cy="369332"/>
          </a:xfrm>
          <a:prstGeom prst="rect">
            <a:avLst/>
          </a:prstGeom>
          <a:noFill/>
        </p:spPr>
        <p:txBody>
          <a:bodyPr wrap="square" rtlCol="0">
            <a:spAutoFit/>
          </a:bodyPr>
          <a:lstStyle/>
          <a:p>
            <a:r>
              <a:rPr lang="en-US" dirty="0" smtClean="0"/>
              <a:t>11/14</a:t>
            </a:r>
            <a:endParaRPr lang="en-US" dirty="0"/>
          </a:p>
        </p:txBody>
      </p:sp>
      <p:sp>
        <p:nvSpPr>
          <p:cNvPr id="8" name="TextBox 7"/>
          <p:cNvSpPr txBox="1"/>
          <p:nvPr/>
        </p:nvSpPr>
        <p:spPr>
          <a:xfrm>
            <a:off x="5662396" y="6369787"/>
            <a:ext cx="5300244" cy="369332"/>
          </a:xfrm>
          <a:prstGeom prst="rect">
            <a:avLst/>
          </a:prstGeom>
          <a:noFill/>
        </p:spPr>
        <p:txBody>
          <a:bodyPr wrap="square" rtlCol="0">
            <a:spAutoFit/>
          </a:bodyPr>
          <a:lstStyle/>
          <a:p>
            <a:r>
              <a:rPr lang="en-US" dirty="0" smtClean="0"/>
              <a:t>SRM INSTITUTE OF SCIENCE AND TECHNOLOGY-CSE</a:t>
            </a:r>
            <a:endParaRPr lang="en-US" dirty="0"/>
          </a:p>
        </p:txBody>
      </p:sp>
    </p:spTree>
    <p:extLst>
      <p:ext uri="{BB962C8B-B14F-4D97-AF65-F5344CB8AC3E}">
        <p14:creationId xmlns:p14="http://schemas.microsoft.com/office/powerpoint/2010/main" val="256097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Using a complete image instead of gray scale variation</a:t>
            </a:r>
          </a:p>
          <a:p>
            <a:r>
              <a:rPr lang="en-US" dirty="0" smtClean="0"/>
              <a:t>Using RC7 Algorithm with an error control method</a:t>
            </a:r>
          </a:p>
          <a:p>
            <a:r>
              <a:rPr lang="en-US" dirty="0" smtClean="0"/>
              <a:t>Done research on 1 Bin MPE2 algorithm which can be used to detect the error while finding the difference between pixel frames or vector difference.</a:t>
            </a:r>
            <a:endParaRPr lang="en-US" dirty="0"/>
          </a:p>
        </p:txBody>
      </p:sp>
      <p:sp>
        <p:nvSpPr>
          <p:cNvPr id="6" name="TextBox 5"/>
          <p:cNvSpPr txBox="1"/>
          <p:nvPr/>
        </p:nvSpPr>
        <p:spPr>
          <a:xfrm>
            <a:off x="11206480" y="6339840"/>
            <a:ext cx="782320" cy="369332"/>
          </a:xfrm>
          <a:prstGeom prst="rect">
            <a:avLst/>
          </a:prstGeom>
          <a:noFill/>
        </p:spPr>
        <p:txBody>
          <a:bodyPr wrap="square" rtlCol="0">
            <a:spAutoFit/>
          </a:bodyPr>
          <a:lstStyle/>
          <a:p>
            <a:r>
              <a:rPr lang="en-US" dirty="0" smtClean="0"/>
              <a:t>13/14</a:t>
            </a:r>
            <a:endParaRPr lang="en-US" dirty="0"/>
          </a:p>
        </p:txBody>
      </p:sp>
      <p:sp>
        <p:nvSpPr>
          <p:cNvPr id="7" name="TextBox 6"/>
          <p:cNvSpPr txBox="1"/>
          <p:nvPr/>
        </p:nvSpPr>
        <p:spPr>
          <a:xfrm>
            <a:off x="5662396" y="6369787"/>
            <a:ext cx="5300244" cy="369332"/>
          </a:xfrm>
          <a:prstGeom prst="rect">
            <a:avLst/>
          </a:prstGeom>
          <a:noFill/>
        </p:spPr>
        <p:txBody>
          <a:bodyPr wrap="square" rtlCol="0">
            <a:spAutoFit/>
          </a:bodyPr>
          <a:lstStyle/>
          <a:p>
            <a:r>
              <a:rPr lang="en-US" dirty="0" smtClean="0"/>
              <a:t>SRM INSTITUTE OF SCIENCE AND TECHNOLOGY-CSE</a:t>
            </a:r>
            <a:endParaRPr lang="en-US" dirty="0"/>
          </a:p>
        </p:txBody>
      </p:sp>
    </p:spTree>
    <p:extLst>
      <p:ext uri="{BB962C8B-B14F-4D97-AF65-F5344CB8AC3E}">
        <p14:creationId xmlns:p14="http://schemas.microsoft.com/office/powerpoint/2010/main" val="2281698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8229600" cy="743712"/>
          </a:xfrm>
        </p:spPr>
        <p:txBody>
          <a:bodyPr>
            <a:normAutofit/>
          </a:bodyPr>
          <a:lstStyle/>
          <a:p>
            <a:pPr algn="l"/>
            <a:r>
              <a:rPr lang="en-US" sz="32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1905000" y="1143000"/>
            <a:ext cx="8229600" cy="5334000"/>
          </a:xfrm>
        </p:spPr>
        <p:txBody>
          <a:bodyPr>
            <a:noAutofit/>
          </a:bodyPr>
          <a:lstStyle/>
          <a:p>
            <a:pPr algn="just">
              <a:buNone/>
            </a:pPr>
            <a:r>
              <a:rPr lang="en-US" sz="2100" dirty="0">
                <a:latin typeface="Times New Roman" pitchFamily="18" charset="0"/>
                <a:cs typeface="Times New Roman" pitchFamily="18" charset="0"/>
              </a:rPr>
              <a:t>[1] J. </a:t>
            </a:r>
            <a:r>
              <a:rPr lang="en-US" sz="2100" dirty="0" err="1">
                <a:latin typeface="Times New Roman" pitchFamily="18" charset="0"/>
                <a:cs typeface="Times New Roman" pitchFamily="18" charset="0"/>
              </a:rPr>
              <a:t>Fridrich</a:t>
            </a:r>
            <a:r>
              <a:rPr lang="en-US" sz="2100" dirty="0">
                <a:latin typeface="Times New Roman" pitchFamily="18" charset="0"/>
                <a:cs typeface="Times New Roman" pitchFamily="18" charset="0"/>
              </a:rPr>
              <a:t> and M. </a:t>
            </a:r>
            <a:r>
              <a:rPr lang="en-US" sz="2100" dirty="0" err="1">
                <a:latin typeface="Times New Roman" pitchFamily="18" charset="0"/>
                <a:cs typeface="Times New Roman" pitchFamily="18" charset="0"/>
              </a:rPr>
              <a:t>Goljan</a:t>
            </a:r>
            <a:r>
              <a:rPr lang="en-US" sz="2100" dirty="0">
                <a:latin typeface="Times New Roman" pitchFamily="18" charset="0"/>
                <a:cs typeface="Times New Roman" pitchFamily="18" charset="0"/>
              </a:rPr>
              <a:t>, “Lossless data embedding for all image formats,” in Proc. SPIE Proc. Photonics West, Electronic Imaging, Security and Watermarking of Multimedia Contents, San Jose, CA, USA, Jan. 2002, vol. 4675, pp. 572–583. </a:t>
            </a:r>
            <a:endParaRPr lang="en-IN"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[2] V. </a:t>
            </a:r>
            <a:r>
              <a:rPr lang="en-US" sz="2100" dirty="0" err="1">
                <a:latin typeface="Times New Roman" pitchFamily="18" charset="0"/>
                <a:cs typeface="Times New Roman" pitchFamily="18" charset="0"/>
              </a:rPr>
              <a:t>Sachnev</a:t>
            </a:r>
            <a:r>
              <a:rPr lang="en-US" sz="2100" dirty="0">
                <a:latin typeface="Times New Roman" pitchFamily="18" charset="0"/>
                <a:cs typeface="Times New Roman" pitchFamily="18" charset="0"/>
              </a:rPr>
              <a:t>, H. J. Kim, J. Nam, S. Suresh, and Y.-Q. Shi, “Reversible watermarking algorithm using sorting and prediction,” IEEE Trans. Circuits Syst. Video Technol., vol. 19, no. 7, pp. 989–999, Jul. 2009. </a:t>
            </a:r>
            <a:endParaRPr lang="en-IN"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[3] F. M. </a:t>
            </a:r>
            <a:r>
              <a:rPr lang="en-US" sz="2100" dirty="0" err="1">
                <a:latin typeface="Times New Roman" pitchFamily="18" charset="0"/>
                <a:cs typeface="Times New Roman" pitchFamily="18" charset="0"/>
              </a:rPr>
              <a:t>Willems</a:t>
            </a:r>
            <a:r>
              <a:rPr lang="en-US" sz="2100" dirty="0">
                <a:latin typeface="Times New Roman" pitchFamily="18" charset="0"/>
                <a:cs typeface="Times New Roman" pitchFamily="18" charset="0"/>
              </a:rPr>
              <a:t> and T. </a:t>
            </a:r>
            <a:r>
              <a:rPr lang="en-US" sz="2100" dirty="0" err="1">
                <a:latin typeface="Times New Roman" pitchFamily="18" charset="0"/>
                <a:cs typeface="Times New Roman" pitchFamily="18" charset="0"/>
              </a:rPr>
              <a:t>Kalker</a:t>
            </a:r>
            <a:r>
              <a:rPr lang="en-US" sz="2100" dirty="0">
                <a:latin typeface="Times New Roman" pitchFamily="18" charset="0"/>
                <a:cs typeface="Times New Roman" pitchFamily="18" charset="0"/>
              </a:rPr>
              <a:t>. “Coding theorems for reversible embedding.” DIMACS Series in Discrete Mathematics and Theoretical Computer Science, vol. 66, pp.61-78, 2004. </a:t>
            </a:r>
            <a:endParaRPr lang="en-IN"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[4] J. Tian, “Reversible data embedding using a difference expansion,” IEEE Trans. Circuits Syst. Video Technol., vol. 13, no. 8, pp. 890–896, Aug. 2003. </a:t>
            </a:r>
            <a:endParaRPr lang="en-IN"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[5] Z. Ni, Y. Shi, N. </a:t>
            </a:r>
            <a:r>
              <a:rPr lang="en-US" sz="2100" dirty="0" err="1">
                <a:latin typeface="Times New Roman" pitchFamily="18" charset="0"/>
                <a:cs typeface="Times New Roman" pitchFamily="18" charset="0"/>
              </a:rPr>
              <a:t>Ansari</a:t>
            </a:r>
            <a:r>
              <a:rPr lang="en-US" sz="2100" dirty="0">
                <a:latin typeface="Times New Roman" pitchFamily="18" charset="0"/>
                <a:cs typeface="Times New Roman" pitchFamily="18" charset="0"/>
              </a:rPr>
              <a:t>, et al., “Reversible data hiding,” IEEE Trans. Circuits Syst. Video Technol., vol. 16, no. 3, pp. 354–362, Mar. 2006. </a:t>
            </a:r>
            <a:endParaRPr lang="en-IN" sz="2100" dirty="0">
              <a:latin typeface="Times New Roman" pitchFamily="18" charset="0"/>
              <a:cs typeface="Times New Roman" pitchFamily="18" charset="0"/>
            </a:endParaRPr>
          </a:p>
        </p:txBody>
      </p:sp>
      <p:sp>
        <p:nvSpPr>
          <p:cNvPr id="5" name="TextBox 4"/>
          <p:cNvSpPr txBox="1"/>
          <p:nvPr/>
        </p:nvSpPr>
        <p:spPr>
          <a:xfrm>
            <a:off x="10840720" y="6339840"/>
            <a:ext cx="944880" cy="369332"/>
          </a:xfrm>
          <a:prstGeom prst="rect">
            <a:avLst/>
          </a:prstGeom>
          <a:noFill/>
        </p:spPr>
        <p:txBody>
          <a:bodyPr wrap="square" rtlCol="0">
            <a:spAutoFit/>
          </a:bodyPr>
          <a:lstStyle/>
          <a:p>
            <a:r>
              <a:rPr lang="en-US" dirty="0" smtClean="0"/>
              <a:t>14/14</a:t>
            </a:r>
            <a:endParaRPr lang="en-US" dirty="0"/>
          </a:p>
        </p:txBody>
      </p:sp>
      <p:sp>
        <p:nvSpPr>
          <p:cNvPr id="6" name="TextBox 5"/>
          <p:cNvSpPr txBox="1"/>
          <p:nvPr/>
        </p:nvSpPr>
        <p:spPr>
          <a:xfrm>
            <a:off x="5662396" y="6369787"/>
            <a:ext cx="5300244" cy="369332"/>
          </a:xfrm>
          <a:prstGeom prst="rect">
            <a:avLst/>
          </a:prstGeom>
          <a:noFill/>
        </p:spPr>
        <p:txBody>
          <a:bodyPr wrap="square" rtlCol="0">
            <a:spAutoFit/>
          </a:bodyPr>
          <a:lstStyle/>
          <a:p>
            <a:r>
              <a:rPr lang="en-US" dirty="0" smtClean="0"/>
              <a:t>SRM INSTITUTE OF SCIENCE AND TECHNOLOGY-CSE</a:t>
            </a:r>
            <a:endParaRPr lang="en-US" dirty="0"/>
          </a:p>
        </p:txBody>
      </p:sp>
    </p:spTree>
    <p:extLst>
      <p:ext uri="{BB962C8B-B14F-4D97-AF65-F5344CB8AC3E}">
        <p14:creationId xmlns:p14="http://schemas.microsoft.com/office/powerpoint/2010/main" val="2826742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RGB Images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An RGB image, sometimes referred to as a "</a:t>
            </a:r>
            <a:r>
              <a:rPr lang="en-IN" sz="2400" dirty="0" err="1">
                <a:latin typeface="Times New Roman" panose="02020603050405020304" pitchFamily="18" charset="0"/>
                <a:cs typeface="Times New Roman" panose="02020603050405020304" pitchFamily="18" charset="0"/>
              </a:rPr>
              <a:t>truecolor</a:t>
            </a:r>
            <a:r>
              <a:rPr lang="en-IN" sz="2400" dirty="0">
                <a:latin typeface="Times New Roman" panose="02020603050405020304" pitchFamily="18" charset="0"/>
                <a:cs typeface="Times New Roman" panose="02020603050405020304" pitchFamily="18" charset="0"/>
              </a:rPr>
              <a:t>" image, is stored in MATLAB as an m-by-n-by-3 data array that defines red, green, and blue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components for each individual pixel.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RGB </a:t>
            </a:r>
            <a:r>
              <a:rPr lang="en-IN" sz="2400" dirty="0">
                <a:latin typeface="Times New Roman" panose="02020603050405020304" pitchFamily="18" charset="0"/>
                <a:cs typeface="Times New Roman" panose="02020603050405020304" pitchFamily="18" charset="0"/>
              </a:rPr>
              <a:t>images do not use a </a:t>
            </a:r>
            <a:r>
              <a:rPr lang="en-IN" sz="2400" dirty="0" err="1" smtClean="0">
                <a:latin typeface="Times New Roman" panose="02020603050405020304" pitchFamily="18" charset="0"/>
                <a:cs typeface="Times New Roman" panose="02020603050405020304" pitchFamily="18" charset="0"/>
              </a:rPr>
              <a:t>palette.The</a:t>
            </a:r>
            <a:r>
              <a:rPr lang="en-IN" sz="2400" dirty="0" smtClean="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of each pixel is determined by the combination of the red, green, and blue intensities stored in each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plane at the pixel's location</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Graphics file formats store RGB images as 24-bit images, where the red, green, and blue components are 8 bits each</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yields a potential of 16 million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The precision with which a real-life image can be replicated has led to the commonly used term "</a:t>
            </a:r>
            <a:r>
              <a:rPr lang="en-IN" sz="2400" dirty="0" err="1">
                <a:latin typeface="Times New Roman" panose="02020603050405020304" pitchFamily="18" charset="0"/>
                <a:cs typeface="Times New Roman" panose="02020603050405020304" pitchFamily="18" charset="0"/>
              </a:rPr>
              <a:t>truecolor</a:t>
            </a:r>
            <a:r>
              <a:rPr lang="en-IN" sz="2400" dirty="0">
                <a:latin typeface="Times New Roman" panose="02020603050405020304" pitchFamily="18" charset="0"/>
                <a:cs typeface="Times New Roman" panose="02020603050405020304" pitchFamily="18" charset="0"/>
              </a:rPr>
              <a:t> image."</a:t>
            </a:r>
          </a:p>
        </p:txBody>
      </p:sp>
    </p:spTree>
    <p:extLst>
      <p:ext uri="{BB962C8B-B14F-4D97-AF65-F5344CB8AC3E}">
        <p14:creationId xmlns:p14="http://schemas.microsoft.com/office/powerpoint/2010/main" val="360012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RGB Images</a:t>
            </a:r>
            <a:endParaRPr lang="en-IN" dirty="0"/>
          </a:p>
        </p:txBody>
      </p:sp>
      <p:pic>
        <p:nvPicPr>
          <p:cNvPr id="4" name="Picture 3"/>
          <p:cNvPicPr>
            <a:picLocks noChangeAspect="1"/>
          </p:cNvPicPr>
          <p:nvPr/>
        </p:nvPicPr>
        <p:blipFill>
          <a:blip r:embed="rId2"/>
          <a:stretch>
            <a:fillRect/>
          </a:stretch>
        </p:blipFill>
        <p:spPr>
          <a:xfrm>
            <a:off x="1307339" y="1451423"/>
            <a:ext cx="7913933" cy="4933950"/>
          </a:xfrm>
          <a:prstGeom prst="rect">
            <a:avLst/>
          </a:prstGeom>
        </p:spPr>
      </p:pic>
    </p:spTree>
    <p:extLst>
      <p:ext uri="{BB962C8B-B14F-4D97-AF65-F5344CB8AC3E}">
        <p14:creationId xmlns:p14="http://schemas.microsoft.com/office/powerpoint/2010/main" val="76941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Plane separation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o </a:t>
            </a:r>
            <a:r>
              <a:rPr lang="en-IN" sz="2400" dirty="0">
                <a:latin typeface="Times New Roman" panose="02020603050405020304" pitchFamily="18" charset="0"/>
                <a:cs typeface="Times New Roman" panose="02020603050405020304" pitchFamily="18" charset="0"/>
              </a:rPr>
              <a:t>further illustrate the concept of the three separate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planes used in an RGB image, the code sample below creates a simple RGB image containing uninterrupted areas of red, green, and blue, and then creates one image for each of its separate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planes (red, green, and blue). </a:t>
            </a:r>
          </a:p>
        </p:txBody>
      </p:sp>
      <p:pic>
        <p:nvPicPr>
          <p:cNvPr id="4" name="Picture 3"/>
          <p:cNvPicPr>
            <a:picLocks noChangeAspect="1"/>
          </p:cNvPicPr>
          <p:nvPr/>
        </p:nvPicPr>
        <p:blipFill>
          <a:blip r:embed="rId2"/>
          <a:stretch>
            <a:fillRect/>
          </a:stretch>
        </p:blipFill>
        <p:spPr>
          <a:xfrm>
            <a:off x="3565771" y="3319932"/>
            <a:ext cx="5552471" cy="3257550"/>
          </a:xfrm>
          <a:prstGeom prst="rect">
            <a:avLst/>
          </a:prstGeom>
        </p:spPr>
      </p:pic>
    </p:spTree>
    <p:extLst>
      <p:ext uri="{BB962C8B-B14F-4D97-AF65-F5344CB8AC3E}">
        <p14:creationId xmlns:p14="http://schemas.microsoft.com/office/powerpoint/2010/main" val="1794170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Research institute.</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Medical information protection.  </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Defense application.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667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RC7 Encryption Algorithm</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To improve the encryption efficiency of the already existing RC6 algorithm [20], RC7 has been proposed which takes relatively less time to encrypt data and is comparatively more flexible. </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Instead </a:t>
            </a:r>
            <a:r>
              <a:rPr lang="en-IN" sz="2400" dirty="0">
                <a:latin typeface="Times New Roman" panose="02020603050405020304" pitchFamily="18" charset="0"/>
                <a:cs typeface="Times New Roman" panose="02020603050405020304" pitchFamily="18" charset="0"/>
              </a:rPr>
              <a:t>of four working registers, RC7 makes use of six such registers which makes it a better alternative to RC6.</a:t>
            </a:r>
          </a:p>
        </p:txBody>
      </p:sp>
    </p:spTree>
    <p:extLst>
      <p:ext uri="{BB962C8B-B14F-4D97-AF65-F5344CB8AC3E}">
        <p14:creationId xmlns:p14="http://schemas.microsoft.com/office/powerpoint/2010/main" val="364792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8782050" cy="609600"/>
          </a:xfrm>
        </p:spPr>
        <p:txBody>
          <a:bodyPr>
            <a:normAutofit/>
          </a:bodyPr>
          <a:lstStyle/>
          <a:p>
            <a:pPr>
              <a:defRPr/>
            </a:pPr>
            <a:r>
              <a:rPr lang="en-US" sz="3200" b="1" dirty="0">
                <a:latin typeface="Times New Roman" pitchFamily="18" charset="0"/>
                <a:cs typeface="Times New Roman" pitchFamily="18" charset="0"/>
              </a:rPr>
              <a:t>Data Embedding</a:t>
            </a:r>
          </a:p>
        </p:txBody>
      </p:sp>
      <p:sp>
        <p:nvSpPr>
          <p:cNvPr id="15363" name="Content Placeholder 2"/>
          <p:cNvSpPr>
            <a:spLocks noGrp="1"/>
          </p:cNvSpPr>
          <p:nvPr>
            <p:ph idx="1"/>
          </p:nvPr>
        </p:nvSpPr>
        <p:spPr>
          <a:xfrm>
            <a:off x="1676400" y="1143000"/>
            <a:ext cx="8705850" cy="5486400"/>
          </a:xfrm>
        </p:spPr>
        <p:txBody>
          <a:bodyPr>
            <a:noAutofit/>
          </a:bodyPr>
          <a:lstStyle/>
          <a:p>
            <a:pPr algn="just"/>
            <a:r>
              <a:rPr lang="en-US" sz="2500" dirty="0">
                <a:latin typeface="Times New Roman" pitchFamily="18" charset="0"/>
                <a:cs typeface="Times New Roman" pitchFamily="18" charset="0"/>
              </a:rPr>
              <a:t>Data hiding is a process to conceal secret message bits into another medium like image, audio or video files.</a:t>
            </a:r>
          </a:p>
          <a:p>
            <a:pPr algn="just"/>
            <a:r>
              <a:rPr lang="en-US" sz="2500" dirty="0">
                <a:latin typeface="Times New Roman" pitchFamily="18" charset="0"/>
                <a:cs typeface="Times New Roman" pitchFamily="18" charset="0"/>
              </a:rPr>
              <a:t>Here, the hiding is performed under compressed bit stream of cover image. After obtaining of bit streams, it is allowed to encrypt with random binary string using bitxor operation.</a:t>
            </a:r>
          </a:p>
          <a:p>
            <a:pPr algn="just"/>
            <a:r>
              <a:rPr lang="en-US" sz="2500" dirty="0">
                <a:latin typeface="Times New Roman" pitchFamily="18" charset="0"/>
                <a:cs typeface="Times New Roman" pitchFamily="18" charset="0"/>
              </a:rPr>
              <a:t>Before data hiding, the text message will be encrypted using chaos encryption to make second level security during transmission.</a:t>
            </a:r>
          </a:p>
          <a:p>
            <a:pPr algn="just"/>
            <a:r>
              <a:rPr lang="en-US" sz="2500" dirty="0">
                <a:latin typeface="Times New Roman" pitchFamily="18" charset="0"/>
                <a:cs typeface="Times New Roman" pitchFamily="18" charset="0"/>
              </a:rPr>
              <a:t> Bits wrap method is used here to conceal secret text bits under encrypted compressed bit streams. It is performed using logical bitwise operations like ‘bitand’ and ‘bitor’ operations.</a:t>
            </a:r>
          </a:p>
          <a:p>
            <a:pPr algn="just"/>
            <a:r>
              <a:rPr lang="en-US" sz="2500" dirty="0">
                <a:latin typeface="Times New Roman" pitchFamily="18" charset="0"/>
                <a:cs typeface="Times New Roman" pitchFamily="18" charset="0"/>
              </a:rPr>
              <a:t> After hidden the data, image reconstruction and data extraction will be performed to measure the system performance. </a:t>
            </a:r>
          </a:p>
        </p:txBody>
      </p:sp>
    </p:spTree>
    <p:extLst>
      <p:ext uri="{BB962C8B-B14F-4D97-AF65-F5344CB8AC3E}">
        <p14:creationId xmlns:p14="http://schemas.microsoft.com/office/powerpoint/2010/main" val="123244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  Abstract</a:t>
            </a:r>
            <a:r>
              <a:rPr lang="en-IN" sz="3200" b="1" dirty="0">
                <a:latin typeface="Times New Roman" panose="02020603050405020304" pitchFamily="18" charset="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An enhancement of data protection system for secret communication using reserve room in encrypted images based on </a:t>
            </a:r>
            <a:r>
              <a:rPr lang="en-IN" sz="2400" dirty="0" smtClean="0">
                <a:latin typeface="Times New Roman" panose="02020603050405020304" pitchFamily="18" charset="0"/>
                <a:cs typeface="Times New Roman" panose="02020603050405020304" pitchFamily="18" charset="0"/>
              </a:rPr>
              <a:t>color co-ordination and gray scale variation. </a:t>
            </a:r>
            <a:r>
              <a:rPr lang="en-IN" sz="2400" dirty="0">
                <a:latin typeface="Times New Roman" panose="02020603050405020304" pitchFamily="18" charset="0"/>
                <a:cs typeface="Times New Roman" panose="02020603050405020304" pitchFamily="18" charset="0"/>
              </a:rPr>
              <a:t>The Selective embedding is utilized in this method to determine host signal samples suitable for data hiding. </a:t>
            </a:r>
          </a:p>
          <a:p>
            <a:pPr algn="just"/>
            <a:r>
              <a:rPr lang="en-IN" sz="2400" dirty="0" smtClean="0">
                <a:latin typeface="Times New Roman" panose="02020603050405020304" pitchFamily="18" charset="0"/>
                <a:cs typeface="Times New Roman" panose="02020603050405020304" pitchFamily="18" charset="0"/>
              </a:rPr>
              <a:t>Gray Scale variation is prefered over a complete image so that there is no loss in bits while transmission. Gray scale is an object or an entity of an image. Here a complete image is consiederd rather than a gray scale entity as the image is sharp and descriptors can be used for the luminance channel Such as SURF(speeded up robust features) the applications operate only on luminance channels. The color image is converted to a gray image as the it reduces the computation cost.  </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44716" y="6451067"/>
            <a:ext cx="465000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5" name="TextBox 4"/>
          <p:cNvSpPr txBox="1"/>
          <p:nvPr/>
        </p:nvSpPr>
        <p:spPr>
          <a:xfrm>
            <a:off x="11328401" y="6430857"/>
            <a:ext cx="709912" cy="307777"/>
          </a:xfrm>
          <a:prstGeom prst="rect">
            <a:avLst/>
          </a:prstGeom>
          <a:noFill/>
        </p:spPr>
        <p:txBody>
          <a:bodyPr wrap="square" rtlCol="0">
            <a:spAutoFit/>
          </a:bodyPr>
          <a:lstStyle/>
          <a:p>
            <a:r>
              <a:rPr lang="en-US" sz="1400" dirty="0"/>
              <a:t>2</a:t>
            </a:r>
            <a:r>
              <a:rPr lang="en-US" sz="1400" dirty="0" smtClean="0"/>
              <a:t>/14</a:t>
            </a:r>
            <a:endParaRPr lang="en-US" sz="1400" dirty="0"/>
          </a:p>
        </p:txBody>
      </p:sp>
    </p:spTree>
    <p:extLst>
      <p:ext uri="{BB962C8B-B14F-4D97-AF65-F5344CB8AC3E}">
        <p14:creationId xmlns:p14="http://schemas.microsoft.com/office/powerpoint/2010/main" val="3922544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229600" cy="591312"/>
          </a:xfrm>
        </p:spPr>
        <p:txBody>
          <a:bodyPr>
            <a:normAutofit fontScale="90000"/>
          </a:bodyPr>
          <a:lstStyle/>
          <a:p>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Data Encryption Flow</a:t>
            </a:r>
          </a:p>
        </p:txBody>
      </p:sp>
      <p:sp>
        <p:nvSpPr>
          <p:cNvPr id="4" name="Rounded Rectangle 3"/>
          <p:cNvSpPr/>
          <p:nvPr/>
        </p:nvSpPr>
        <p:spPr>
          <a:xfrm>
            <a:off x="2514600" y="2438400"/>
            <a:ext cx="16764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text</a:t>
            </a:r>
          </a:p>
        </p:txBody>
      </p:sp>
      <p:sp>
        <p:nvSpPr>
          <p:cNvPr id="5" name="Rounded Rectangle 4"/>
          <p:cNvSpPr/>
          <p:nvPr/>
        </p:nvSpPr>
        <p:spPr>
          <a:xfrm>
            <a:off x="5943600" y="1447800"/>
            <a:ext cx="1905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Initiate Constant factors </a:t>
            </a:r>
          </a:p>
        </p:txBody>
      </p:sp>
      <p:sp>
        <p:nvSpPr>
          <p:cNvPr id="6" name="Rounded Rectangle 5"/>
          <p:cNvSpPr/>
          <p:nvPr/>
        </p:nvSpPr>
        <p:spPr>
          <a:xfrm>
            <a:off x="5943600" y="2362200"/>
            <a:ext cx="20574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Chaotic Sequence Generation</a:t>
            </a:r>
          </a:p>
        </p:txBody>
      </p:sp>
      <p:sp>
        <p:nvSpPr>
          <p:cNvPr id="7" name="Rounded Rectangle 6"/>
          <p:cNvSpPr/>
          <p:nvPr/>
        </p:nvSpPr>
        <p:spPr>
          <a:xfrm>
            <a:off x="5943600" y="3276600"/>
            <a:ext cx="19812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Threshold function </a:t>
            </a:r>
          </a:p>
        </p:txBody>
      </p:sp>
      <p:sp>
        <p:nvSpPr>
          <p:cNvPr id="8" name="Rounded Rectangle 7"/>
          <p:cNvSpPr/>
          <p:nvPr/>
        </p:nvSpPr>
        <p:spPr>
          <a:xfrm>
            <a:off x="4343400" y="4419600"/>
            <a:ext cx="16764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 XOR </a:t>
            </a:r>
          </a:p>
        </p:txBody>
      </p:sp>
      <p:sp>
        <p:nvSpPr>
          <p:cNvPr id="9" name="Rounded Rectangle 8"/>
          <p:cNvSpPr/>
          <p:nvPr/>
        </p:nvSpPr>
        <p:spPr>
          <a:xfrm>
            <a:off x="4343400" y="5410200"/>
            <a:ext cx="16764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Encrypted Text</a:t>
            </a:r>
          </a:p>
        </p:txBody>
      </p:sp>
      <p:cxnSp>
        <p:nvCxnSpPr>
          <p:cNvPr id="13" name="Straight Arrow Connector 12"/>
          <p:cNvCxnSpPr/>
          <p:nvPr/>
        </p:nvCxnSpPr>
        <p:spPr>
          <a:xfrm rot="5400000">
            <a:off x="6666706" y="2170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6706394" y="3123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991894" y="5218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439194" y="3886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76600" y="4724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439694" y="43053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a:off x="6019800" y="4724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05800" y="2362200"/>
            <a:ext cx="1828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Xn+1 = u*x(1-x)</a:t>
            </a:r>
          </a:p>
        </p:txBody>
      </p:sp>
      <p:sp>
        <p:nvSpPr>
          <p:cNvPr id="17" name="Rectangle 16"/>
          <p:cNvSpPr/>
          <p:nvPr/>
        </p:nvSpPr>
        <p:spPr>
          <a:xfrm>
            <a:off x="8305800" y="3276600"/>
            <a:ext cx="1828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(I/255)&lt; Xn+1 &lt; (I+1)/255</a:t>
            </a:r>
          </a:p>
        </p:txBody>
      </p:sp>
      <p:sp>
        <p:nvSpPr>
          <p:cNvPr id="20" name="Rectangle 19"/>
          <p:cNvSpPr/>
          <p:nvPr/>
        </p:nvSpPr>
        <p:spPr>
          <a:xfrm>
            <a:off x="8305800" y="4343400"/>
            <a:ext cx="1828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a:t>
            </a:r>
            <a:r>
              <a:rPr lang="en-US" baseline="-25000" dirty="0" err="1">
                <a:solidFill>
                  <a:schemeClr val="tx1"/>
                </a:solidFill>
              </a:rPr>
              <a:t>i</a:t>
            </a:r>
            <a:r>
              <a:rPr lang="en-US" baseline="-25000" dirty="0">
                <a:solidFill>
                  <a:schemeClr val="tx1"/>
                </a:solidFill>
              </a:rPr>
              <a:t>  </a:t>
            </a:r>
            <a:r>
              <a:rPr lang="en-US" dirty="0">
                <a:solidFill>
                  <a:schemeClr val="tx1"/>
                </a:solidFill>
              </a:rPr>
              <a:t>= M</a:t>
            </a:r>
            <a:r>
              <a:rPr lang="en-US" baseline="-25000" dirty="0">
                <a:solidFill>
                  <a:schemeClr val="tx1"/>
                </a:solidFill>
              </a:rPr>
              <a:t>i </a:t>
            </a:r>
            <a:r>
              <a:rPr lang="en-US" dirty="0">
                <a:solidFill>
                  <a:schemeClr val="tx1"/>
                </a:solidFill>
              </a:rPr>
              <a:t>(bitxor) I</a:t>
            </a:r>
            <a:r>
              <a:rPr lang="en-US" baseline="-25000" dirty="0">
                <a:solidFill>
                  <a:schemeClr val="tx1"/>
                </a:solidFill>
              </a:rPr>
              <a:t>   </a:t>
            </a:r>
          </a:p>
        </p:txBody>
      </p:sp>
      <p:cxnSp>
        <p:nvCxnSpPr>
          <p:cNvPr id="23" name="Straight Connector 22"/>
          <p:cNvCxnSpPr/>
          <p:nvPr/>
        </p:nvCxnSpPr>
        <p:spPr>
          <a:xfrm>
            <a:off x="8001000" y="2665412"/>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24800" y="35798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19800" y="4570412"/>
            <a:ext cx="2286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70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550" y="228600"/>
            <a:ext cx="7867650" cy="533400"/>
          </a:xfrm>
        </p:spPr>
        <p:txBody>
          <a:bodyPr>
            <a:noAutofit/>
          </a:bodyPr>
          <a:lstStyle/>
          <a:p>
            <a:pPr>
              <a:defRPr/>
            </a:pPr>
            <a:r>
              <a:rPr lang="en-US" sz="3200" b="1" dirty="0">
                <a:latin typeface="Times New Roman" pitchFamily="18" charset="0"/>
                <a:cs typeface="Times New Roman" pitchFamily="18" charset="0"/>
              </a:rPr>
              <a:t>Process Flow</a:t>
            </a:r>
          </a:p>
        </p:txBody>
      </p:sp>
      <p:sp>
        <p:nvSpPr>
          <p:cNvPr id="35" name="Rounded Rectangle 34"/>
          <p:cNvSpPr/>
          <p:nvPr/>
        </p:nvSpPr>
        <p:spPr>
          <a:xfrm>
            <a:off x="5181600" y="1143000"/>
            <a:ext cx="16002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Times New Roman" pitchFamily="18" charset="0"/>
                <a:cs typeface="Times New Roman" pitchFamily="18" charset="0"/>
              </a:rPr>
              <a:t>Encrypted Bit stream</a:t>
            </a:r>
          </a:p>
        </p:txBody>
      </p:sp>
      <p:sp>
        <p:nvSpPr>
          <p:cNvPr id="28" name="Rounded Rectangle 27"/>
          <p:cNvSpPr/>
          <p:nvPr/>
        </p:nvSpPr>
        <p:spPr>
          <a:xfrm>
            <a:off x="2895600" y="1143000"/>
            <a:ext cx="16002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Times New Roman" pitchFamily="18" charset="0"/>
                <a:cs typeface="Times New Roman" pitchFamily="18" charset="0"/>
              </a:rPr>
              <a:t>Secret Text </a:t>
            </a:r>
          </a:p>
        </p:txBody>
      </p:sp>
      <p:sp>
        <p:nvSpPr>
          <p:cNvPr id="29" name="Rounded Rectangle 28"/>
          <p:cNvSpPr/>
          <p:nvPr/>
        </p:nvSpPr>
        <p:spPr>
          <a:xfrm>
            <a:off x="7239000" y="2209800"/>
            <a:ext cx="16764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500" b="1" dirty="0">
                <a:solidFill>
                  <a:schemeClr val="tx1"/>
                </a:solidFill>
                <a:latin typeface="Times New Roman" pitchFamily="18" charset="0"/>
                <a:cs typeface="Times New Roman" pitchFamily="18" charset="0"/>
              </a:rPr>
              <a:t>C</a:t>
            </a:r>
            <a:r>
              <a:rPr lang="en-US" sz="1500" b="1" baseline="-25000" dirty="0">
                <a:solidFill>
                  <a:schemeClr val="tx1"/>
                </a:solidFill>
                <a:latin typeface="Times New Roman" pitchFamily="18" charset="0"/>
                <a:cs typeface="Times New Roman" pitchFamily="18" charset="0"/>
              </a:rPr>
              <a:t>bit </a:t>
            </a:r>
            <a:r>
              <a:rPr lang="en-US" sz="1500" b="1" dirty="0">
                <a:solidFill>
                  <a:schemeClr val="tx1"/>
                </a:solidFill>
                <a:latin typeface="Times New Roman" pitchFamily="18" charset="0"/>
                <a:cs typeface="Times New Roman" pitchFamily="18" charset="0"/>
              </a:rPr>
              <a:t> is unchanged</a:t>
            </a:r>
            <a:endParaRPr lang="en-US" sz="1500" b="1" baseline="-25000" dirty="0">
              <a:solidFill>
                <a:schemeClr val="tx1"/>
              </a:solidFill>
              <a:latin typeface="Times New Roman" pitchFamily="18" charset="0"/>
              <a:cs typeface="Times New Roman" pitchFamily="18" charset="0"/>
            </a:endParaRPr>
          </a:p>
        </p:txBody>
      </p:sp>
      <p:sp>
        <p:nvSpPr>
          <p:cNvPr id="30" name="Rounded Rectangle 29"/>
          <p:cNvSpPr/>
          <p:nvPr/>
        </p:nvSpPr>
        <p:spPr>
          <a:xfrm>
            <a:off x="2895600" y="2133600"/>
            <a:ext cx="16002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Times New Roman" pitchFamily="18" charset="0"/>
                <a:cs typeface="Times New Roman" pitchFamily="18" charset="0"/>
              </a:rPr>
              <a:t>Binary String Conversion</a:t>
            </a:r>
          </a:p>
        </p:txBody>
      </p:sp>
      <p:sp>
        <p:nvSpPr>
          <p:cNvPr id="32" name="Diamond 31"/>
          <p:cNvSpPr/>
          <p:nvPr/>
        </p:nvSpPr>
        <p:spPr>
          <a:xfrm>
            <a:off x="5181600" y="1981200"/>
            <a:ext cx="1524000" cy="990600"/>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b="1" dirty="0">
                <a:solidFill>
                  <a:schemeClr val="tx1"/>
                </a:solidFill>
                <a:latin typeface="Times New Roman" pitchFamily="18" charset="0"/>
                <a:cs typeface="Times New Roman" pitchFamily="18" charset="0"/>
              </a:rPr>
              <a:t>if M</a:t>
            </a:r>
            <a:r>
              <a:rPr lang="en-US" sz="1500" b="1" baseline="-25000" dirty="0">
                <a:solidFill>
                  <a:schemeClr val="tx1"/>
                </a:solidFill>
                <a:latin typeface="Times New Roman" pitchFamily="18" charset="0"/>
                <a:cs typeface="Times New Roman" pitchFamily="18" charset="0"/>
              </a:rPr>
              <a:t>bit</a:t>
            </a:r>
            <a:r>
              <a:rPr lang="en-US" sz="1500" b="1" dirty="0">
                <a:solidFill>
                  <a:schemeClr val="tx1"/>
                </a:solidFill>
                <a:latin typeface="Times New Roman" pitchFamily="18" charset="0"/>
                <a:cs typeface="Times New Roman" pitchFamily="18" charset="0"/>
              </a:rPr>
              <a:t> == C</a:t>
            </a:r>
            <a:r>
              <a:rPr lang="en-US" sz="1500" b="1" baseline="-25000" dirty="0">
                <a:solidFill>
                  <a:schemeClr val="tx1"/>
                </a:solidFill>
                <a:latin typeface="Times New Roman" pitchFamily="18" charset="0"/>
                <a:cs typeface="Times New Roman" pitchFamily="18" charset="0"/>
              </a:rPr>
              <a:t>bit</a:t>
            </a:r>
          </a:p>
        </p:txBody>
      </p:sp>
      <p:sp>
        <p:nvSpPr>
          <p:cNvPr id="34" name="Diamond 33"/>
          <p:cNvSpPr/>
          <p:nvPr/>
        </p:nvSpPr>
        <p:spPr>
          <a:xfrm>
            <a:off x="5181600" y="3276600"/>
            <a:ext cx="1524000" cy="1066800"/>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b="1" dirty="0">
                <a:solidFill>
                  <a:schemeClr val="tx1"/>
                </a:solidFill>
                <a:latin typeface="Times New Roman" pitchFamily="18" charset="0"/>
                <a:cs typeface="Times New Roman" pitchFamily="18" charset="0"/>
              </a:rPr>
              <a:t>if M</a:t>
            </a:r>
            <a:r>
              <a:rPr lang="en-US" sz="1500" b="1" baseline="-25000" dirty="0">
                <a:solidFill>
                  <a:schemeClr val="tx1"/>
                </a:solidFill>
                <a:latin typeface="Times New Roman" pitchFamily="18" charset="0"/>
                <a:cs typeface="Times New Roman" pitchFamily="18" charset="0"/>
              </a:rPr>
              <a:t>bit</a:t>
            </a:r>
            <a:r>
              <a:rPr lang="en-US" sz="1500" b="1" dirty="0">
                <a:solidFill>
                  <a:schemeClr val="tx1"/>
                </a:solidFill>
                <a:latin typeface="Times New Roman" pitchFamily="18" charset="0"/>
                <a:cs typeface="Times New Roman" pitchFamily="18" charset="0"/>
              </a:rPr>
              <a:t> &gt; C</a:t>
            </a:r>
            <a:r>
              <a:rPr lang="en-US" sz="1500" b="1" baseline="-25000" dirty="0">
                <a:solidFill>
                  <a:schemeClr val="tx1"/>
                </a:solidFill>
                <a:latin typeface="Times New Roman" pitchFamily="18" charset="0"/>
                <a:cs typeface="Times New Roman" pitchFamily="18" charset="0"/>
              </a:rPr>
              <a:t>bit</a:t>
            </a:r>
          </a:p>
        </p:txBody>
      </p:sp>
      <p:sp>
        <p:nvSpPr>
          <p:cNvPr id="36" name="Diamond 35"/>
          <p:cNvSpPr/>
          <p:nvPr/>
        </p:nvSpPr>
        <p:spPr>
          <a:xfrm>
            <a:off x="3124200" y="4724400"/>
            <a:ext cx="1600200" cy="1143000"/>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b="1" dirty="0">
                <a:solidFill>
                  <a:schemeClr val="tx1"/>
                </a:solidFill>
                <a:latin typeface="Times New Roman" pitchFamily="18" charset="0"/>
                <a:cs typeface="Times New Roman" pitchFamily="18" charset="0"/>
              </a:rPr>
              <a:t>Is it last bit</a:t>
            </a:r>
          </a:p>
        </p:txBody>
      </p:sp>
      <p:sp>
        <p:nvSpPr>
          <p:cNvPr id="37" name="Rounded Rectangle 36"/>
          <p:cNvSpPr/>
          <p:nvPr/>
        </p:nvSpPr>
        <p:spPr>
          <a:xfrm>
            <a:off x="7239000" y="3505200"/>
            <a:ext cx="16764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500" b="1" dirty="0">
                <a:solidFill>
                  <a:schemeClr val="tx1"/>
                </a:solidFill>
                <a:latin typeface="Times New Roman" pitchFamily="18" charset="0"/>
                <a:cs typeface="Times New Roman" pitchFamily="18" charset="0"/>
              </a:rPr>
              <a:t>Out = C</a:t>
            </a:r>
            <a:r>
              <a:rPr lang="en-US" sz="1500" b="1" baseline="-25000" dirty="0">
                <a:solidFill>
                  <a:schemeClr val="tx1"/>
                </a:solidFill>
                <a:latin typeface="Times New Roman" pitchFamily="18" charset="0"/>
                <a:cs typeface="Times New Roman" pitchFamily="18" charset="0"/>
              </a:rPr>
              <a:t>bit </a:t>
            </a:r>
            <a:r>
              <a:rPr lang="en-US" sz="1500" b="1" dirty="0">
                <a:solidFill>
                  <a:schemeClr val="tx1"/>
                </a:solidFill>
                <a:latin typeface="Times New Roman" pitchFamily="18" charset="0"/>
                <a:cs typeface="Times New Roman" pitchFamily="18" charset="0"/>
              </a:rPr>
              <a:t> (bitor)</a:t>
            </a:r>
            <a:r>
              <a:rPr lang="en-US" sz="1500" b="1" baseline="-25000" dirty="0">
                <a:solidFill>
                  <a:schemeClr val="tx1"/>
                </a:solidFill>
                <a:latin typeface="Times New Roman" pitchFamily="18" charset="0"/>
                <a:cs typeface="Times New Roman" pitchFamily="18" charset="0"/>
              </a:rPr>
              <a:t> </a:t>
            </a:r>
            <a:r>
              <a:rPr lang="en-US" sz="1500" b="1" dirty="0">
                <a:solidFill>
                  <a:schemeClr val="tx1"/>
                </a:solidFill>
                <a:latin typeface="Times New Roman" pitchFamily="18" charset="0"/>
                <a:cs typeface="Times New Roman" pitchFamily="18" charset="0"/>
              </a:rPr>
              <a:t>M</a:t>
            </a:r>
            <a:r>
              <a:rPr lang="en-US" sz="1500" b="1" baseline="-25000" dirty="0">
                <a:solidFill>
                  <a:schemeClr val="tx1"/>
                </a:solidFill>
                <a:latin typeface="Times New Roman" pitchFamily="18" charset="0"/>
                <a:cs typeface="Times New Roman" pitchFamily="18" charset="0"/>
              </a:rPr>
              <a:t>bit </a:t>
            </a:r>
          </a:p>
        </p:txBody>
      </p:sp>
      <p:sp>
        <p:nvSpPr>
          <p:cNvPr id="39" name="Rounded Rectangle 38"/>
          <p:cNvSpPr/>
          <p:nvPr/>
        </p:nvSpPr>
        <p:spPr>
          <a:xfrm>
            <a:off x="7315200" y="4953000"/>
            <a:ext cx="16764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500" b="1" dirty="0">
                <a:solidFill>
                  <a:schemeClr val="tx1"/>
                </a:solidFill>
                <a:latin typeface="Times New Roman" pitchFamily="18" charset="0"/>
                <a:cs typeface="Times New Roman" pitchFamily="18" charset="0"/>
              </a:rPr>
              <a:t>Out = C</a:t>
            </a:r>
            <a:r>
              <a:rPr lang="en-US" sz="1500" b="1" baseline="-25000" dirty="0">
                <a:solidFill>
                  <a:schemeClr val="tx1"/>
                </a:solidFill>
                <a:latin typeface="Times New Roman" pitchFamily="18" charset="0"/>
                <a:cs typeface="Times New Roman" pitchFamily="18" charset="0"/>
              </a:rPr>
              <a:t>bit </a:t>
            </a:r>
            <a:r>
              <a:rPr lang="en-US" sz="1500" b="1" dirty="0">
                <a:solidFill>
                  <a:schemeClr val="tx1"/>
                </a:solidFill>
                <a:latin typeface="Times New Roman" pitchFamily="18" charset="0"/>
                <a:cs typeface="Times New Roman" pitchFamily="18" charset="0"/>
              </a:rPr>
              <a:t> (bitand)</a:t>
            </a:r>
            <a:r>
              <a:rPr lang="en-US" sz="1500" b="1" baseline="-25000" dirty="0">
                <a:solidFill>
                  <a:schemeClr val="tx1"/>
                </a:solidFill>
                <a:latin typeface="Times New Roman" pitchFamily="18" charset="0"/>
                <a:cs typeface="Times New Roman" pitchFamily="18" charset="0"/>
              </a:rPr>
              <a:t> </a:t>
            </a:r>
            <a:r>
              <a:rPr lang="en-US" sz="1500" b="1" dirty="0">
                <a:solidFill>
                  <a:schemeClr val="tx1"/>
                </a:solidFill>
                <a:latin typeface="Times New Roman" pitchFamily="18" charset="0"/>
                <a:cs typeface="Times New Roman" pitchFamily="18" charset="0"/>
              </a:rPr>
              <a:t>M</a:t>
            </a:r>
            <a:r>
              <a:rPr lang="en-US" sz="1500" b="1" baseline="-25000" dirty="0">
                <a:solidFill>
                  <a:schemeClr val="tx1"/>
                </a:solidFill>
                <a:latin typeface="Times New Roman" pitchFamily="18" charset="0"/>
                <a:cs typeface="Times New Roman" pitchFamily="18" charset="0"/>
              </a:rPr>
              <a:t>bit </a:t>
            </a:r>
          </a:p>
        </p:txBody>
      </p:sp>
      <p:sp>
        <p:nvSpPr>
          <p:cNvPr id="42" name="Rounded Rectangle 41"/>
          <p:cNvSpPr/>
          <p:nvPr/>
        </p:nvSpPr>
        <p:spPr>
          <a:xfrm>
            <a:off x="3200400" y="6096000"/>
            <a:ext cx="15240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500" b="1" dirty="0">
                <a:solidFill>
                  <a:schemeClr val="tx1"/>
                </a:solidFill>
                <a:latin typeface="Times New Roman" pitchFamily="18" charset="0"/>
                <a:cs typeface="Times New Roman" pitchFamily="18" charset="0"/>
              </a:rPr>
              <a:t>End</a:t>
            </a:r>
          </a:p>
        </p:txBody>
      </p:sp>
      <p:sp>
        <p:nvSpPr>
          <p:cNvPr id="47" name="Diamond 46"/>
          <p:cNvSpPr/>
          <p:nvPr/>
        </p:nvSpPr>
        <p:spPr>
          <a:xfrm>
            <a:off x="5181600" y="4724400"/>
            <a:ext cx="1600200" cy="990600"/>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b="1" dirty="0">
                <a:solidFill>
                  <a:schemeClr val="tx1"/>
                </a:solidFill>
                <a:latin typeface="Times New Roman" pitchFamily="18" charset="0"/>
                <a:cs typeface="Times New Roman" pitchFamily="18" charset="0"/>
              </a:rPr>
              <a:t>if M</a:t>
            </a:r>
            <a:r>
              <a:rPr lang="en-US" sz="1500" b="1" baseline="-25000" dirty="0">
                <a:solidFill>
                  <a:schemeClr val="tx1"/>
                </a:solidFill>
                <a:latin typeface="Times New Roman" pitchFamily="18" charset="0"/>
                <a:cs typeface="Times New Roman" pitchFamily="18" charset="0"/>
              </a:rPr>
              <a:t>bit</a:t>
            </a:r>
            <a:r>
              <a:rPr lang="en-US" sz="1500" b="1" dirty="0">
                <a:solidFill>
                  <a:schemeClr val="tx1"/>
                </a:solidFill>
                <a:latin typeface="Times New Roman" pitchFamily="18" charset="0"/>
                <a:cs typeface="Times New Roman" pitchFamily="18" charset="0"/>
              </a:rPr>
              <a:t> &lt; C</a:t>
            </a:r>
            <a:r>
              <a:rPr lang="en-US" sz="1500" b="1" baseline="-25000" dirty="0">
                <a:solidFill>
                  <a:schemeClr val="tx1"/>
                </a:solidFill>
                <a:latin typeface="Times New Roman" pitchFamily="18" charset="0"/>
                <a:cs typeface="Times New Roman" pitchFamily="18" charset="0"/>
              </a:rPr>
              <a:t>bit</a:t>
            </a:r>
          </a:p>
        </p:txBody>
      </p:sp>
      <p:cxnSp>
        <p:nvCxnSpPr>
          <p:cNvPr id="50" name="Straight Arrow Connector 49"/>
          <p:cNvCxnSpPr/>
          <p:nvPr/>
        </p:nvCxnSpPr>
        <p:spPr>
          <a:xfrm>
            <a:off x="6705600" y="24384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705600" y="38084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781800" y="52562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30094" y="186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5791994" y="3123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5753894" y="45339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3467894" y="1943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495800" y="2436812"/>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4724400" y="52562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5400000">
            <a:off x="3847306" y="598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3199606" y="3961606"/>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962400" y="32004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flipH="1" flipV="1">
            <a:off x="4419600" y="2819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7391400" y="5943600"/>
            <a:ext cx="2743200" cy="609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     C</a:t>
            </a:r>
            <a:r>
              <a:rPr lang="en-US" baseline="-25000" dirty="0">
                <a:solidFill>
                  <a:schemeClr val="tx1"/>
                </a:solidFill>
                <a:latin typeface="Times New Roman" pitchFamily="18" charset="0"/>
                <a:cs typeface="Times New Roman" pitchFamily="18" charset="0"/>
              </a:rPr>
              <a:t>bit </a:t>
            </a:r>
            <a:r>
              <a:rPr lang="en-US" dirty="0">
                <a:solidFill>
                  <a:schemeClr val="tx1"/>
                </a:solidFill>
                <a:latin typeface="Times New Roman" pitchFamily="18" charset="0"/>
                <a:cs typeface="Times New Roman" pitchFamily="18" charset="0"/>
              </a:rPr>
              <a:t> - Compressed Bits M</a:t>
            </a:r>
            <a:r>
              <a:rPr lang="en-US" baseline="-25000" dirty="0">
                <a:solidFill>
                  <a:schemeClr val="tx1"/>
                </a:solidFill>
                <a:latin typeface="Times New Roman" pitchFamily="18" charset="0"/>
                <a:cs typeface="Times New Roman" pitchFamily="18" charset="0"/>
              </a:rPr>
              <a:t>bit </a:t>
            </a:r>
            <a:r>
              <a:rPr lang="en-US" dirty="0">
                <a:solidFill>
                  <a:schemeClr val="tx1"/>
                </a:solidFill>
                <a:latin typeface="Times New Roman" pitchFamily="18" charset="0"/>
                <a:cs typeface="Times New Roman" pitchFamily="18" charset="0"/>
              </a:rPr>
              <a:t> - Message Bits     </a:t>
            </a:r>
          </a:p>
          <a:p>
            <a:pPr algn="ctr"/>
            <a:r>
              <a:rPr lang="en-US" baseline="-25000" dirty="0">
                <a:solidFill>
                  <a:schemeClr val="tx1"/>
                </a:solidFill>
                <a:latin typeface="Times New Roman" pitchFamily="18" charset="0"/>
                <a:cs typeface="Times New Roman" pitchFamily="18" charset="0"/>
              </a:rPr>
              <a:t>  </a:t>
            </a:r>
            <a:endParaRPr lang="en-US" dirty="0">
              <a:solidFill>
                <a:schemeClr val="tx1"/>
              </a:solidFill>
            </a:endParaRPr>
          </a:p>
        </p:txBody>
      </p:sp>
    </p:spTree>
    <p:extLst>
      <p:ext uri="{BB962C8B-B14F-4D97-AF65-F5344CB8AC3E}">
        <p14:creationId xmlns:p14="http://schemas.microsoft.com/office/powerpoint/2010/main" val="1849041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Input Image Selection </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1791494"/>
            <a:ext cx="8589135" cy="4419600"/>
          </a:xfrm>
          <a:prstGeom prst="rect">
            <a:avLst/>
          </a:prstGeom>
        </p:spPr>
      </p:pic>
    </p:spTree>
    <p:extLst>
      <p:ext uri="{BB962C8B-B14F-4D97-AF65-F5344CB8AC3E}">
        <p14:creationId xmlns:p14="http://schemas.microsoft.com/office/powerpoint/2010/main" val="3156587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RC7 Encryption </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199" y="1806530"/>
            <a:ext cx="8524741" cy="4890484"/>
          </a:xfrm>
          <a:prstGeom prst="rect">
            <a:avLst/>
          </a:prstGeom>
        </p:spPr>
      </p:pic>
    </p:spTree>
    <p:extLst>
      <p:ext uri="{BB962C8B-B14F-4D97-AF65-F5344CB8AC3E}">
        <p14:creationId xmlns:p14="http://schemas.microsoft.com/office/powerpoint/2010/main" val="4242205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Embedding Process</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1548416"/>
            <a:ext cx="7507310" cy="4533900"/>
          </a:xfrm>
          <a:prstGeom prst="rect">
            <a:avLst/>
          </a:prstGeom>
        </p:spPr>
      </p:pic>
    </p:spTree>
    <p:extLst>
      <p:ext uri="{BB962C8B-B14F-4D97-AF65-F5344CB8AC3E}">
        <p14:creationId xmlns:p14="http://schemas.microsoft.com/office/powerpoint/2010/main" val="1222451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anose="02020603050405020304" pitchFamily="18" charset="0"/>
                <a:cs typeface="Times New Roman" panose="02020603050405020304" pitchFamily="18" charset="0"/>
              </a:rPr>
              <a:t>Stego</a:t>
            </a:r>
            <a:r>
              <a:rPr lang="en-US" sz="3200" dirty="0" smtClean="0">
                <a:latin typeface="Times New Roman" panose="02020603050405020304" pitchFamily="18" charset="0"/>
                <a:cs typeface="Times New Roman" panose="02020603050405020304" pitchFamily="18" charset="0"/>
              </a:rPr>
              <a:t> Image selection </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199" y="1820817"/>
            <a:ext cx="7610341" cy="4581525"/>
          </a:xfrm>
          <a:prstGeom prst="rect">
            <a:avLst/>
          </a:prstGeom>
        </p:spPr>
      </p:pic>
    </p:spTree>
    <p:extLst>
      <p:ext uri="{BB962C8B-B14F-4D97-AF65-F5344CB8AC3E}">
        <p14:creationId xmlns:p14="http://schemas.microsoft.com/office/powerpoint/2010/main" val="3364844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Extracted Image</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199" y="1781969"/>
            <a:ext cx="7314127" cy="4438650"/>
          </a:xfrm>
          <a:prstGeom prst="rect">
            <a:avLst/>
          </a:prstGeom>
        </p:spPr>
      </p:pic>
    </p:spTree>
    <p:extLst>
      <p:ext uri="{BB962C8B-B14F-4D97-AF65-F5344CB8AC3E}">
        <p14:creationId xmlns:p14="http://schemas.microsoft.com/office/powerpoint/2010/main" val="311174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Extracted Data</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1807401"/>
            <a:ext cx="7739130" cy="4505325"/>
          </a:xfrm>
          <a:prstGeom prst="rect">
            <a:avLst/>
          </a:prstGeom>
        </p:spPr>
      </p:pic>
    </p:spTree>
    <p:extLst>
      <p:ext uri="{BB962C8B-B14F-4D97-AF65-F5344CB8AC3E}">
        <p14:creationId xmlns:p14="http://schemas.microsoft.com/office/powerpoint/2010/main" val="3398336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Continues..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45464" y="1825625"/>
            <a:ext cx="9079605" cy="4351338"/>
          </a:xfrm>
        </p:spPr>
        <p:txBody>
          <a:bodyPr>
            <a:normAutofit/>
          </a:bodyPr>
          <a:lstStyle/>
          <a:p>
            <a:pPr marL="0" indent="0" algn="just">
              <a:buNone/>
            </a:pPr>
            <a:r>
              <a:rPr lang="en-US" sz="2100" dirty="0" smtClean="0">
                <a:latin typeface="Times New Roman" panose="02020603050405020304" pitchFamily="18" charset="0"/>
                <a:cs typeface="Times New Roman" panose="02020603050405020304" pitchFamily="18" charset="0"/>
              </a:rPr>
              <a:t>[6].</a:t>
            </a:r>
            <a:r>
              <a:rPr lang="en-IN" sz="2100" dirty="0">
                <a:latin typeface="Times New Roman" panose="02020603050405020304" pitchFamily="18" charset="0"/>
                <a:cs typeface="Times New Roman" panose="02020603050405020304" pitchFamily="18" charset="0"/>
              </a:rPr>
              <a:t> Expansion Embedding </a:t>
            </a:r>
            <a:r>
              <a:rPr lang="en-IN" sz="2100" dirty="0" smtClean="0">
                <a:latin typeface="Times New Roman" panose="02020603050405020304" pitchFamily="18" charset="0"/>
                <a:cs typeface="Times New Roman" panose="02020603050405020304" pitchFamily="18" charset="0"/>
              </a:rPr>
              <a:t>Techniques for </a:t>
            </a:r>
            <a:r>
              <a:rPr lang="en-IN" sz="2100" dirty="0">
                <a:latin typeface="Times New Roman" panose="02020603050405020304" pitchFamily="18" charset="0"/>
                <a:cs typeface="Times New Roman" panose="02020603050405020304" pitchFamily="18" charset="0"/>
              </a:rPr>
              <a:t>Reversible </a:t>
            </a:r>
            <a:r>
              <a:rPr lang="en-IN" sz="2100" dirty="0" smtClean="0">
                <a:latin typeface="Times New Roman" panose="02020603050405020304" pitchFamily="18" charset="0"/>
                <a:cs typeface="Times New Roman" panose="02020603050405020304" pitchFamily="18" charset="0"/>
              </a:rPr>
              <a:t>Watermarking </a:t>
            </a:r>
            <a:r>
              <a:rPr lang="en-IN" sz="2100" dirty="0" err="1" smtClean="0">
                <a:latin typeface="Times New Roman" panose="02020603050405020304" pitchFamily="18" charset="0"/>
                <a:cs typeface="Times New Roman" panose="02020603050405020304" pitchFamily="18" charset="0"/>
              </a:rPr>
              <a:t>Diljith</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M. </a:t>
            </a:r>
            <a:r>
              <a:rPr lang="en-IN" sz="2100" dirty="0" err="1">
                <a:latin typeface="Times New Roman" panose="02020603050405020304" pitchFamily="18" charset="0"/>
                <a:cs typeface="Times New Roman" panose="02020603050405020304" pitchFamily="18" charset="0"/>
              </a:rPr>
              <a:t>Thodi</a:t>
            </a:r>
            <a:r>
              <a:rPr lang="en-IN" sz="2100" dirty="0">
                <a:latin typeface="Times New Roman" panose="02020603050405020304" pitchFamily="18" charset="0"/>
                <a:cs typeface="Times New Roman" panose="02020603050405020304" pitchFamily="18" charset="0"/>
              </a:rPr>
              <a:t> and Jeffrey J. Rodríguez, Senior Member, </a:t>
            </a:r>
            <a:r>
              <a:rPr lang="en-IN" sz="2100" dirty="0" smtClean="0">
                <a:latin typeface="Times New Roman" panose="02020603050405020304" pitchFamily="18" charset="0"/>
                <a:cs typeface="Times New Roman" panose="02020603050405020304" pitchFamily="18" charset="0"/>
              </a:rPr>
              <a:t>IEEE</a:t>
            </a:r>
          </a:p>
          <a:p>
            <a:pPr marL="0" indent="0" algn="just">
              <a:buNone/>
            </a:pPr>
            <a:r>
              <a:rPr lang="en-US" sz="2100" dirty="0" smtClean="0">
                <a:latin typeface="Times New Roman" panose="02020603050405020304" pitchFamily="18" charset="0"/>
                <a:cs typeface="Times New Roman" panose="02020603050405020304" pitchFamily="18" charset="0"/>
              </a:rPr>
              <a:t>[7].</a:t>
            </a:r>
            <a:r>
              <a:rPr lang="en-IN" sz="2100" dirty="0">
                <a:latin typeface="Times New Roman" panose="02020603050405020304" pitchFamily="18" charset="0"/>
                <a:cs typeface="Times New Roman" panose="02020603050405020304" pitchFamily="18" charset="0"/>
              </a:rPr>
              <a:t> An Improved Reversible Data Hiding </a:t>
            </a:r>
            <a:r>
              <a:rPr lang="en-IN" sz="2100" dirty="0" smtClean="0">
                <a:latin typeface="Times New Roman" panose="02020603050405020304" pitchFamily="18" charset="0"/>
                <a:cs typeface="Times New Roman" panose="02020603050405020304" pitchFamily="18" charset="0"/>
              </a:rPr>
              <a:t>in Encrypted </a:t>
            </a:r>
            <a:r>
              <a:rPr lang="en-IN" sz="2100" dirty="0">
                <a:latin typeface="Times New Roman" panose="02020603050405020304" pitchFamily="18" charset="0"/>
                <a:cs typeface="Times New Roman" panose="02020603050405020304" pitchFamily="18" charset="0"/>
              </a:rPr>
              <a:t>Images Using Side </a:t>
            </a:r>
            <a:r>
              <a:rPr lang="en-IN" sz="2100" dirty="0" smtClean="0">
                <a:latin typeface="Times New Roman" panose="02020603050405020304" pitchFamily="18" charset="0"/>
                <a:cs typeface="Times New Roman" panose="02020603050405020304" pitchFamily="18" charset="0"/>
              </a:rPr>
              <a:t>Match Wien </a:t>
            </a:r>
            <a:r>
              <a:rPr lang="en-IN" sz="2100" dirty="0">
                <a:latin typeface="Times New Roman" panose="02020603050405020304" pitchFamily="18" charset="0"/>
                <a:cs typeface="Times New Roman" panose="02020603050405020304" pitchFamily="18" charset="0"/>
              </a:rPr>
              <a:t>Hong, Tung-</a:t>
            </a:r>
            <a:r>
              <a:rPr lang="en-IN" sz="2100" dirty="0" err="1">
                <a:latin typeface="Times New Roman" panose="02020603050405020304" pitchFamily="18" charset="0"/>
                <a:cs typeface="Times New Roman" panose="02020603050405020304" pitchFamily="18" charset="0"/>
              </a:rPr>
              <a:t>Shou</a:t>
            </a:r>
            <a:r>
              <a:rPr lang="en-IN" sz="2100" dirty="0">
                <a:latin typeface="Times New Roman" panose="02020603050405020304" pitchFamily="18" charset="0"/>
                <a:cs typeface="Times New Roman" panose="02020603050405020304" pitchFamily="18" charset="0"/>
              </a:rPr>
              <a:t> Chen, and Han-Yan </a:t>
            </a:r>
            <a:r>
              <a:rPr lang="en-IN" sz="2100" dirty="0" smtClean="0">
                <a:latin typeface="Times New Roman" panose="02020603050405020304" pitchFamily="18" charset="0"/>
                <a:cs typeface="Times New Roman" panose="02020603050405020304" pitchFamily="18" charset="0"/>
              </a:rPr>
              <a:t>Wu</a:t>
            </a:r>
          </a:p>
          <a:p>
            <a:pPr marL="0" indent="0" algn="just">
              <a:buNone/>
            </a:pPr>
            <a:r>
              <a:rPr lang="en-US" sz="2100" dirty="0" smtClean="0">
                <a:latin typeface="Times New Roman" panose="02020603050405020304" pitchFamily="18" charset="0"/>
                <a:cs typeface="Times New Roman" panose="02020603050405020304" pitchFamily="18" charset="0"/>
              </a:rPr>
              <a:t>[8].</a:t>
            </a:r>
            <a:r>
              <a:rPr lang="en-IN" sz="2100" dirty="0">
                <a:latin typeface="Times New Roman" panose="02020603050405020304" pitchFamily="18" charset="0"/>
                <a:cs typeface="Times New Roman" panose="02020603050405020304" pitchFamily="18" charset="0"/>
              </a:rPr>
              <a:t> On Compressing Encrypted </a:t>
            </a:r>
            <a:r>
              <a:rPr lang="en-IN" sz="2100" dirty="0" err="1" smtClean="0">
                <a:latin typeface="Times New Roman" panose="02020603050405020304" pitchFamily="18" charset="0"/>
                <a:cs typeface="Times New Roman" panose="02020603050405020304" pitchFamily="18" charset="0"/>
              </a:rPr>
              <a:t>DataMark</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Johnson, Student Member, IEEE, Prakash </a:t>
            </a:r>
            <a:r>
              <a:rPr lang="en-IN" sz="2100" dirty="0" err="1">
                <a:latin typeface="Times New Roman" panose="02020603050405020304" pitchFamily="18" charset="0"/>
                <a:cs typeface="Times New Roman" panose="02020603050405020304" pitchFamily="18" charset="0"/>
              </a:rPr>
              <a:t>Ishwar</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Vinod</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Prabhakaran</a:t>
            </a:r>
            <a:r>
              <a:rPr lang="en-IN" sz="2100" dirty="0">
                <a:latin typeface="Times New Roman" panose="02020603050405020304" pitchFamily="18" charset="0"/>
                <a:cs typeface="Times New Roman" panose="02020603050405020304" pitchFamily="18" charset="0"/>
              </a:rPr>
              <a:t>, Student Member, </a:t>
            </a:r>
            <a:r>
              <a:rPr lang="en-IN" sz="2100" dirty="0" err="1" smtClean="0">
                <a:latin typeface="Times New Roman" panose="02020603050405020304" pitchFamily="18" charset="0"/>
                <a:cs typeface="Times New Roman" panose="02020603050405020304" pitchFamily="18" charset="0"/>
              </a:rPr>
              <a:t>IEEE,Daniel</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Schonberg, Student Member, IEEE, and </a:t>
            </a:r>
            <a:r>
              <a:rPr lang="en-IN" sz="2100" dirty="0" err="1">
                <a:latin typeface="Times New Roman" panose="02020603050405020304" pitchFamily="18" charset="0"/>
                <a:cs typeface="Times New Roman" panose="02020603050405020304" pitchFamily="18" charset="0"/>
              </a:rPr>
              <a:t>Kannan</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Ramchandran</a:t>
            </a:r>
            <a:r>
              <a:rPr lang="en-IN" sz="2100" dirty="0">
                <a:latin typeface="Times New Roman" panose="02020603050405020304" pitchFamily="18" charset="0"/>
                <a:cs typeface="Times New Roman" panose="02020603050405020304" pitchFamily="18" charset="0"/>
              </a:rPr>
              <a:t>, Senior Member, </a:t>
            </a:r>
            <a:r>
              <a:rPr lang="en-IN" sz="2100" dirty="0" smtClean="0">
                <a:latin typeface="Times New Roman" panose="02020603050405020304" pitchFamily="18" charset="0"/>
                <a:cs typeface="Times New Roman" panose="02020603050405020304" pitchFamily="18" charset="0"/>
              </a:rPr>
              <a:t>IEEE</a:t>
            </a:r>
          </a:p>
          <a:p>
            <a:pPr marL="0" indent="0" algn="just">
              <a:buNone/>
            </a:pPr>
            <a:r>
              <a:rPr lang="en-US" sz="2100" dirty="0" smtClean="0">
                <a:latin typeface="Times New Roman" panose="02020603050405020304" pitchFamily="18" charset="0"/>
                <a:cs typeface="Times New Roman" panose="02020603050405020304" pitchFamily="18" charset="0"/>
              </a:rPr>
              <a:t>[9].</a:t>
            </a:r>
            <a:r>
              <a:rPr lang="en-IN" sz="2100" dirty="0">
                <a:latin typeface="Times New Roman" panose="02020603050405020304" pitchFamily="18" charset="0"/>
                <a:cs typeface="Times New Roman" panose="02020603050405020304" pitchFamily="18" charset="0"/>
              </a:rPr>
              <a:t> Reversible Data </a:t>
            </a:r>
            <a:r>
              <a:rPr lang="en-IN" sz="2100" dirty="0" err="1" smtClean="0">
                <a:latin typeface="Times New Roman" panose="02020603050405020304" pitchFamily="18" charset="0"/>
                <a:cs typeface="Times New Roman" panose="02020603050405020304" pitchFamily="18" charset="0"/>
              </a:rPr>
              <a:t>HidingZhicheng</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Ni, Yun-Qing Shi, </a:t>
            </a:r>
            <a:r>
              <a:rPr lang="en-IN" sz="2100" dirty="0" err="1">
                <a:latin typeface="Times New Roman" panose="02020603050405020304" pitchFamily="18" charset="0"/>
                <a:cs typeface="Times New Roman" panose="02020603050405020304" pitchFamily="18" charset="0"/>
              </a:rPr>
              <a:t>Nirwan</a:t>
            </a:r>
            <a:r>
              <a:rPr lang="en-IN" sz="2100" dirty="0">
                <a:latin typeface="Times New Roman" panose="02020603050405020304" pitchFamily="18" charset="0"/>
                <a:cs typeface="Times New Roman" panose="02020603050405020304" pitchFamily="18" charset="0"/>
              </a:rPr>
              <a:t> Ansari, and Wei </a:t>
            </a:r>
            <a:r>
              <a:rPr lang="en-IN" sz="2100" dirty="0" smtClean="0">
                <a:latin typeface="Times New Roman" panose="02020603050405020304" pitchFamily="18" charset="0"/>
                <a:cs typeface="Times New Roman" panose="02020603050405020304" pitchFamily="18" charset="0"/>
              </a:rPr>
              <a:t>Su</a:t>
            </a:r>
          </a:p>
          <a:p>
            <a:pPr marL="0" indent="0" algn="just">
              <a:buNone/>
            </a:pPr>
            <a:r>
              <a:rPr lang="en-US" sz="2100" dirty="0" smtClean="0">
                <a:latin typeface="Times New Roman" panose="02020603050405020304" pitchFamily="18" charset="0"/>
                <a:cs typeface="Times New Roman" panose="02020603050405020304" pitchFamily="18" charset="0"/>
              </a:rPr>
              <a:t>[10].</a:t>
            </a:r>
            <a:r>
              <a:rPr lang="en-IN" sz="2100" dirty="0">
                <a:latin typeface="Times New Roman" panose="02020603050405020304" pitchFamily="18" charset="0"/>
                <a:cs typeface="Times New Roman" panose="02020603050405020304" pitchFamily="18" charset="0"/>
              </a:rPr>
              <a:t> Improving Various Reversible Data Hiding </a:t>
            </a:r>
            <a:r>
              <a:rPr lang="en-IN" sz="2100" dirty="0" smtClean="0">
                <a:latin typeface="Times New Roman" panose="02020603050405020304" pitchFamily="18" charset="0"/>
                <a:cs typeface="Times New Roman" panose="02020603050405020304" pitchFamily="18" charset="0"/>
              </a:rPr>
              <a:t>Schemes Via </a:t>
            </a:r>
            <a:r>
              <a:rPr lang="en-IN" sz="2100" dirty="0">
                <a:latin typeface="Times New Roman" panose="02020603050405020304" pitchFamily="18" charset="0"/>
                <a:cs typeface="Times New Roman" panose="02020603050405020304" pitchFamily="18" charset="0"/>
              </a:rPr>
              <a:t>Optimal Codes for Binary </a:t>
            </a:r>
            <a:r>
              <a:rPr lang="en-IN" sz="2100" dirty="0" smtClean="0">
                <a:latin typeface="Times New Roman" panose="02020603050405020304" pitchFamily="18" charset="0"/>
                <a:cs typeface="Times New Roman" panose="02020603050405020304" pitchFamily="18" charset="0"/>
              </a:rPr>
              <a:t>Covers </a:t>
            </a:r>
            <a:r>
              <a:rPr lang="en-IN" sz="2100" dirty="0" err="1" smtClean="0">
                <a:latin typeface="Times New Roman" panose="02020603050405020304" pitchFamily="18" charset="0"/>
                <a:cs typeface="Times New Roman" panose="02020603050405020304" pitchFamily="18" charset="0"/>
              </a:rPr>
              <a:t>Weiming</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Zhang, Biao Chen, and </a:t>
            </a:r>
            <a:r>
              <a:rPr lang="en-IN" sz="2100" dirty="0" err="1">
                <a:latin typeface="Times New Roman" panose="02020603050405020304" pitchFamily="18" charset="0"/>
                <a:cs typeface="Times New Roman" panose="02020603050405020304" pitchFamily="18" charset="0"/>
              </a:rPr>
              <a:t>Nenghai</a:t>
            </a:r>
            <a:r>
              <a:rPr lang="en-IN" sz="2100" dirty="0">
                <a:latin typeface="Times New Roman" panose="02020603050405020304" pitchFamily="18" charset="0"/>
                <a:cs typeface="Times New Roman" panose="02020603050405020304" pitchFamily="18" charset="0"/>
              </a:rPr>
              <a:t> Yu</a:t>
            </a:r>
          </a:p>
        </p:txBody>
      </p:sp>
    </p:spTree>
    <p:extLst>
      <p:ext uri="{BB962C8B-B14F-4D97-AF65-F5344CB8AC3E}">
        <p14:creationId xmlns:p14="http://schemas.microsoft.com/office/powerpoint/2010/main" val="125357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Existing Methods:</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2401"/>
            <a:ext cx="10515600" cy="1452879"/>
          </a:xfrm>
        </p:spPr>
        <p:txBody>
          <a:bodyPr/>
          <a:lstStyle/>
          <a:p>
            <a:pPr marL="0" lvl="0" indent="0">
              <a:buNone/>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Direct bit replacement Process </a:t>
            </a:r>
            <a:endParaRPr lang="en-US" sz="24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Reverse data hiding using RC7  algorithm </a:t>
            </a:r>
          </a:p>
          <a:p>
            <a:pPr lvl="0"/>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440160" y="6431280"/>
            <a:ext cx="640080" cy="307777"/>
          </a:xfrm>
          <a:prstGeom prst="rect">
            <a:avLst/>
          </a:prstGeom>
          <a:noFill/>
        </p:spPr>
        <p:txBody>
          <a:bodyPr wrap="square" rtlCol="0">
            <a:spAutoFit/>
          </a:bodyPr>
          <a:lstStyle/>
          <a:p>
            <a:r>
              <a:rPr lang="en-US" sz="1400" dirty="0" smtClean="0"/>
              <a:t>3/14</a:t>
            </a:r>
            <a:endParaRPr lang="en-US" sz="1400" dirty="0"/>
          </a:p>
        </p:txBody>
      </p:sp>
      <p:sp>
        <p:nvSpPr>
          <p:cNvPr id="9" name="TextBox 8"/>
          <p:cNvSpPr txBox="1"/>
          <p:nvPr/>
        </p:nvSpPr>
        <p:spPr>
          <a:xfrm>
            <a:off x="6536156" y="6430747"/>
            <a:ext cx="481256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6" name="Title 1"/>
          <p:cNvSpPr txBox="1">
            <a:spLocks/>
          </p:cNvSpPr>
          <p:nvPr/>
        </p:nvSpPr>
        <p:spPr>
          <a:xfrm>
            <a:off x="726440" y="2773045"/>
            <a:ext cx="10515600" cy="115887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sz="3900" b="1" dirty="0" smtClean="0">
                <a:latin typeface="Times New Roman" panose="02020603050405020304" pitchFamily="18" charset="0"/>
                <a:cs typeface="Times New Roman" panose="02020603050405020304" pitchFamily="18" charset="0"/>
              </a:rPr>
              <a:t>Drawbacks:</a:t>
            </a:r>
            <a:br>
              <a:rPr lang="en-IN" sz="3900" b="1" dirty="0" smtClean="0">
                <a:latin typeface="Times New Roman" panose="02020603050405020304" pitchFamily="18" charset="0"/>
                <a:cs typeface="Times New Roman" panose="02020603050405020304" pitchFamily="18" charset="0"/>
              </a:rPr>
            </a:br>
            <a:endParaRPr lang="en-IN" sz="3900" b="1"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838200" y="3677921"/>
            <a:ext cx="10515600" cy="16662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 </a:t>
            </a:r>
          </a:p>
          <a:p>
            <a:pPr lvl="0"/>
            <a:r>
              <a:rPr lang="en-US" sz="2400" dirty="0">
                <a:latin typeface="Times New Roman" panose="02020603050405020304" pitchFamily="18" charset="0"/>
                <a:cs typeface="Times New Roman" panose="02020603050405020304" pitchFamily="18" charset="0"/>
              </a:rPr>
              <a:t>Embedding Robustness is less</a:t>
            </a:r>
            <a:endParaRPr lang="en-IN"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Edge information loss due to ringing artifact.</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Low hiding capacity &amp; low security</a:t>
            </a:r>
            <a:endParaRPr lang="en-IN" sz="24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3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Proposed Method:</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95145"/>
            <a:ext cx="10515600" cy="3071495"/>
          </a:xfrm>
        </p:spPr>
        <p:txBody>
          <a:bodyPr>
            <a:normAutofit/>
          </a:bodyPr>
          <a:lstStyle/>
          <a:p>
            <a:pPr algn="just"/>
            <a:r>
              <a:rPr lang="en-IN" sz="2400" dirty="0">
                <a:latin typeface="Times New Roman" panose="02020603050405020304" pitchFamily="18" charset="0"/>
                <a:cs typeface="Times New Roman" panose="02020603050405020304" pitchFamily="18" charset="0"/>
              </a:rPr>
              <a:t>The Image Steganography technique is based on</a:t>
            </a:r>
            <a:r>
              <a:rPr lang="en-I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 overcome noise in the media by proposing a difference expansion algorithm </a:t>
            </a:r>
            <a:endParaRPr lang="en-IN"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Audio hiding process </a:t>
            </a:r>
          </a:p>
          <a:p>
            <a:pPr algn="just"/>
            <a:r>
              <a:rPr lang="en-US" sz="2400" dirty="0" smtClean="0">
                <a:latin typeface="Times New Roman" panose="02020603050405020304" pitchFamily="18" charset="0"/>
                <a:cs typeface="Times New Roman" panose="02020603050405020304" pitchFamily="18" charset="0"/>
              </a:rPr>
              <a:t>Finding the difference between the significant pixel pair or the vectors which can also improve the efficiency and the compressibility of the location map.  </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285047" y="6363197"/>
            <a:ext cx="734661" cy="307777"/>
          </a:xfrm>
          <a:prstGeom prst="rect">
            <a:avLst/>
          </a:prstGeom>
          <a:noFill/>
        </p:spPr>
        <p:txBody>
          <a:bodyPr wrap="square" rtlCol="0">
            <a:spAutoFit/>
          </a:bodyPr>
          <a:lstStyle/>
          <a:p>
            <a:r>
              <a:rPr lang="en-US" sz="1400" dirty="0"/>
              <a:t>5</a:t>
            </a:r>
            <a:r>
              <a:rPr lang="en-US" sz="1400" dirty="0" smtClean="0"/>
              <a:t>/14</a:t>
            </a:r>
            <a:endParaRPr lang="en-US" sz="1400" dirty="0"/>
          </a:p>
        </p:txBody>
      </p:sp>
      <p:sp>
        <p:nvSpPr>
          <p:cNvPr id="6" name="TextBox 5"/>
          <p:cNvSpPr txBox="1"/>
          <p:nvPr/>
        </p:nvSpPr>
        <p:spPr>
          <a:xfrm>
            <a:off x="6322796" y="6349467"/>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315891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Advantages:</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1334135"/>
          </a:xfrm>
        </p:spPr>
        <p:txBody>
          <a:bodyPr/>
          <a:lstStyle/>
          <a:p>
            <a:pPr lvl="0"/>
            <a:r>
              <a:rPr lang="en-US" sz="2400" dirty="0">
                <a:latin typeface="Times New Roman" panose="02020603050405020304" pitchFamily="18" charset="0"/>
                <a:cs typeface="Times New Roman" panose="02020603050405020304" pitchFamily="18" charset="0"/>
              </a:rPr>
              <a:t>High hiding Capacity &amp; High Robustness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Less degradation in Image quality during hiding </a:t>
            </a:r>
            <a:endParaRPr lang="en-IN" sz="24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079030" y="6394098"/>
            <a:ext cx="972793" cy="369332"/>
          </a:xfrm>
          <a:prstGeom prst="rect">
            <a:avLst/>
          </a:prstGeom>
          <a:noFill/>
        </p:spPr>
        <p:txBody>
          <a:bodyPr wrap="square" rtlCol="0">
            <a:spAutoFit/>
          </a:bodyPr>
          <a:lstStyle/>
          <a:p>
            <a:r>
              <a:rPr lang="en-US" dirty="0" smtClean="0"/>
              <a:t>6/14</a:t>
            </a:r>
            <a:endParaRPr lang="en-US" dirty="0"/>
          </a:p>
        </p:txBody>
      </p:sp>
      <p:sp>
        <p:nvSpPr>
          <p:cNvPr id="6" name="TextBox 5"/>
          <p:cNvSpPr txBox="1"/>
          <p:nvPr/>
        </p:nvSpPr>
        <p:spPr>
          <a:xfrm>
            <a:off x="5713196" y="6369787"/>
            <a:ext cx="5178324" cy="369332"/>
          </a:xfrm>
          <a:prstGeom prst="rect">
            <a:avLst/>
          </a:prstGeom>
          <a:noFill/>
        </p:spPr>
        <p:txBody>
          <a:bodyPr wrap="square" rtlCol="0">
            <a:spAutoFit/>
          </a:bodyPr>
          <a:lstStyle/>
          <a:p>
            <a:r>
              <a:rPr lang="en-US" dirty="0" smtClean="0"/>
              <a:t>SRM INSTITUTE OF SCIENCE AND TECHNOLOGY-CSE</a:t>
            </a:r>
            <a:endParaRPr lang="en-US" dirty="0"/>
          </a:p>
        </p:txBody>
      </p:sp>
    </p:spTree>
    <p:extLst>
      <p:ext uri="{BB962C8B-B14F-4D97-AF65-F5344CB8AC3E}">
        <p14:creationId xmlns:p14="http://schemas.microsoft.com/office/powerpoint/2010/main" val="272143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Software Requirement:</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9799" y="1420325"/>
            <a:ext cx="10515600" cy="4351338"/>
          </a:xfrm>
        </p:spPr>
        <p:txBody>
          <a:bodyPr/>
          <a:lstStyle/>
          <a:p>
            <a:pPr marL="0" indent="0">
              <a:buNone/>
            </a:pP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MATLAB </a:t>
            </a:r>
            <a:r>
              <a:rPr lang="en-US" sz="2400" dirty="0" smtClean="0">
                <a:latin typeface="Times New Roman" panose="02020603050405020304" pitchFamily="18" charset="0"/>
                <a:cs typeface="Times New Roman" panose="02020603050405020304" pitchFamily="18" charset="0"/>
              </a:rPr>
              <a:t>9.3</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above versions.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Image and Video Processing </a:t>
            </a:r>
            <a:r>
              <a:rPr lang="en-US" sz="2400" dirty="0" smtClean="0">
                <a:latin typeface="Times New Roman" panose="02020603050405020304" pitchFamily="18" charset="0"/>
                <a:cs typeface="Times New Roman" panose="02020603050405020304" pitchFamily="18" charset="0"/>
              </a:rPr>
              <a:t>toolboxes</a:t>
            </a:r>
          </a:p>
          <a:p>
            <a:pPr lvl="0"/>
            <a:r>
              <a:rPr lang="en-US" sz="2400" dirty="0" smtClean="0">
                <a:latin typeface="Times New Roman" panose="02020603050405020304" pitchFamily="18" charset="0"/>
                <a:cs typeface="Times New Roman" panose="02020603050405020304" pitchFamily="18" charset="0"/>
              </a:rPr>
              <a:t>Octave and python </a:t>
            </a:r>
            <a:r>
              <a:rPr lang="en-US" sz="2400" dirty="0" smtClean="0">
                <a:latin typeface="Times New Roman" panose="02020603050405020304" pitchFamily="18" charset="0"/>
                <a:cs typeface="Times New Roman" panose="02020603050405020304" pitchFamily="18" charset="0"/>
              </a:rPr>
              <a:t>3.6 </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982960" y="6360160"/>
            <a:ext cx="833120" cy="369332"/>
          </a:xfrm>
          <a:prstGeom prst="rect">
            <a:avLst/>
          </a:prstGeom>
          <a:noFill/>
        </p:spPr>
        <p:txBody>
          <a:bodyPr wrap="square" rtlCol="0">
            <a:spAutoFit/>
          </a:bodyPr>
          <a:lstStyle/>
          <a:p>
            <a:r>
              <a:rPr lang="en-US" dirty="0"/>
              <a:t>7</a:t>
            </a:r>
            <a:r>
              <a:rPr lang="en-US" dirty="0" smtClean="0"/>
              <a:t>/14</a:t>
            </a:r>
            <a:endParaRPr lang="en-US" dirty="0"/>
          </a:p>
        </p:txBody>
      </p:sp>
      <p:sp>
        <p:nvSpPr>
          <p:cNvPr id="10" name="TextBox 9"/>
          <p:cNvSpPr txBox="1"/>
          <p:nvPr/>
        </p:nvSpPr>
        <p:spPr>
          <a:xfrm>
            <a:off x="5713196" y="6369787"/>
            <a:ext cx="5249444" cy="369332"/>
          </a:xfrm>
          <a:prstGeom prst="rect">
            <a:avLst/>
          </a:prstGeom>
          <a:noFill/>
        </p:spPr>
        <p:txBody>
          <a:bodyPr wrap="square" rtlCol="0">
            <a:spAutoFit/>
          </a:bodyPr>
          <a:lstStyle/>
          <a:p>
            <a:r>
              <a:rPr lang="en-US" dirty="0" smtClean="0"/>
              <a:t>SRM INSTITUTE OF SCIENCE AND TECHNOLOGY-CSE</a:t>
            </a:r>
            <a:endParaRPr lang="en-US" dirty="0"/>
          </a:p>
        </p:txBody>
      </p:sp>
    </p:spTree>
    <p:extLst>
      <p:ext uri="{BB962C8B-B14F-4D97-AF65-F5344CB8AC3E}">
        <p14:creationId xmlns:p14="http://schemas.microsoft.com/office/powerpoint/2010/main" val="104735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a:cs typeface="Times New Roman"/>
              </a:rPr>
              <a:t>1 Bin/2 Bin MPE2 Algorithm</a:t>
            </a:r>
            <a:endParaRPr lang="en-US" sz="3200" b="1" dirty="0">
              <a:latin typeface="Times New Roman"/>
              <a:cs typeface="Times New Roman"/>
            </a:endParaRPr>
          </a:p>
        </p:txBody>
      </p:sp>
      <p:sp>
        <p:nvSpPr>
          <p:cNvPr id="3" name="Content Placeholder 2"/>
          <p:cNvSpPr>
            <a:spLocks noGrp="1"/>
          </p:cNvSpPr>
          <p:nvPr>
            <p:ph idx="1"/>
          </p:nvPr>
        </p:nvSpPr>
        <p:spPr>
          <a:xfrm>
            <a:off x="838200" y="1825625"/>
            <a:ext cx="10515600" cy="2502535"/>
          </a:xfrm>
        </p:spPr>
        <p:txBody>
          <a:bodyPr>
            <a:normAutofit lnSpcReduction="10000"/>
          </a:bodyPr>
          <a:lstStyle/>
          <a:p>
            <a:pPr algn="just"/>
            <a:r>
              <a:rPr lang="en-US" sz="2400" dirty="0" smtClean="0">
                <a:latin typeface="Times New Roman"/>
                <a:cs typeface="Times New Roman"/>
              </a:rPr>
              <a:t>This is a </a:t>
            </a:r>
            <a:r>
              <a:rPr lang="en-US" sz="2400" dirty="0">
                <a:latin typeface="Times New Roman"/>
                <a:cs typeface="Times New Roman"/>
              </a:rPr>
              <a:t>RDH algorithm that is based on the idea of employing two predictors to compute the predictions in order to take advantage of the different capabilities of different predictors. </a:t>
            </a:r>
            <a:endParaRPr lang="en-US" sz="2400" dirty="0" smtClean="0">
              <a:latin typeface="Times New Roman"/>
              <a:cs typeface="Times New Roman"/>
            </a:endParaRPr>
          </a:p>
          <a:p>
            <a:pPr algn="just"/>
            <a:r>
              <a:rPr lang="en-US" sz="2400" dirty="0" smtClean="0">
                <a:latin typeface="Times New Roman"/>
                <a:cs typeface="Times New Roman"/>
              </a:rPr>
              <a:t>This </a:t>
            </a:r>
            <a:r>
              <a:rPr lang="en-US" sz="2400" dirty="0">
                <a:latin typeface="Times New Roman"/>
                <a:cs typeface="Times New Roman"/>
              </a:rPr>
              <a:t>is expected to increase the prediction accuracy, hence, increasing the embedding capacity. </a:t>
            </a:r>
            <a:endParaRPr lang="en-US" sz="2400" dirty="0" smtClean="0">
              <a:latin typeface="Times New Roman"/>
              <a:cs typeface="Times New Roman"/>
            </a:endParaRPr>
          </a:p>
          <a:p>
            <a:pPr algn="just"/>
            <a:r>
              <a:rPr lang="en-US" sz="2400" dirty="0" smtClean="0">
                <a:latin typeface="Times New Roman"/>
                <a:cs typeface="Times New Roman"/>
              </a:rPr>
              <a:t>Additionally</a:t>
            </a:r>
            <a:r>
              <a:rPr lang="en-US" sz="2400" dirty="0">
                <a:latin typeface="Times New Roman"/>
                <a:cs typeface="Times New Roman"/>
              </a:rPr>
              <a:t>, and unlike the MPE </a:t>
            </a:r>
            <a:r>
              <a:rPr lang="en-US" sz="2400" dirty="0" smtClean="0">
                <a:latin typeface="Times New Roman"/>
                <a:cs typeface="Times New Roman"/>
              </a:rPr>
              <a:t>algorithm, </a:t>
            </a:r>
            <a:r>
              <a:rPr lang="en-US" sz="2400" dirty="0">
                <a:latin typeface="Times New Roman"/>
                <a:cs typeface="Times New Roman"/>
              </a:rPr>
              <a:t>the proposed algorithm uses one bin of the prediction errors histogram for embedding the data. </a:t>
            </a:r>
          </a:p>
          <a:p>
            <a:endParaRPr lang="en-US" dirty="0"/>
          </a:p>
        </p:txBody>
      </p:sp>
      <p:sp>
        <p:nvSpPr>
          <p:cNvPr id="7" name="TextBox 6"/>
          <p:cNvSpPr txBox="1"/>
          <p:nvPr/>
        </p:nvSpPr>
        <p:spPr>
          <a:xfrm>
            <a:off x="11247120" y="6350000"/>
            <a:ext cx="792480" cy="369332"/>
          </a:xfrm>
          <a:prstGeom prst="rect">
            <a:avLst/>
          </a:prstGeom>
          <a:noFill/>
        </p:spPr>
        <p:txBody>
          <a:bodyPr wrap="square" rtlCol="0">
            <a:spAutoFit/>
          </a:bodyPr>
          <a:lstStyle/>
          <a:p>
            <a:r>
              <a:rPr lang="en-US" dirty="0" smtClean="0"/>
              <a:t>8/14</a:t>
            </a:r>
            <a:endParaRPr lang="en-US" dirty="0"/>
          </a:p>
        </p:txBody>
      </p:sp>
      <p:sp>
        <p:nvSpPr>
          <p:cNvPr id="8" name="TextBox 7"/>
          <p:cNvSpPr txBox="1"/>
          <p:nvPr/>
        </p:nvSpPr>
        <p:spPr>
          <a:xfrm>
            <a:off x="5662396" y="6369787"/>
            <a:ext cx="5300244" cy="369332"/>
          </a:xfrm>
          <a:prstGeom prst="rect">
            <a:avLst/>
          </a:prstGeom>
          <a:noFill/>
        </p:spPr>
        <p:txBody>
          <a:bodyPr wrap="square" rtlCol="0">
            <a:spAutoFit/>
          </a:bodyPr>
          <a:lstStyle/>
          <a:p>
            <a:r>
              <a:rPr lang="en-US" dirty="0" smtClean="0"/>
              <a:t>SRM INSTITUTE OF SCIENCE AND TECHNOLOGY-CSE</a:t>
            </a:r>
            <a:endParaRPr lang="en-US" dirty="0"/>
          </a:p>
        </p:txBody>
      </p:sp>
    </p:spTree>
    <p:extLst>
      <p:ext uri="{BB962C8B-B14F-4D97-AF65-F5344CB8AC3E}">
        <p14:creationId xmlns:p14="http://schemas.microsoft.com/office/powerpoint/2010/main" val="125073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1168399"/>
          </a:xfrm>
        </p:spPr>
        <p:txBody>
          <a:bodyPr>
            <a:normAutofit/>
          </a:bodyPr>
          <a:lstStyle/>
          <a:p>
            <a:r>
              <a:rPr lang="en-US" sz="3200" dirty="0" smtClean="0"/>
              <a:t>Pixels &amp; Color Coherence Vectors (ccv) Pseudo Steps</a:t>
            </a:r>
            <a:endParaRPr lang="en-US" sz="3200" dirty="0"/>
          </a:p>
        </p:txBody>
      </p:sp>
      <p:sp>
        <p:nvSpPr>
          <p:cNvPr id="3" name="Content Placeholder 2"/>
          <p:cNvSpPr>
            <a:spLocks noGrp="1"/>
          </p:cNvSpPr>
          <p:nvPr>
            <p:ph idx="1"/>
          </p:nvPr>
        </p:nvSpPr>
        <p:spPr>
          <a:xfrm>
            <a:off x="838200" y="1825625"/>
            <a:ext cx="10515600" cy="3101975"/>
          </a:xfrm>
        </p:spPr>
        <p:txBody>
          <a:bodyPr/>
          <a:lstStyle/>
          <a:p>
            <a:pPr algn="just"/>
            <a:r>
              <a:rPr lang="en-US" sz="2400" dirty="0" smtClean="0">
                <a:latin typeface="Times New Roman"/>
                <a:cs typeface="Times New Roman"/>
              </a:rPr>
              <a:t>Blur the image slightly by replacing the pixel values.</a:t>
            </a:r>
          </a:p>
          <a:p>
            <a:pPr algn="just"/>
            <a:r>
              <a:rPr lang="en-US" sz="2400" dirty="0" smtClean="0">
                <a:latin typeface="Times New Roman"/>
                <a:cs typeface="Times New Roman"/>
              </a:rPr>
              <a:t>Eliminates small variations between neighboring pixels.</a:t>
            </a:r>
          </a:p>
          <a:p>
            <a:pPr algn="just"/>
            <a:r>
              <a:rPr lang="en-US" sz="2400" dirty="0" smtClean="0">
                <a:latin typeface="Times New Roman"/>
                <a:cs typeface="Times New Roman"/>
              </a:rPr>
              <a:t>Discretize the color-space such that only n distinct colors.</a:t>
            </a:r>
          </a:p>
          <a:p>
            <a:pPr algn="just"/>
            <a:r>
              <a:rPr lang="en-US" sz="2400" dirty="0" smtClean="0">
                <a:latin typeface="Times New Roman"/>
                <a:cs typeface="Times New Roman"/>
              </a:rPr>
              <a:t>Classify the pixels in the given color bucket. </a:t>
            </a:r>
          </a:p>
          <a:p>
            <a:pPr algn="just"/>
            <a:r>
              <a:rPr lang="en-US" sz="2400" dirty="0" smtClean="0">
                <a:latin typeface="Times New Roman"/>
                <a:cs typeface="Times New Roman"/>
              </a:rPr>
              <a:t>Check the given value </a:t>
            </a:r>
            <a:r>
              <a:rPr lang="en-US" sz="2400" dirty="0" err="1" smtClean="0">
                <a:latin typeface="Times New Roman"/>
                <a:cs typeface="Times New Roman"/>
              </a:rPr>
              <a:t>τ</a:t>
            </a:r>
            <a:r>
              <a:rPr lang="en-US" sz="2400" dirty="0" smtClean="0">
                <a:latin typeface="Times New Roman"/>
                <a:cs typeface="Times New Roman"/>
              </a:rPr>
              <a:t> which is a constant. If the pixel value is less than tau then the given pixel is incoherent. </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131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906520" cy="986155"/>
          </a:xfrm>
        </p:spPr>
        <p:txBody>
          <a:bodyPr>
            <a:noAutofit/>
          </a:bodyPr>
          <a:lstStyle/>
          <a:p>
            <a:r>
              <a:rPr lang="en-IN" sz="3200" b="1" dirty="0">
                <a:latin typeface="Times New Roman" panose="02020603050405020304" pitchFamily="18" charset="0"/>
                <a:cs typeface="Times New Roman" panose="02020603050405020304" pitchFamily="18" charset="0"/>
              </a:rPr>
              <a:t>Block Diagram: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Embedding Process: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2702596" y="160804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Input Image</a:t>
            </a:r>
            <a:endParaRPr lang="en-IN" sz="1100">
              <a:effectLst/>
              <a:ea typeface="Calibri" panose="020F0502020204030204" pitchFamily="34" charset="0"/>
              <a:cs typeface="Times New Roman" panose="02020603050405020304" pitchFamily="18" charset="0"/>
            </a:endParaRPr>
          </a:p>
        </p:txBody>
      </p:sp>
      <p:sp>
        <p:nvSpPr>
          <p:cNvPr id="7" name="Rounded Rectangle 6"/>
          <p:cNvSpPr/>
          <p:nvPr/>
        </p:nvSpPr>
        <p:spPr>
          <a:xfrm>
            <a:off x="4331371" y="1531846"/>
            <a:ext cx="1133475" cy="70485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Pixel/Vector difference</a:t>
            </a: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&amp; Select Channel</a:t>
            </a:r>
            <a:endParaRPr lang="en-IN" sz="1100" dirty="0">
              <a:effectLst/>
              <a:ea typeface="Calibri" panose="020F0502020204030204" pitchFamily="34" charset="0"/>
              <a:cs typeface="Times New Roman" panose="02020603050405020304" pitchFamily="18" charset="0"/>
            </a:endParaRPr>
          </a:p>
        </p:txBody>
      </p:sp>
      <p:sp>
        <p:nvSpPr>
          <p:cNvPr id="8" name="Rounded Rectangle 7"/>
          <p:cNvSpPr/>
          <p:nvPr/>
        </p:nvSpPr>
        <p:spPr>
          <a:xfrm>
            <a:off x="2088214" y="2869381"/>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Secret Data</a:t>
            </a:r>
            <a:endParaRPr lang="en-IN" sz="1100">
              <a:effectLst/>
              <a:ea typeface="Calibri" panose="020F0502020204030204" pitchFamily="34" charset="0"/>
              <a:cs typeface="Times New Roman" panose="02020603050405020304" pitchFamily="18" charset="0"/>
            </a:endParaRPr>
          </a:p>
        </p:txBody>
      </p:sp>
      <p:sp>
        <p:nvSpPr>
          <p:cNvPr id="9" name="Rounded Rectangle 8"/>
          <p:cNvSpPr/>
          <p:nvPr/>
        </p:nvSpPr>
        <p:spPr>
          <a:xfrm>
            <a:off x="3678889" y="2879541"/>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RC7</a:t>
            </a:r>
          </a:p>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Encryption</a:t>
            </a:r>
            <a:endParaRPr lang="en-IN" sz="1100" dirty="0">
              <a:effectLst/>
              <a:ea typeface="Calibri" panose="020F0502020204030204" pitchFamily="34" charset="0"/>
              <a:cs typeface="Times New Roman" panose="02020603050405020304" pitchFamily="18" charset="0"/>
            </a:endParaRPr>
          </a:p>
        </p:txBody>
      </p:sp>
      <p:sp>
        <p:nvSpPr>
          <p:cNvPr id="10" name="Rounded Rectangle 9"/>
          <p:cNvSpPr/>
          <p:nvPr/>
        </p:nvSpPr>
        <p:spPr>
          <a:xfrm>
            <a:off x="5240989" y="28700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Data Embedding</a:t>
            </a:r>
            <a:endParaRPr lang="en-IN" sz="1100" dirty="0">
              <a:effectLst/>
              <a:ea typeface="Calibri" panose="020F0502020204030204" pitchFamily="34" charset="0"/>
              <a:cs typeface="Times New Roman" panose="02020603050405020304" pitchFamily="18" charset="0"/>
            </a:endParaRPr>
          </a:p>
        </p:txBody>
      </p:sp>
      <p:sp>
        <p:nvSpPr>
          <p:cNvPr id="11" name="Rounded Rectangle 10"/>
          <p:cNvSpPr/>
          <p:nvPr/>
        </p:nvSpPr>
        <p:spPr>
          <a:xfrm>
            <a:off x="5260039" y="3931961"/>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Stego Image</a:t>
            </a:r>
            <a:endParaRPr lang="en-IN" sz="1100">
              <a:effectLst/>
              <a:ea typeface="Calibri" panose="020F0502020204030204" pitchFamily="34" charset="0"/>
              <a:cs typeface="Times New Roman" panose="02020603050405020304" pitchFamily="18" charset="0"/>
            </a:endParaRPr>
          </a:p>
        </p:txBody>
      </p:sp>
      <p:cxnSp>
        <p:nvCxnSpPr>
          <p:cNvPr id="12" name="Straight Arrow Connector 11"/>
          <p:cNvCxnSpPr/>
          <p:nvPr/>
        </p:nvCxnSpPr>
        <p:spPr>
          <a:xfrm flipV="1">
            <a:off x="3855121" y="1827121"/>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5464846" y="1943502"/>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3183589" y="3150184"/>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93314" y="3079566"/>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6383989" y="3107506"/>
            <a:ext cx="4286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795776" y="3403416"/>
            <a:ext cx="9525"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0"/>
          <p:cNvSpPr>
            <a:spLocks noChangeArrowheads="1"/>
          </p:cNvSpPr>
          <p:nvPr/>
        </p:nvSpPr>
        <p:spPr bwMode="auto">
          <a:xfrm>
            <a:off x="1648496" y="-15712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Embedding Process:</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5"/>
          <p:cNvSpPr>
            <a:spLocks noChangeArrowheads="1"/>
          </p:cNvSpPr>
          <p:nvPr/>
        </p:nvSpPr>
        <p:spPr bwMode="auto">
          <a:xfrm>
            <a:off x="1648496" y="-11140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7"/>
          <p:cNvSpPr>
            <a:spLocks noChangeArrowheads="1"/>
          </p:cNvSpPr>
          <p:nvPr/>
        </p:nvSpPr>
        <p:spPr bwMode="auto">
          <a:xfrm>
            <a:off x="1648496" y="-11140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8"/>
          <p:cNvSpPr>
            <a:spLocks noChangeArrowheads="1"/>
          </p:cNvSpPr>
          <p:nvPr/>
        </p:nvSpPr>
        <p:spPr bwMode="auto">
          <a:xfrm>
            <a:off x="1648496" y="-6568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32"/>
          <p:cNvSpPr>
            <a:spLocks noChangeArrowheads="1"/>
          </p:cNvSpPr>
          <p:nvPr/>
        </p:nvSpPr>
        <p:spPr bwMode="auto">
          <a:xfrm>
            <a:off x="1648496" y="-6568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 name="Rounded Rectangle 29"/>
          <p:cNvSpPr/>
          <p:nvPr/>
        </p:nvSpPr>
        <p:spPr>
          <a:xfrm>
            <a:off x="5928101" y="1681564"/>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Pixels/Vectors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1" name="Straight Connector 30"/>
          <p:cNvCxnSpPr/>
          <p:nvPr/>
        </p:nvCxnSpPr>
        <p:spPr>
          <a:xfrm>
            <a:off x="6803089" y="2236696"/>
            <a:ext cx="9525" cy="87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3893201" y="47578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effectLst/>
                <a:ea typeface="Calibri" panose="020F0502020204030204" pitchFamily="34" charset="0"/>
                <a:cs typeface="Times New Roman" panose="02020603050405020304" pitchFamily="18" charset="0"/>
              </a:rPr>
              <a:t>Audio Input</a:t>
            </a:r>
            <a:endParaRPr lang="en-IN" sz="1100" dirty="0">
              <a:effectLst/>
              <a:ea typeface="Calibri" panose="020F0502020204030204" pitchFamily="34" charset="0"/>
              <a:cs typeface="Times New Roman" panose="02020603050405020304" pitchFamily="18" charset="0"/>
            </a:endParaRPr>
          </a:p>
        </p:txBody>
      </p:sp>
      <p:sp>
        <p:nvSpPr>
          <p:cNvPr id="34" name="Rounded Rectangle 33"/>
          <p:cNvSpPr/>
          <p:nvPr/>
        </p:nvSpPr>
        <p:spPr>
          <a:xfrm>
            <a:off x="5356897" y="47578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Image Embedding</a:t>
            </a:r>
            <a:endParaRPr lang="en-IN" sz="1100" dirty="0">
              <a:ea typeface="Calibri" panose="020F0502020204030204" pitchFamily="34" charset="0"/>
              <a:cs typeface="Times New Roman" panose="02020603050405020304" pitchFamily="18" charset="0"/>
            </a:endParaRPr>
          </a:p>
        </p:txBody>
      </p:sp>
      <p:sp>
        <p:nvSpPr>
          <p:cNvPr id="35" name="Rounded Rectangle 34"/>
          <p:cNvSpPr/>
          <p:nvPr/>
        </p:nvSpPr>
        <p:spPr>
          <a:xfrm>
            <a:off x="7097842" y="47578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ea typeface="Calibri" panose="020F0502020204030204" pitchFamily="34" charset="0"/>
                <a:cs typeface="Times New Roman" panose="02020603050405020304" pitchFamily="18" charset="0"/>
              </a:rPr>
              <a:t>1 Bin MPE2</a:t>
            </a:r>
          </a:p>
          <a:p>
            <a:pPr algn="ctr">
              <a:lnSpc>
                <a:spcPct val="107000"/>
              </a:lnSpc>
              <a:spcAft>
                <a:spcPts val="800"/>
              </a:spcAft>
            </a:pPr>
            <a:r>
              <a:rPr lang="en-IN" sz="1100" dirty="0" smtClean="0">
                <a:ea typeface="Calibri" panose="020F0502020204030204" pitchFamily="34" charset="0"/>
                <a:cs typeface="Times New Roman" panose="02020603050405020304" pitchFamily="18" charset="0"/>
              </a:rPr>
              <a:t>Algorithm</a:t>
            </a:r>
            <a:endParaRPr lang="en-IN" sz="1100" dirty="0">
              <a:effectLst/>
              <a:ea typeface="Calibri" panose="020F0502020204030204" pitchFamily="34" charset="0"/>
              <a:cs typeface="Times New Roman" panose="02020603050405020304" pitchFamily="18" charset="0"/>
            </a:endParaRPr>
          </a:p>
        </p:txBody>
      </p:sp>
      <p:cxnSp>
        <p:nvCxnSpPr>
          <p:cNvPr id="37" name="Straight Arrow Connector 36"/>
          <p:cNvCxnSpPr>
            <a:stCxn id="34" idx="3"/>
            <a:endCxn id="35" idx="1"/>
          </p:cNvCxnSpPr>
          <p:nvPr/>
        </p:nvCxnSpPr>
        <p:spPr>
          <a:xfrm>
            <a:off x="6490372" y="5019754"/>
            <a:ext cx="6074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2"/>
          </p:cNvCxnSpPr>
          <p:nvPr/>
        </p:nvCxnSpPr>
        <p:spPr>
          <a:xfrm flipH="1">
            <a:off x="5826776" y="4455836"/>
            <a:ext cx="1" cy="301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3"/>
            <a:endCxn id="34" idx="1"/>
          </p:cNvCxnSpPr>
          <p:nvPr/>
        </p:nvCxnSpPr>
        <p:spPr>
          <a:xfrm>
            <a:off x="5026676" y="5019754"/>
            <a:ext cx="33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865682" y="4734560"/>
            <a:ext cx="1133475" cy="58928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Audio output</a:t>
            </a:r>
            <a:endParaRPr lang="en-IN" sz="1100" dirty="0">
              <a:effectLst/>
              <a:ea typeface="Calibri" panose="020F0502020204030204" pitchFamily="34" charset="0"/>
              <a:cs typeface="Times New Roman" panose="02020603050405020304" pitchFamily="18" charset="0"/>
            </a:endParaRPr>
          </a:p>
        </p:txBody>
      </p:sp>
      <p:cxnSp>
        <p:nvCxnSpPr>
          <p:cNvPr id="29" name="Straight Arrow Connector 28"/>
          <p:cNvCxnSpPr/>
          <p:nvPr/>
        </p:nvCxnSpPr>
        <p:spPr>
          <a:xfrm>
            <a:off x="8227732" y="5029914"/>
            <a:ext cx="6074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084560" y="6366748"/>
            <a:ext cx="702826" cy="369332"/>
          </a:xfrm>
          <a:prstGeom prst="rect">
            <a:avLst/>
          </a:prstGeom>
          <a:noFill/>
        </p:spPr>
        <p:txBody>
          <a:bodyPr wrap="square" rtlCol="0">
            <a:spAutoFit/>
          </a:bodyPr>
          <a:lstStyle/>
          <a:p>
            <a:r>
              <a:rPr lang="en-US" dirty="0"/>
              <a:t>9</a:t>
            </a:r>
            <a:r>
              <a:rPr lang="en-US" dirty="0" smtClean="0"/>
              <a:t>/14</a:t>
            </a:r>
            <a:endParaRPr lang="en-US" dirty="0"/>
          </a:p>
        </p:txBody>
      </p:sp>
      <p:sp>
        <p:nvSpPr>
          <p:cNvPr id="32" name="TextBox 31"/>
          <p:cNvSpPr txBox="1"/>
          <p:nvPr/>
        </p:nvSpPr>
        <p:spPr>
          <a:xfrm>
            <a:off x="5662396" y="6369787"/>
            <a:ext cx="5300244" cy="369332"/>
          </a:xfrm>
          <a:prstGeom prst="rect">
            <a:avLst/>
          </a:prstGeom>
          <a:noFill/>
        </p:spPr>
        <p:txBody>
          <a:bodyPr wrap="square" rtlCol="0">
            <a:spAutoFit/>
          </a:bodyPr>
          <a:lstStyle/>
          <a:p>
            <a:r>
              <a:rPr lang="en-US" dirty="0" smtClean="0"/>
              <a:t>SRM INSTITUTE OF SCIENCE AND TECHNOLOGY-CSE</a:t>
            </a:r>
            <a:endParaRPr lang="en-US" dirty="0"/>
          </a:p>
        </p:txBody>
      </p:sp>
    </p:spTree>
    <p:extLst>
      <p:ext uri="{BB962C8B-B14F-4D97-AF65-F5344CB8AC3E}">
        <p14:creationId xmlns:p14="http://schemas.microsoft.com/office/powerpoint/2010/main" val="4071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1643</Words>
  <Application>Microsoft Macintosh PowerPoint</Application>
  <PresentationFormat>Custom</PresentationFormat>
  <Paragraphs>190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Secret Data Sharing Through Image Adaptive Data For Security System Using Error Correction     </vt:lpstr>
      <vt:lpstr>  Abstract: </vt:lpstr>
      <vt:lpstr>  Existing Methods: </vt:lpstr>
      <vt:lpstr>Proposed Method: </vt:lpstr>
      <vt:lpstr>  Advantages: </vt:lpstr>
      <vt:lpstr>Software Requirement: </vt:lpstr>
      <vt:lpstr>1 Bin/2 Bin MPE2 Algorithm</vt:lpstr>
      <vt:lpstr>Pixels &amp; Color Coherence Vectors (ccv) Pseudo Steps</vt:lpstr>
      <vt:lpstr>Block Diagram: Embedding Process: </vt:lpstr>
      <vt:lpstr>Extraction Process: </vt:lpstr>
      <vt:lpstr>Methodologies: </vt:lpstr>
      <vt:lpstr>Conclusion </vt:lpstr>
      <vt:lpstr>References</vt:lpstr>
      <vt:lpstr>RGB Images</vt:lpstr>
      <vt:lpstr>RGB Images</vt:lpstr>
      <vt:lpstr>Plane separation </vt:lpstr>
      <vt:lpstr>Application: </vt:lpstr>
      <vt:lpstr>RC7 Encryption Algorithm</vt:lpstr>
      <vt:lpstr>Data Embedding</vt:lpstr>
      <vt:lpstr>  Data Encryption Flow</vt:lpstr>
      <vt:lpstr>Process Flow</vt:lpstr>
      <vt:lpstr>Input Image Selection </vt:lpstr>
      <vt:lpstr>RC7 Encryption </vt:lpstr>
      <vt:lpstr>Embedding Process</vt:lpstr>
      <vt:lpstr>Stego Image selection </vt:lpstr>
      <vt:lpstr>Extracted Image</vt:lpstr>
      <vt:lpstr>Extracted Data</vt:lpstr>
      <vt:lpstr>Continues..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Data Sharing Through Image Adaptive Data Concealment for Security System</dc:title>
  <dc:creator>Admin</dc:creator>
  <cp:lastModifiedBy>akhil mantha</cp:lastModifiedBy>
  <cp:revision>49</cp:revision>
  <dcterms:created xsi:type="dcterms:W3CDTF">2016-08-29T10:49:03Z</dcterms:created>
  <dcterms:modified xsi:type="dcterms:W3CDTF">2018-02-25T04:44:13Z</dcterms:modified>
</cp:coreProperties>
</file>